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6" r:id="rId10"/>
    <p:sldId id="263" r:id="rId11"/>
    <p:sldId id="270" r:id="rId12"/>
    <p:sldId id="267" r:id="rId13"/>
    <p:sldId id="268" r:id="rId14"/>
    <p:sldId id="269" r:id="rId15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74F3E472-0048-40A8-A179-3BCE66E6EAEA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A7FFD32-6C41-40FD-AB60-1EAFE70D16E7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0CA754-5BD0-44A8-AE2A-7A1209857E49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F97C88-A6AB-4E77-A3D1-D149C421008F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7550F7-5398-4A79-8433-5A3BDC186B0B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69B23D-DCF2-44CB-BB9E-37A678B0D03C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95772-53FE-4930-B18E-A8F016847499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E79855-4B1B-48A2-B5AC-5CD3839911AC}" type="slidenum">
              <a:rPr lang="en-GB"/>
              <a:pPr/>
              <a:t>6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D93DAD-ED20-4597-B8DC-8CB0C8B5D0BF}" type="slidenum">
              <a:rPr lang="en-GB"/>
              <a:pPr/>
              <a:t>7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575E9-10A9-4589-9E38-7AADA0B87602}" type="slidenum">
              <a:rPr lang="en-GB"/>
              <a:pPr/>
              <a:t>8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53EB7E-61A3-48FA-AA1E-08F6020D5C2F}" type="slidenum">
              <a:rPr lang="en-GB"/>
              <a:pPr/>
              <a:t>9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8C9CFF-C83A-4ADF-88D7-17A57C0C0AFA}" type="slidenum">
              <a:rPr lang="en-GB"/>
              <a:pPr/>
              <a:t>10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6F0C3-AE99-45CF-BAF9-57940E2BA7AF}" type="slidenum">
              <a:rPr lang="en-GB"/>
              <a:pPr/>
              <a:t>11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0C586E-C9DE-40C3-B745-3E4F0F2F045D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28358A-6FEA-4AC8-81F5-260C0FF4C70C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69F820-7ACF-4055-A942-509BF09140E8}" type="slidenum">
              <a:rPr lang="en-GB"/>
              <a:pPr/>
              <a:t>14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5D242EA-9183-4E51-A9AE-1B1E98ABDF4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smtClean="0"/>
              <a:t>Fa</a:t>
            </a:r>
            <a:r>
              <a:rPr lang="sr-Latn-CS" sz="3200" smtClean="0"/>
              <a:t>ze formiranja plana projekta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Principi formiranja pravilnog plana projekta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Treba se pridržavati četiri principa u cilju formiranja pravilnog plana projekta:</a:t>
            </a:r>
            <a:endParaRPr lang="hu-HU"/>
          </a:p>
          <a:p>
            <a:pPr lvl="1"/>
            <a:r>
              <a:rPr lang="hu-HU" smtClean="0"/>
              <a:t>princip izbora pravog alata;</a:t>
            </a:r>
            <a:endParaRPr lang="hu-HU"/>
          </a:p>
          <a:p>
            <a:pPr lvl="1"/>
            <a:r>
              <a:rPr lang="hu-HU" smtClean="0"/>
              <a:t>princip slobode;</a:t>
            </a:r>
            <a:endParaRPr lang="hu-HU"/>
          </a:p>
          <a:p>
            <a:pPr lvl="1"/>
            <a:r>
              <a:rPr lang="hu-HU" smtClean="0"/>
              <a:t>princip tačnosti;</a:t>
            </a:r>
            <a:endParaRPr lang="hu-HU"/>
          </a:p>
          <a:p>
            <a:pPr lvl="1"/>
            <a:r>
              <a:rPr lang="hu-HU" smtClean="0"/>
              <a:t>princip postepenosti.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Princip izbora pravog alata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Osnova ovog principa je da svaku zavisnost prikažemo sa pravim alatom</a:t>
            </a:r>
            <a:r>
              <a:rPr lang="hu-HU" b="1" smtClean="0"/>
              <a:t>!</a:t>
            </a:r>
            <a:r>
              <a:rPr lang="hu-HU" smtClean="0"/>
              <a:t> Zavisnost od vremena se prikazuje kalendarima, ograničenjima dodeljenim ključnim događajima, logičke zavisnosti se prikazuju logičkim vezama i kašnjenjima, zavisnosti od resursa se prikazuju sredstvima za evidenciju resursa itd. 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Princip slobode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Prema ovom principu treba izbegavati sve nepotrebne veze i ograničenja</a:t>
            </a:r>
            <a:r>
              <a:rPr lang="hu-HU" b="1" smtClean="0"/>
              <a:t>!</a:t>
            </a:r>
            <a:r>
              <a:rPr lang="hu-HU" smtClean="0"/>
              <a:t> 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Princip tačnosti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smtClean="0"/>
              <a:t>Plan projekta treba da prikazuje realnu situaciju prema najboljem našem znanju, a ne naše želje!</a:t>
            </a:r>
            <a:r>
              <a:rPr lang="hu-HU" smtClean="0"/>
              <a:t> </a:t>
            </a:r>
            <a:endParaRPr lang="hu-HU"/>
          </a:p>
          <a:p>
            <a:r>
              <a:rPr lang="hu-HU" smtClean="0"/>
              <a:t>Naravno, želje treba da su poznate i treba se truditi da se postignu, ali ni u kom slučaju ne smeju da lažiraju plan. </a:t>
            </a:r>
            <a:endParaRPr lang="hu-HU"/>
          </a:p>
        </p:txBody>
      </p:sp>
      <p:pic>
        <p:nvPicPr>
          <p:cNvPr id="87450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5238" y="4221163"/>
            <a:ext cx="21145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Princip postepenosti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Postepenost znači da pri formiranju plana projekta idemo od opštih stvari prema konkretnima, prvo se ne uzimaju u obzir ograničenja kasnije se uzimaju u obzir. 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Opšti pristup projektovanju</a:t>
            </a:r>
            <a:endParaRPr lang="en-GB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Krećemo od fiktivnog datuma početka, ne uzimamo u obzir nikakva ograničenja, osim principskih povezanosti aktivnosti. Radimo na ovaj način dok se ne formira kostur projekta.</a:t>
            </a:r>
            <a:endParaRPr lang="hu-HU"/>
          </a:p>
          <a:p>
            <a:r>
              <a:rPr lang="hu-HU" smtClean="0"/>
              <a:t>U drugom koraku projekat se namesti na prihvatljivi datum početka odnosno završetka.</a:t>
            </a:r>
            <a:endParaRPr lang="hu-HU"/>
          </a:p>
          <a:p>
            <a:r>
              <a:rPr lang="hu-HU" smtClean="0"/>
              <a:t>U trećem koraku uzimamo u obzir ograničenja u pogledu vremena, resursa i troškova.</a:t>
            </a:r>
            <a:endParaRPr lang="en-GB"/>
          </a:p>
        </p:txBody>
      </p:sp>
      <p:pic>
        <p:nvPicPr>
          <p:cNvPr id="882692" name="Picture 4" descr="lá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1363" y="4989513"/>
            <a:ext cx="1595437" cy="1487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</a:t>
            </a:r>
            <a:r>
              <a:rPr lang="hu-HU" smtClean="0"/>
              <a:t>oraci bez uzimanja u obzir ograničenja </a:t>
            </a:r>
            <a:endParaRPr lang="en-GB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mtClean="0"/>
              <a:t>Definisanje kalendara</a:t>
            </a:r>
            <a:r>
              <a:rPr lang="hu-HU" smtClean="0"/>
              <a:t>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Definisanje važnijih zadataka, njihovo raščlanjivanje odnosno razbijanje na manje zadatke.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Planiranje ključnih događaja.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Određivanje logičkih zavisnost.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Premeštanje projakta na realan datum početka.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Ako vreme izvršavanja projekta nije prihvatljivo, možemo korigovati logičke veze ili možemo birati drugu tehnologiju.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Dodelimo odgovarajuće tipove resursa.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K</a:t>
            </a:r>
            <a:r>
              <a:rPr lang="hu-HU" smtClean="0"/>
              <a:t>oraci sa uzimanjem ograničenja u obzir</a:t>
            </a:r>
            <a:endParaRPr lang="en-GB"/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Rad sa rokovima</a:t>
            </a:r>
            <a:endParaRPr lang="hu-HU"/>
          </a:p>
          <a:p>
            <a:r>
              <a:rPr lang="hu-HU" smtClean="0"/>
              <a:t>Uzimanje u obzir ograničenja u vezi resurs</a:t>
            </a:r>
            <a:endParaRPr lang="hu-HU"/>
          </a:p>
          <a:p>
            <a:r>
              <a:rPr lang="hu-HU" smtClean="0"/>
              <a:t>Uzimanje u obzir ograničenja u vezi troškova</a:t>
            </a:r>
            <a:endParaRPr lang="hu-HU"/>
          </a:p>
          <a:p>
            <a:r>
              <a:rPr lang="sr-Latn-CS" smtClean="0"/>
              <a:t>Eliminacija preopterećenja resursa</a:t>
            </a:r>
            <a:endParaRPr lang="en-GB"/>
          </a:p>
          <a:p>
            <a:r>
              <a:rPr lang="hu-HU" smtClean="0"/>
              <a:t>Po potrebi promenimo terminski plan projekta ili na nekim mestima biramo drugu tehnologiju</a:t>
            </a:r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Proces planiranja</a:t>
            </a:r>
            <a:endParaRPr lang="hu-HU"/>
          </a:p>
        </p:txBody>
      </p:sp>
      <p:grpSp>
        <p:nvGrpSpPr>
          <p:cNvPr id="880654" name="Group 14"/>
          <p:cNvGrpSpPr>
            <a:grpSpLocks/>
          </p:cNvGrpSpPr>
          <p:nvPr/>
        </p:nvGrpSpPr>
        <p:grpSpPr bwMode="auto">
          <a:xfrm>
            <a:off x="539750" y="1946275"/>
            <a:ext cx="8234363" cy="4362450"/>
            <a:chOff x="340" y="1226"/>
            <a:chExt cx="5187" cy="2748"/>
          </a:xfrm>
        </p:grpSpPr>
        <p:sp>
          <p:nvSpPr>
            <p:cNvPr id="880655" name="Oval 15"/>
            <p:cNvSpPr>
              <a:spLocks noChangeAspect="1" noChangeArrowheads="1"/>
            </p:cNvSpPr>
            <p:nvPr/>
          </p:nvSpPr>
          <p:spPr bwMode="auto">
            <a:xfrm>
              <a:off x="604" y="1226"/>
              <a:ext cx="4655" cy="1660"/>
            </a:xfrm>
            <a:prstGeom prst="ellipse">
              <a:avLst/>
            </a:prstGeom>
            <a:solidFill>
              <a:srgbClr val="336600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80656" name="AutoShape 16"/>
            <p:cNvSpPr>
              <a:spLocks noChangeAspect="1" noChangeArrowheads="1"/>
            </p:cNvSpPr>
            <p:nvPr/>
          </p:nvSpPr>
          <p:spPr bwMode="auto">
            <a:xfrm>
              <a:off x="342" y="1415"/>
              <a:ext cx="5180" cy="2558"/>
            </a:xfrm>
            <a:prstGeom prst="roundRect">
              <a:avLst>
                <a:gd name="adj" fmla="val 50000"/>
              </a:avLst>
            </a:prstGeom>
            <a:solidFill>
              <a:srgbClr val="336600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80657" name="AutoShape 17"/>
            <p:cNvSpPr>
              <a:spLocks noChangeAspect="1" noChangeArrowheads="1"/>
            </p:cNvSpPr>
            <p:nvPr/>
          </p:nvSpPr>
          <p:spPr bwMode="auto">
            <a:xfrm>
              <a:off x="739" y="2106"/>
              <a:ext cx="4389" cy="1868"/>
            </a:xfrm>
            <a:prstGeom prst="roundRect">
              <a:avLst>
                <a:gd name="adj" fmla="val 50000"/>
              </a:avLst>
            </a:prstGeom>
            <a:solidFill>
              <a:srgbClr val="669900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80658" name="AutoShape 18"/>
            <p:cNvSpPr>
              <a:spLocks noChangeAspect="1" noChangeArrowheads="1"/>
            </p:cNvSpPr>
            <p:nvPr/>
          </p:nvSpPr>
          <p:spPr bwMode="auto">
            <a:xfrm>
              <a:off x="1138" y="2729"/>
              <a:ext cx="3591" cy="1245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80659" name="AutoShape 19"/>
            <p:cNvSpPr>
              <a:spLocks noChangeAspect="1" noChangeArrowheads="1"/>
            </p:cNvSpPr>
            <p:nvPr/>
          </p:nvSpPr>
          <p:spPr bwMode="auto">
            <a:xfrm>
              <a:off x="1537" y="3351"/>
              <a:ext cx="2793" cy="623"/>
            </a:xfrm>
            <a:prstGeom prst="roundRect">
              <a:avLst>
                <a:gd name="adj" fmla="val 50000"/>
              </a:avLst>
            </a:prstGeom>
            <a:solidFill>
              <a:srgbClr val="CC9900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880660" name="Text Box 20"/>
            <p:cNvSpPr txBox="1">
              <a:spLocks noChangeAspect="1" noChangeArrowheads="1"/>
            </p:cNvSpPr>
            <p:nvPr/>
          </p:nvSpPr>
          <p:spPr bwMode="auto">
            <a:xfrm>
              <a:off x="340" y="1484"/>
              <a:ext cx="518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hu-HU" b="1" smtClean="0">
                  <a:solidFill>
                    <a:srgbClr val="FFFF00"/>
                  </a:solidFill>
                  <a:latin typeface="Arial" charset="0"/>
                </a:rPr>
                <a:t>V</a:t>
              </a:r>
              <a:r>
                <a:rPr lang="hu-HU" b="1" smtClean="0">
                  <a:solidFill>
                    <a:srgbClr val="FFFF00"/>
                  </a:solidFill>
                  <a:latin typeface="Arial" charset="0"/>
                </a:rPr>
                <a:t>remenski plan</a:t>
              </a:r>
              <a:endParaRPr lang="hu-HU" sz="4400">
                <a:solidFill>
                  <a:srgbClr val="FFFF00"/>
                </a:solidFill>
              </a:endParaRPr>
            </a:p>
          </p:txBody>
        </p:sp>
        <p:sp>
          <p:nvSpPr>
            <p:cNvPr id="880661" name="Text Box 21"/>
            <p:cNvSpPr txBox="1">
              <a:spLocks noChangeAspect="1" noChangeArrowheads="1"/>
            </p:cNvSpPr>
            <p:nvPr/>
          </p:nvSpPr>
          <p:spPr bwMode="auto">
            <a:xfrm>
              <a:off x="738" y="2106"/>
              <a:ext cx="4391" cy="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hu-HU" b="1" smtClean="0">
                  <a:solidFill>
                    <a:srgbClr val="FFFF00"/>
                  </a:solidFill>
                  <a:latin typeface="Arial" charset="0"/>
                </a:rPr>
                <a:t>Planiranje zadataka</a:t>
              </a:r>
              <a:endParaRPr lang="hu-HU" sz="4400">
                <a:solidFill>
                  <a:srgbClr val="FFFF00"/>
                </a:solidFill>
              </a:endParaRPr>
            </a:p>
          </p:txBody>
        </p:sp>
        <p:sp>
          <p:nvSpPr>
            <p:cNvPr id="880662" name="Text Box 22"/>
            <p:cNvSpPr txBox="1">
              <a:spLocks noChangeAspect="1" noChangeArrowheads="1"/>
            </p:cNvSpPr>
            <p:nvPr/>
          </p:nvSpPr>
          <p:spPr bwMode="auto">
            <a:xfrm>
              <a:off x="1138" y="2730"/>
              <a:ext cx="3591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hu-HU" b="1" smtClean="0">
                  <a:solidFill>
                    <a:srgbClr val="CC9900"/>
                  </a:solidFill>
                  <a:latin typeface="Arial" charset="0"/>
                </a:rPr>
                <a:t>Planiranje resursa</a:t>
              </a:r>
              <a:endParaRPr lang="hu-HU" b="1">
                <a:solidFill>
                  <a:srgbClr val="CC9900"/>
                </a:solidFill>
                <a:latin typeface="Arial" charset="0"/>
              </a:endParaRPr>
            </a:p>
          </p:txBody>
        </p:sp>
        <p:sp>
          <p:nvSpPr>
            <p:cNvPr id="880663" name="Text Box 23"/>
            <p:cNvSpPr txBox="1">
              <a:spLocks noChangeAspect="1" noChangeArrowheads="1"/>
            </p:cNvSpPr>
            <p:nvPr/>
          </p:nvSpPr>
          <p:spPr bwMode="auto">
            <a:xfrm>
              <a:off x="1536" y="3351"/>
              <a:ext cx="2795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hu-HU" b="1" smtClean="0">
                  <a:solidFill>
                    <a:srgbClr val="FFFF00"/>
                  </a:solidFill>
                  <a:latin typeface="Arial" charset="0"/>
                </a:rPr>
                <a:t>Planiranje troškova</a:t>
              </a:r>
              <a:endParaRPr lang="hu-HU" b="1">
                <a:solidFill>
                  <a:srgbClr val="FFFF00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Vremenski plan</a:t>
            </a:r>
            <a:endParaRPr lang="hu-HU"/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Glavni problemi</a:t>
            </a:r>
            <a:endParaRPr lang="hu-HU"/>
          </a:p>
          <a:p>
            <a:pPr lvl="1"/>
            <a:r>
              <a:rPr lang="hu-HU" smtClean="0"/>
              <a:t>Ne možemo na vreme završiti projekat.</a:t>
            </a:r>
            <a:endParaRPr lang="hu-HU"/>
          </a:p>
          <a:p>
            <a:pPr lvl="1"/>
            <a:r>
              <a:rPr lang="hu-HU" smtClean="0"/>
              <a:t>Poneki rokovi su neodrživi.</a:t>
            </a:r>
            <a:endParaRPr lang="hu-HU"/>
          </a:p>
          <a:p>
            <a:pPr lvl="1"/>
            <a:r>
              <a:rPr lang="hu-HU" smtClean="0"/>
              <a:t>U nekim intervalima ne stoji na rsapolaganju dovoljna količina resursa.</a:t>
            </a:r>
            <a:endParaRPr lang="hu-HU"/>
          </a:p>
          <a:p>
            <a:pPr lvl="1"/>
            <a:r>
              <a:rPr lang="hu-HU" smtClean="0"/>
              <a:t>Korišćenje resursa nije ujednačeno (ravnomerno).</a:t>
            </a:r>
            <a:endParaRPr lang="hu-HU"/>
          </a:p>
          <a:p>
            <a:pPr lvl="1"/>
            <a:r>
              <a:rPr lang="hu-HU" smtClean="0"/>
              <a:t>Aktivnosti pojedinih resursa su suviše raskomadani</a:t>
            </a:r>
            <a:r>
              <a:rPr lang="hu-HU" smtClean="0"/>
              <a:t>.</a:t>
            </a:r>
            <a:endParaRPr lang="hu-HU"/>
          </a:p>
          <a:p>
            <a:pPr lvl="1"/>
            <a:r>
              <a:rPr lang="hu-HU" smtClean="0"/>
              <a:t>Za određenu fazu projekta ne raspolažemo sa dovoljnim finansijskim sredstvima.</a:t>
            </a:r>
            <a:endParaRPr lang="hu-H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Planiranje zadataka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mtClean="0"/>
              <a:t>Planiranje zadataka daje kostur za formiranje vremenskog plana. 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Pri planiranju zadataka prvo ne uzimamo u obzir nikakva ograničenja u pogledu vremena i resursa. Pri formiranju preliminarnog plana radimo kao da stoje na raspolaganju neograničene količine resursa i kao da nema rokova.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Jedino ograničenje je odabrana tehnologija.</a:t>
            </a:r>
            <a:endParaRPr lang="hu-HU"/>
          </a:p>
          <a:p>
            <a:pPr>
              <a:lnSpc>
                <a:spcPct val="90000"/>
              </a:lnSpc>
            </a:pPr>
            <a:r>
              <a:rPr lang="hu-HU" smtClean="0"/>
              <a:t>Uz zadata vremenske intervale postoje zahtevi u vezi resursa ali zasad nema spiska resursa!</a:t>
            </a:r>
            <a:endParaRPr lang="hu-H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Planiranje resursa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Centralni problem planiranja resursa je optimalno iskorišćenje resursa, uz izbegavanje odnosno eliminaciju preopterećenja</a:t>
            </a:r>
            <a:endParaRPr lang="hu-HU"/>
          </a:p>
          <a:p>
            <a:r>
              <a:rPr lang="hu-HU" smtClean="0"/>
              <a:t>Softver MS Project podržava planiranje resursa sa dosta alata i tehnika. </a:t>
            </a:r>
            <a:endParaRPr lang="hu-H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Planiranje troškova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Pri planiranju troškova projekta sa raznim metodama analize planiramo i pratimo troškove projekta. </a:t>
            </a:r>
            <a:endParaRPr lang="hu-HU"/>
          </a:p>
          <a:p>
            <a:r>
              <a:rPr lang="hu-HU" smtClean="0"/>
              <a:t>Untar ovoga možemo računati na dve vrste metoda planiranja i rukovođenja troškovima. Prve metode su ugrađene sposobnosti za praćenje troškova druge su primena jedinstvenih i računatih polja.</a:t>
            </a:r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4727</TotalTime>
  <Words>553</Words>
  <Application>Microsoft PowerPoint</Application>
  <PresentationFormat>On-screen Show (4:3)</PresentationFormat>
  <Paragraphs>74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Notesz</vt:lpstr>
      <vt:lpstr>Faze formiranja plana projekta</vt:lpstr>
      <vt:lpstr>Principi formiranja pravilnog plana projekta</vt:lpstr>
      <vt:lpstr>Princip izbora pravog alata</vt:lpstr>
      <vt:lpstr>Princip slobode</vt:lpstr>
      <vt:lpstr>Princip tačnosti</vt:lpstr>
      <vt:lpstr>Princip postepenosti</vt:lpstr>
      <vt:lpstr>Opšti pristup projektovanju</vt:lpstr>
      <vt:lpstr>Koraci bez uzimanja u obzir ograničenja </vt:lpstr>
      <vt:lpstr>Koraci sa uzimanjem ograničenja u obzir</vt:lpstr>
      <vt:lpstr>Proces planiranja</vt:lpstr>
      <vt:lpstr>Vremenski plan</vt:lpstr>
      <vt:lpstr>Planiranje zadataka</vt:lpstr>
      <vt:lpstr>Planiranje resursa</vt:lpstr>
      <vt:lpstr>Planiranje troškova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175</cp:revision>
  <cp:lastPrinted>1601-01-01T00:00:00Z</cp:lastPrinted>
  <dcterms:created xsi:type="dcterms:W3CDTF">2001-10-04T13:18:56Z</dcterms:created>
  <dcterms:modified xsi:type="dcterms:W3CDTF">2009-04-29T16:07:00Z</dcterms:modified>
</cp:coreProperties>
</file>