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517506BC-D020-4803-AC94-14139041CFD0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C5A465C-9D97-4772-BD77-92F2063CABD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7E9E14-8CCC-4A01-B6C2-3C6CD939378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CFC23B-81B4-474C-8EBA-F9D194B25B55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8841FE-6437-4907-AACB-2BC404C8EAFC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266D18-2527-40DD-8079-EA681262B5C1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A13BB8-D46F-4931-ADD9-2341512E7802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3B074-04EA-4DA1-855F-B2F0A5891502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F075D3-2BFD-4CCA-9186-121BB113C757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998179-FA6C-4F07-B22C-BD6FAA750182}" type="slidenum">
              <a:rPr lang="en-GB"/>
              <a:pPr/>
              <a:t>8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C3E9EA-2A17-4C8E-81E8-37135FE376AC}" type="slidenum">
              <a:rPr lang="en-GB"/>
              <a:pPr/>
              <a:t>9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BBA724-29C6-4CEA-A31F-1447ACD2407E}" type="slidenum">
              <a:rPr lang="en-GB"/>
              <a:pPr/>
              <a:t>10</a:t>
            </a:fld>
            <a:endParaRPr lang="en-GB"/>
          </a:p>
        </p:txBody>
      </p:sp>
      <p:sp>
        <p:nvSpPr>
          <p:cNvPr id="88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61BF0A-CDD8-4918-AAD5-9C66696DC76C}" type="slidenum">
              <a:rPr lang="en-GB"/>
              <a:pPr/>
              <a:t>11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834EC-2D3B-44BC-9820-7137E1ED71D4}" type="slidenum">
              <a:rPr lang="en-GB"/>
              <a:pPr/>
              <a:t>12</a:t>
            </a:fld>
            <a:endParaRPr lang="en-GB"/>
          </a:p>
        </p:txBody>
      </p:sp>
      <p:sp>
        <p:nvSpPr>
          <p:cNvPr id="89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9A9B0C-03ED-4202-B028-62F9C4009AD8}" type="slidenum">
              <a:rPr lang="en-GB"/>
              <a:pPr/>
              <a:t>13</a:t>
            </a:fld>
            <a:endParaRPr lang="en-GB"/>
          </a:p>
        </p:txBody>
      </p:sp>
      <p:sp>
        <p:nvSpPr>
          <p:cNvPr id="89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9BF89B-B632-4573-B875-6B38DADB1983}" type="slidenum">
              <a:rPr lang="en-GB"/>
              <a:pPr/>
              <a:t>14</a:t>
            </a:fld>
            <a:endParaRPr lang="en-GB"/>
          </a:p>
        </p:txBody>
      </p:sp>
      <p:sp>
        <p:nvSpPr>
          <p:cNvPr id="89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65F5F5-D4FD-49E7-91A0-F11A8FEB5C4B}" type="slidenum">
              <a:rPr lang="en-GB"/>
              <a:pPr/>
              <a:t>15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87D659-0AAA-4C57-AEEA-9483F25677C0}" type="slidenum">
              <a:rPr lang="en-GB"/>
              <a:pPr/>
              <a:t>16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04F91-780C-4B57-A5FA-7C8963B1F43A}" type="slidenum">
              <a:rPr lang="en-GB"/>
              <a:pPr/>
              <a:t>17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A78C40-2E12-4627-A3A4-BA217BEECC40}" type="slidenum">
              <a:rPr lang="en-GB"/>
              <a:pPr/>
              <a:t>18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5C836C-D992-49D6-A9EC-286DEDDF938D}" type="slidenum">
              <a:rPr lang="en-GB"/>
              <a:pPr/>
              <a:t>19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8A5856-5AD5-467C-8A26-B08FC3E1AA31}" type="slidenum">
              <a:rPr lang="en-GB"/>
              <a:pPr/>
              <a:t>20</a:t>
            </a:fld>
            <a:endParaRPr lang="en-GB"/>
          </a:p>
        </p:txBody>
      </p:sp>
      <p:sp>
        <p:nvSpPr>
          <p:cNvPr id="91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A21C9B-1DF6-49EB-8C38-4F6625B52AF0}" type="slidenum">
              <a:rPr lang="en-GB"/>
              <a:pPr/>
              <a:t>21</a:t>
            </a:fld>
            <a:endParaRPr lang="en-GB"/>
          </a:p>
        </p:txBody>
      </p:sp>
      <p:sp>
        <p:nvSpPr>
          <p:cNvPr id="91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4F14CA-75EA-490F-9618-DB5ACA8C149F}" type="slidenum">
              <a:rPr lang="en-GB"/>
              <a:pPr/>
              <a:t>22</a:t>
            </a:fld>
            <a:endParaRPr lang="en-GB"/>
          </a:p>
        </p:txBody>
      </p:sp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27595B-C23D-443B-9345-95A128E0888F}" type="slidenum">
              <a:rPr lang="en-GB"/>
              <a:pPr/>
              <a:t>23</a:t>
            </a:fld>
            <a:endParaRPr lang="en-GB"/>
          </a:p>
        </p:txBody>
      </p:sp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3DFB01-D4B4-44BE-A591-B5735DBA4FEF}" type="slidenum">
              <a:rPr lang="en-GB"/>
              <a:pPr/>
              <a:t>24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B30155-AC3C-482F-B03E-8B5F2806F3CF}" type="slidenum">
              <a:rPr lang="en-GB"/>
              <a:pPr/>
              <a:t>25</a:t>
            </a:fld>
            <a:endParaRPr lang="en-GB"/>
          </a:p>
        </p:txBody>
      </p:sp>
      <p:sp>
        <p:nvSpPr>
          <p:cNvPr id="92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758AD6-1554-4FD7-9C40-CB25E274CA78}" type="slidenum">
              <a:rPr lang="en-GB"/>
              <a:pPr/>
              <a:t>26</a:t>
            </a:fld>
            <a:endParaRPr lang="en-GB"/>
          </a:p>
        </p:txBody>
      </p:sp>
      <p:sp>
        <p:nvSpPr>
          <p:cNvPr id="92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E5E6AE-BA15-47E7-8923-484A5CE002A6}" type="slidenum">
              <a:rPr lang="en-GB"/>
              <a:pPr/>
              <a:t>27</a:t>
            </a:fld>
            <a:endParaRPr lang="en-GB"/>
          </a:p>
        </p:txBody>
      </p:sp>
      <p:sp>
        <p:nvSpPr>
          <p:cNvPr id="93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3B8235-F25C-4E7B-AEC6-D08E6B061A80}" type="slidenum">
              <a:rPr lang="en-GB"/>
              <a:pPr/>
              <a:t>28</a:t>
            </a:fld>
            <a:endParaRPr lang="en-GB"/>
          </a:p>
        </p:txBody>
      </p:sp>
      <p:sp>
        <p:nvSpPr>
          <p:cNvPr id="93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A8FF42-25F8-4C9C-828F-0925FD502921}" type="slidenum">
              <a:rPr lang="en-GB"/>
              <a:pPr/>
              <a:t>29</a:t>
            </a:fld>
            <a:endParaRPr lang="en-GB"/>
          </a:p>
        </p:txBody>
      </p:sp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6E548-7749-49A4-982A-3D81BF0949FF}" type="slidenum">
              <a:rPr lang="en-GB"/>
              <a:pPr/>
              <a:t>30</a:t>
            </a:fld>
            <a:endParaRPr lang="en-GB"/>
          </a:p>
        </p:txBody>
      </p:sp>
      <p:sp>
        <p:nvSpPr>
          <p:cNvPr id="93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92868E-3730-481C-AAB2-B2E9DEDBCEF4}" type="slidenum">
              <a:rPr lang="en-GB"/>
              <a:pPr/>
              <a:t>31</a:t>
            </a:fld>
            <a:endParaRPr lang="en-GB"/>
          </a:p>
        </p:txBody>
      </p:sp>
      <p:sp>
        <p:nvSpPr>
          <p:cNvPr id="94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FBD71-34C6-4709-8095-1B32565A4822}" type="slidenum">
              <a:rPr lang="en-GB"/>
              <a:pPr/>
              <a:t>32</a:t>
            </a:fld>
            <a:endParaRPr lang="en-GB"/>
          </a:p>
        </p:txBody>
      </p:sp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D8535A9-C7D5-4100-ACBF-2BDC728942C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ibajav&#237;t&#225;s.mpp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hyperlink" Target="Er&#337;forr&#225;sok7.mp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Formiranje projektnog tima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 smtClean="0"/>
              <a:t>Pripremio</a:t>
            </a:r>
            <a:r>
              <a:rPr lang="hu-HU" b="1" smtClean="0"/>
              <a:t>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</a:t>
            </a:r>
            <a:r>
              <a:rPr lang="en-US" sz="1200" smtClean="0"/>
              <a:t>sva prava </a:t>
            </a:r>
            <a:r>
              <a:rPr lang="sr-Latn-CS" sz="1200" smtClean="0"/>
              <a:t>zadržana</a:t>
            </a:r>
            <a:r>
              <a:rPr lang="hu-HU" sz="1200" smtClean="0"/>
              <a:t>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Projektni tim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užem smislu u projektni tim spada skup resursa koji se može koristiti pri realizaciji projekta.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Način evidentiranja projektnog tima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785926"/>
            <a:ext cx="8572560" cy="4691074"/>
          </a:xfrm>
        </p:spPr>
        <p:txBody>
          <a:bodyPr/>
          <a:lstStyle/>
          <a:p>
            <a:r>
              <a:rPr lang="hu-HU" sz="1900" b="1" smtClean="0"/>
              <a:t>U datom fajlu (planu) projekta</a:t>
            </a:r>
            <a:endParaRPr lang="hu-HU" sz="1900"/>
          </a:p>
          <a:p>
            <a:pPr lvl="1"/>
            <a:r>
              <a:rPr lang="hu-HU" sz="1900" smtClean="0"/>
              <a:t>Ne možemo znati da li su resursi preopterećeni zbog eventualnog angažovanja na drugim projektima?</a:t>
            </a:r>
            <a:endParaRPr lang="hu-HU" sz="1900"/>
          </a:p>
          <a:p>
            <a:pPr lvl="1"/>
            <a:r>
              <a:rPr lang="hu-HU" sz="1900" smtClean="0"/>
              <a:t>Istu evidenciju moramo da pravimo više puta.</a:t>
            </a:r>
            <a:endParaRPr lang="hu-HU" sz="1900"/>
          </a:p>
          <a:p>
            <a:r>
              <a:rPr lang="hu-HU" sz="1900" b="1" smtClean="0"/>
              <a:t>U zajedničkoj banci resursa</a:t>
            </a:r>
            <a:endParaRPr lang="hu-HU" sz="1900"/>
          </a:p>
          <a:p>
            <a:pPr lvl="1"/>
            <a:r>
              <a:rPr lang="hu-HU" sz="1900" smtClean="0"/>
              <a:t>Dobro rešenje ako ne koristimo Project Server</a:t>
            </a:r>
            <a:endParaRPr lang="hu-HU" sz="1900"/>
          </a:p>
          <a:p>
            <a:pPr lvl="1"/>
            <a:r>
              <a:rPr lang="hu-HU" sz="1900" smtClean="0"/>
              <a:t>Ne kontrolišu se prava pristupa tako, zato treba vrlo obazrivo koristiti.</a:t>
            </a:r>
            <a:endParaRPr lang="hu-HU" sz="1900"/>
          </a:p>
          <a:p>
            <a:pPr lvl="1"/>
            <a:r>
              <a:rPr lang="hu-HU" sz="1900" smtClean="0"/>
              <a:t>Na ovaj način mogu se sumirati opterećenja od strane više projekata </a:t>
            </a:r>
            <a:endParaRPr lang="hu-HU" sz="1900"/>
          </a:p>
          <a:p>
            <a:r>
              <a:rPr lang="hu-HU" sz="1900" b="1" smtClean="0"/>
              <a:t>Preko Project Server-a</a:t>
            </a:r>
            <a:endParaRPr lang="hu-HU" sz="1900"/>
          </a:p>
          <a:p>
            <a:pPr lvl="1"/>
            <a:r>
              <a:rPr lang="hu-HU" sz="1900" smtClean="0"/>
              <a:t>Najbolje rešenje. </a:t>
            </a:r>
            <a:endParaRPr lang="hu-HU" sz="1900"/>
          </a:p>
          <a:p>
            <a:pPr lvl="1"/>
            <a:r>
              <a:rPr lang="hu-HU" sz="1900" smtClean="0"/>
              <a:t>Odr</a:t>
            </a:r>
            <a:r>
              <a:rPr lang="sr-Latn-CS" sz="1900" smtClean="0"/>
              <a:t>žava se centralno, prava pristupa su pod kontrolom</a:t>
            </a:r>
            <a:r>
              <a:rPr lang="hu-HU" sz="1900" smtClean="0"/>
              <a:t>. </a:t>
            </a:r>
            <a:endParaRPr lang="hu-HU" sz="1900"/>
          </a:p>
          <a:p>
            <a:pPr lvl="1"/>
            <a:r>
              <a:rPr lang="sr-Latn-CS" sz="1900" smtClean="0"/>
              <a:t>Veze sa grupama </a:t>
            </a:r>
            <a:r>
              <a:rPr lang="en-US" sz="1900" smtClean="0"/>
              <a:t>Active Directory</a:t>
            </a:r>
            <a:r>
              <a:rPr lang="sr-Latn-CS" sz="1900" smtClean="0"/>
              <a:t>.</a:t>
            </a:r>
            <a:endParaRPr lang="hu-HU" sz="1900"/>
          </a:p>
          <a:p>
            <a:pPr lvl="1"/>
            <a:r>
              <a:rPr lang="hu-HU" sz="1900" smtClean="0"/>
              <a:t>Vidljiva su sumarna opterećenja na nivou preduzeća.</a:t>
            </a:r>
            <a:endParaRPr lang="hu-HU" sz="1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Formiranje projektnog tima zu slučaju pojedinačnog projekta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</a:t>
            </a:r>
            <a:r>
              <a:rPr lang="hu-HU" b="1" smtClean="0"/>
              <a:t> View </a:t>
            </a:r>
            <a:r>
              <a:rPr lang="hu-HU" smtClean="0"/>
              <a:t>(prikazi), Kartica </a:t>
            </a:r>
            <a:r>
              <a:rPr lang="hu-HU" b="1" smtClean="0"/>
              <a:t>Resource Sheet</a:t>
            </a:r>
            <a:r>
              <a:rPr lang="hu-HU" smtClean="0"/>
              <a:t> </a:t>
            </a:r>
            <a:endParaRPr lang="hu-HU"/>
          </a:p>
          <a:p>
            <a:r>
              <a:rPr lang="hu-HU" smtClean="0"/>
              <a:t>Prozor</a:t>
            </a:r>
            <a:r>
              <a:rPr lang="hu-HU" b="1" smtClean="0"/>
              <a:t> Assign Resources</a:t>
            </a:r>
            <a:r>
              <a:rPr lang="hu-HU" smtClean="0"/>
              <a:t> </a:t>
            </a:r>
            <a:endParaRPr lang="hu-HU"/>
          </a:p>
          <a:p>
            <a:r>
              <a:rPr lang="hu-HU" smtClean="0"/>
              <a:t>Na kartici </a:t>
            </a:r>
            <a:r>
              <a:rPr lang="hu-HU" b="1" smtClean="0"/>
              <a:t>Resources </a:t>
            </a:r>
            <a:r>
              <a:rPr lang="hu-HU" smtClean="0"/>
              <a:t>u prozoru </a:t>
            </a:r>
            <a:r>
              <a:rPr lang="hu-HU" b="1" smtClean="0"/>
              <a:t>Task Information</a:t>
            </a:r>
            <a:endParaRPr lang="hu-HU"/>
          </a:p>
          <a:p>
            <a:r>
              <a:rPr lang="hu-HU" smtClean="0"/>
              <a:t>U podeljenom prozoru, u donjem delu</a:t>
            </a:r>
            <a:endParaRPr lang="hu-HU"/>
          </a:p>
          <a:p>
            <a:r>
              <a:rPr lang="hu-HU" smtClean="0"/>
              <a:t>itd.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Pažnja!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Resursi se mogu angažovati neposredno i u slučaju korišćenja Project Server-a.</a:t>
            </a:r>
            <a:endParaRPr lang="hu-HU"/>
          </a:p>
          <a:p>
            <a:r>
              <a:rPr lang="hu-HU" smtClean="0"/>
              <a:t>Lokalno evidentirani resursi će biti takozvani lokalni resursi. Ne treba ih korietiti ako smo već evidentirali resurse na nivou preduzeća!</a:t>
            </a:r>
            <a:endParaRPr lang="hu-HU"/>
          </a:p>
          <a:p>
            <a:r>
              <a:rPr lang="hu-HU" smtClean="0"/>
              <a:t>Postoje slučajevi kada je opravdano korišćenje lokalnih resursa, ali samo ako se radi o jedinstvenim resursima, uglavnom materijalnog ili troškovnog tipa, koji se nigde drugde ne koriste.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Formiranje projektnog tima u slučaju zajedničke banke resursa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hu-HU" sz="2400" smtClean="0"/>
              <a:t>U alatu za planiranje (MS Project) treba otvoroti banku resursa i ostale projekte koji konkuretno koriste resurse iz iste banke.</a:t>
            </a:r>
            <a:endParaRPr lang="hu-HU" sz="2400"/>
          </a:p>
          <a:p>
            <a:pPr marL="533400" indent="-533400"/>
            <a:r>
              <a:rPr lang="hu-HU" sz="2400" smtClean="0"/>
              <a:t>U svakom projektu ide se na meni </a:t>
            </a:r>
            <a:r>
              <a:rPr lang="hu-HU" sz="2400" b="1" smtClean="0"/>
              <a:t>ToolsResource Sharing, Share Resources.</a:t>
            </a:r>
            <a:r>
              <a:rPr lang="hu-HU" sz="2400" smtClean="0"/>
              <a:t> U prozoru koji se otvara   u polje </a:t>
            </a:r>
            <a:r>
              <a:rPr lang="hu-HU" sz="2400" b="1" smtClean="0"/>
              <a:t>Use </a:t>
            </a:r>
            <a:r>
              <a:rPr lang="hu-HU" sz="2400" b="1"/>
              <a:t>resources </a:t>
            </a:r>
            <a:r>
              <a:rPr lang="hu-HU" sz="2400" b="1" smtClean="0"/>
              <a:t>From </a:t>
            </a:r>
            <a:r>
              <a:rPr lang="hu-HU" sz="2400" smtClean="0"/>
              <a:t>upiše se ime fajla u kome se čuva banka resursa.</a:t>
            </a:r>
            <a:endParaRPr lang="hu-HU" sz="2400"/>
          </a:p>
          <a:p>
            <a:pPr marL="533400" indent="-533400"/>
            <a:r>
              <a:rPr lang="hu-HU" sz="2400" smtClean="0"/>
              <a:t>Za slučaj konflikta resursa mogu se birati opcije: </a:t>
            </a:r>
            <a:r>
              <a:rPr lang="hu-HU" sz="2400" b="1" smtClean="0"/>
              <a:t>Pool </a:t>
            </a:r>
            <a:r>
              <a:rPr lang="hu-HU" sz="2400" b="1"/>
              <a:t>takes </a:t>
            </a:r>
            <a:r>
              <a:rPr lang="hu-HU" sz="2400" b="1" smtClean="0"/>
              <a:t>precedence </a:t>
            </a:r>
            <a:r>
              <a:rPr lang="hu-HU" sz="2400" smtClean="0"/>
              <a:t>(podešavanja skupa resursa imaju prednost)</a:t>
            </a:r>
            <a:r>
              <a:rPr lang="hu-HU" sz="2400" b="1" smtClean="0"/>
              <a:t> </a:t>
            </a:r>
            <a:r>
              <a:rPr lang="hu-HU" sz="2400" smtClean="0"/>
              <a:t>ili </a:t>
            </a:r>
            <a:r>
              <a:rPr lang="hu-HU" sz="2400" b="1" smtClean="0"/>
              <a:t>Sharer </a:t>
            </a:r>
            <a:r>
              <a:rPr lang="hu-HU" sz="2400" b="1"/>
              <a:t>takes </a:t>
            </a:r>
            <a:r>
              <a:rPr lang="hu-HU" sz="2400" b="1" smtClean="0"/>
              <a:t>precedence </a:t>
            </a:r>
            <a:r>
              <a:rPr lang="hu-HU" sz="2400" smtClean="0"/>
              <a:t>(podešavanja raspoređivača imaju prednost)</a:t>
            </a:r>
            <a:r>
              <a:rPr lang="hu-HU" sz="2400" b="1" smtClean="0"/>
              <a:t>.</a:t>
            </a:r>
            <a:endParaRPr lang="hu-HU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Prozor Share Resources</a:t>
            </a:r>
            <a:endParaRPr lang="hu-HU"/>
          </a:p>
        </p:txBody>
      </p:sp>
      <p:pic>
        <p:nvPicPr>
          <p:cNvPr id="4" name="Picture 3" descr="Share Resource ablak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1714488"/>
            <a:ext cx="6715172" cy="48401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Efekat korišćenja zajedničke banke resursa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svakom fajlu projekta se pojavljuju svi resursi.</a:t>
            </a:r>
            <a:endParaRPr lang="hu-HU"/>
          </a:p>
          <a:p>
            <a:r>
              <a:rPr lang="hu-HU" smtClean="0"/>
              <a:t>Resursi se poistovećuju na bazi istog imena.</a:t>
            </a:r>
            <a:endParaRPr lang="hu-HU"/>
          </a:p>
          <a:p>
            <a:r>
              <a:rPr lang="hu-HU" smtClean="0"/>
              <a:t>Nedostajući resursi se kopiraju iz drugih fajlova. </a:t>
            </a:r>
            <a:endParaRPr lang="hu-HU"/>
          </a:p>
          <a:p>
            <a:r>
              <a:rPr lang="hu-HU" smtClean="0"/>
              <a:t>Priručno rešenje u slučaju kada ne možemo koristiti Project Server. </a:t>
            </a:r>
            <a:endParaRPr lang="hu-HU"/>
          </a:p>
          <a:p>
            <a:r>
              <a:rPr lang="hu-HU" smtClean="0"/>
              <a:t>Ne treba mešati ovaj način kada radimo sa Project Server-om! 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Sastavljanje projetnog tima u slučaju korišćenja Project Server-a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Tools</a:t>
            </a:r>
            <a:r>
              <a:rPr lang="hu-HU" smtClean="0"/>
              <a:t> funkcija </a:t>
            </a:r>
            <a:r>
              <a:rPr lang="hu-HU" b="1" smtClean="0"/>
              <a:t>Build </a:t>
            </a:r>
            <a:r>
              <a:rPr lang="hu-HU" b="1"/>
              <a:t>Team From </a:t>
            </a:r>
            <a:r>
              <a:rPr lang="hu-HU" b="1" smtClean="0"/>
              <a:t>Enterprise</a:t>
            </a:r>
            <a:r>
              <a:rPr lang="hu-HU" smtClean="0"/>
              <a:t>. </a:t>
            </a:r>
            <a:endParaRPr lang="hu-HU"/>
          </a:p>
        </p:txBody>
      </p:sp>
      <p:pic>
        <p:nvPicPr>
          <p:cNvPr id="8806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2175" y="2786063"/>
            <a:ext cx="48196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Grafikoni</a:t>
            </a:r>
            <a:endParaRPr lang="hu-HU"/>
          </a:p>
        </p:txBody>
      </p:sp>
      <p:pic>
        <p:nvPicPr>
          <p:cNvPr id="8857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1747838"/>
            <a:ext cx="66294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Proglašavanje preuzetih resursa planiranim</a:t>
            </a:r>
            <a:endParaRPr lang="hu-HU"/>
          </a:p>
        </p:txBody>
      </p:sp>
      <p:pic>
        <p:nvPicPr>
          <p:cNvPr id="88883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1671638"/>
            <a:ext cx="66294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Zašto ne možemo da nađemo traženi resurs</a:t>
            </a:r>
            <a:r>
              <a:rPr lang="en-US" smtClean="0"/>
              <a:t>?</a:t>
            </a:r>
            <a:endParaRPr lang="hu-HU"/>
          </a:p>
        </p:txBody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hu-HU" smtClean="0"/>
              <a:t>Nismo pravilno podesili filtar</a:t>
            </a:r>
            <a:endParaRPr lang="hu-HU"/>
          </a:p>
          <a:p>
            <a:pPr marL="533400" indent="-533400"/>
            <a:r>
              <a:rPr lang="hu-HU" smtClean="0"/>
              <a:t>Nismo dobro podesili ostale elemente za prikazivanje</a:t>
            </a:r>
            <a:endParaRPr lang="hu-HU"/>
          </a:p>
          <a:p>
            <a:pPr marL="533400" indent="-533400"/>
            <a:r>
              <a:rPr lang="hu-HU" smtClean="0"/>
              <a:t>Nemamo pravo pristupa </a:t>
            </a:r>
            <a:endParaRPr lang="hu-HU"/>
          </a:p>
          <a:p>
            <a:pPr marL="533400" indent="-533400"/>
            <a:r>
              <a:rPr lang="hu-HU" smtClean="0"/>
              <a:t>Resurs je vrlo svež ili vrlo jedinstven pa još nije centralno evidentiran.</a:t>
            </a:r>
            <a:endParaRPr lang="hu-HU"/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Pristup novim resursima na nivou preduzeća</a:t>
            </a:r>
            <a:endParaRPr lang="hu-HU"/>
          </a:p>
        </p:txBody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Tools</a:t>
            </a:r>
            <a:r>
              <a:rPr lang="hu-HU" smtClean="0"/>
              <a:t>, podmeni </a:t>
            </a:r>
            <a:r>
              <a:rPr lang="hu-HU" b="1" smtClean="0"/>
              <a:t>Enterprise options</a:t>
            </a:r>
            <a:r>
              <a:rPr lang="hu-HU" smtClean="0"/>
              <a:t>, funkcija </a:t>
            </a:r>
            <a:r>
              <a:rPr lang="hu-HU" b="1" smtClean="0"/>
              <a:t>Open </a:t>
            </a:r>
            <a:r>
              <a:rPr lang="hu-HU" b="1"/>
              <a:t>Enterprise Resource </a:t>
            </a:r>
            <a:r>
              <a:rPr lang="hu-HU" b="1" smtClean="0"/>
              <a:t>Pool…</a:t>
            </a:r>
            <a:endParaRPr lang="hu-HU"/>
          </a:p>
          <a:p>
            <a:r>
              <a:rPr lang="hu-HU" smtClean="0"/>
              <a:t>Preko web-a: </a:t>
            </a:r>
            <a:r>
              <a:rPr lang="hu-HU" b="1" smtClean="0"/>
              <a:t>Resource Center</a:t>
            </a:r>
            <a:endParaRPr lang="hu-HU"/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Resource center</a:t>
            </a:r>
            <a:endParaRPr lang="hu-HU"/>
          </a:p>
        </p:txBody>
      </p:sp>
      <p:pic>
        <p:nvPicPr>
          <p:cNvPr id="89600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500306"/>
            <a:ext cx="734377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Evidentiranje novog resursa</a:t>
            </a:r>
            <a:endParaRPr lang="hu-HU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Automatski</a:t>
            </a:r>
            <a:endParaRPr lang="hu-HU"/>
          </a:p>
          <a:p>
            <a:r>
              <a:rPr lang="hu-HU" smtClean="0"/>
              <a:t>Ručno</a:t>
            </a:r>
            <a:endParaRPr lang="hu-HU"/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Sistem prava pristupa (ovlašćenja)</a:t>
            </a:r>
            <a:endParaRPr lang="hu-HU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Project Web </a:t>
            </a:r>
            <a:r>
              <a:rPr lang="hu-HU" b="1" smtClean="0"/>
              <a:t>Access ovlašćenja  </a:t>
            </a:r>
            <a:r>
              <a:rPr lang="hu-HU" b="1"/>
              <a:t>(Project Web Access Permissions)</a:t>
            </a:r>
            <a:r>
              <a:rPr lang="hu-HU"/>
              <a:t>: </a:t>
            </a:r>
            <a:r>
              <a:rPr lang="hu-HU" smtClean="0"/>
              <a:t>opšta ovlašćenja.</a:t>
            </a:r>
            <a:endParaRPr lang="hu-HU"/>
          </a:p>
          <a:p>
            <a:r>
              <a:rPr lang="hu-HU" b="1" smtClean="0"/>
              <a:t>Kategorije </a:t>
            </a:r>
            <a:r>
              <a:rPr lang="hu-HU" b="1"/>
              <a:t>(Category)</a:t>
            </a:r>
            <a:r>
              <a:rPr lang="hu-HU"/>
              <a:t>: </a:t>
            </a:r>
            <a:r>
              <a:rPr lang="hu-HU" smtClean="0"/>
              <a:t>ovlašćenja vezana za određeni delokrug (na pr. koji projekti se mogu videti). </a:t>
            </a:r>
            <a:endParaRPr lang="hu-HU"/>
          </a:p>
          <a:p>
            <a:r>
              <a:rPr lang="hu-HU" b="1" smtClean="0"/>
              <a:t>Grupa </a:t>
            </a:r>
            <a:r>
              <a:rPr lang="hu-HU" b="1"/>
              <a:t>(Group)</a:t>
            </a:r>
            <a:r>
              <a:rPr lang="hu-HU"/>
              <a:t>: </a:t>
            </a:r>
            <a:r>
              <a:rPr lang="hu-HU" smtClean="0"/>
              <a:t>skup opštih ovlašćenja i ovlašćenja vezanih za određeni delokrug (skup prethodna dva)</a:t>
            </a:r>
            <a:endParaRPr lang="hu-HU"/>
          </a:p>
          <a:p>
            <a:r>
              <a:rPr lang="hu-HU" smtClean="0"/>
              <a:t>Sužavanje: </a:t>
            </a:r>
            <a:r>
              <a:rPr lang="hu-HU" b="1" smtClean="0"/>
              <a:t>Bezbednosnim šablonima (Security </a:t>
            </a:r>
            <a:r>
              <a:rPr lang="hu-HU" b="1"/>
              <a:t>Templates</a:t>
            </a:r>
            <a:r>
              <a:rPr lang="hu-HU" b="1" smtClean="0"/>
              <a:t>)</a:t>
            </a:r>
            <a:r>
              <a:rPr lang="hu-HU"/>
              <a:t>.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Engedélyek megadása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Kiszolgáló beállításai (Server Settings)</a:t>
            </a:r>
            <a:r>
              <a:rPr lang="hu-HU"/>
              <a:t> lap, </a:t>
            </a:r>
            <a:r>
              <a:rPr lang="hu-HU" b="1"/>
              <a:t>Biztonság (Security)</a:t>
            </a:r>
            <a:r>
              <a:rPr lang="hu-HU"/>
              <a:t> szakasz </a:t>
            </a:r>
          </a:p>
          <a:p>
            <a:endParaRPr lang="hu-HU"/>
          </a:p>
          <a:p>
            <a:r>
              <a:rPr lang="hu-HU"/>
              <a:t>Jogok:</a:t>
            </a:r>
          </a:p>
          <a:p>
            <a:pPr lvl="1"/>
            <a:r>
              <a:rPr lang="hu-HU" b="1"/>
              <a:t>Engedélyezés (Allow)</a:t>
            </a:r>
            <a:r>
              <a:rPr lang="hu-HU"/>
              <a:t>, </a:t>
            </a:r>
          </a:p>
          <a:p>
            <a:pPr lvl="1"/>
            <a:r>
              <a:rPr lang="hu-HU" b="1"/>
              <a:t>Megtagadás (Deny)</a:t>
            </a:r>
            <a:r>
              <a:rPr lang="hu-HU"/>
              <a:t> 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Új erőforrások automatikus felvétele jogosultság nélkül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Kiszolgáló beállításai (Server Settings)</a:t>
            </a:r>
            <a:r>
              <a:rPr lang="hu-HU"/>
              <a:t> lap, </a:t>
            </a:r>
            <a:r>
              <a:rPr lang="hu-HU" b="1"/>
              <a:t>Active Directory – erőforráskészlet szinkronizálása  (Active Directory Resource Pool Synchronization)</a:t>
            </a:r>
            <a:r>
              <a:rPr lang="hu-HU"/>
              <a:t> funkció.</a:t>
            </a:r>
          </a:p>
          <a:p>
            <a:endParaRPr lang="hu-HU"/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AD szinkronizálás</a:t>
            </a:r>
          </a:p>
        </p:txBody>
      </p:sp>
      <p:pic>
        <p:nvPicPr>
          <p:cNvPr id="9072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4425" y="1700213"/>
            <a:ext cx="69151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Új erőforrások automatikus felvétele jogosultságokkal</a:t>
            </a:r>
          </a:p>
        </p:txBody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Kiszolgáló beállításai (Server Settings)</a:t>
            </a:r>
            <a:r>
              <a:rPr lang="hu-HU"/>
              <a:t> lap, </a:t>
            </a:r>
            <a:r>
              <a:rPr lang="hu-HU" b="1"/>
              <a:t>Csoportok kezelése (Manage Groups)</a:t>
            </a:r>
            <a:r>
              <a:rPr lang="hu-HU"/>
              <a:t> </a:t>
            </a:r>
          </a:p>
        </p:txBody>
      </p:sp>
      <p:pic>
        <p:nvPicPr>
          <p:cNvPr id="9103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149600"/>
            <a:ext cx="82105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AD csoport megadása</a:t>
            </a:r>
          </a:p>
        </p:txBody>
      </p:sp>
      <p:sp>
        <p:nvSpPr>
          <p:cNvPr id="91239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Adatmegadáskor </a:t>
            </a:r>
            <a:r>
              <a:rPr lang="hu-HU" b="1"/>
              <a:t>Csoport keresése (Find Group)</a:t>
            </a:r>
            <a:r>
              <a:rPr lang="hu-HU"/>
              <a:t> </a:t>
            </a:r>
          </a:p>
        </p:txBody>
      </p:sp>
      <p:pic>
        <p:nvPicPr>
          <p:cNvPr id="9123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557588"/>
            <a:ext cx="82772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AD csoport szinkronizálása</a:t>
            </a:r>
          </a:p>
        </p:txBody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Az Active Directory szinkronizálási beállításai (Active Directory Sync Options)</a:t>
            </a:r>
            <a:endParaRPr lang="hu-HU"/>
          </a:p>
        </p:txBody>
      </p:sp>
      <p:pic>
        <p:nvPicPr>
          <p:cNvPr id="916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263" y="2781300"/>
            <a:ext cx="79914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Általános erőforrás-tulajdonságok </a:t>
            </a:r>
          </a:p>
        </p:txBody>
      </p:sp>
      <p:pic>
        <p:nvPicPr>
          <p:cNvPr id="91853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1681163"/>
            <a:ext cx="66294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Erőforrásköltségek</a:t>
            </a:r>
          </a:p>
        </p:txBody>
      </p:sp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785926"/>
            <a:ext cx="65532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Alternatív költségek érvényre juttatása</a:t>
            </a:r>
          </a:p>
        </p:txBody>
      </p:sp>
      <p:sp>
        <p:nvSpPr>
          <p:cNvPr id="924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Tevékenység kihasználtsága (Task Usage)</a:t>
            </a:r>
            <a:r>
              <a:rPr lang="hu-HU"/>
              <a:t> és </a:t>
            </a:r>
            <a:r>
              <a:rPr lang="hu-HU" b="1"/>
              <a:t>Erőforrás kihasználtsága (Resourde Usage)</a:t>
            </a:r>
            <a:r>
              <a:rPr lang="hu-HU"/>
              <a:t> nézet</a:t>
            </a:r>
          </a:p>
        </p:txBody>
      </p:sp>
      <p:pic>
        <p:nvPicPr>
          <p:cNvPr id="9246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2781300"/>
            <a:ext cx="60483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Podešavanje valute</a:t>
            </a:r>
            <a:endParaRPr lang="hu-HU"/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2614602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Meni</a:t>
            </a:r>
            <a:r>
              <a:rPr lang="hu-HU" b="1" smtClean="0"/>
              <a:t> Tools</a:t>
            </a:r>
            <a:r>
              <a:rPr lang="hu-HU" smtClean="0"/>
              <a:t>, </a:t>
            </a:r>
            <a:r>
              <a:rPr lang="hu-HU"/>
              <a:t/>
            </a:r>
            <a:br>
              <a:rPr lang="hu-HU"/>
            </a:br>
            <a:r>
              <a:rPr lang="hu-HU" smtClean="0"/>
              <a:t>prozor </a:t>
            </a:r>
            <a:r>
              <a:rPr lang="hu-HU" b="1" smtClean="0"/>
              <a:t>Options</a:t>
            </a:r>
            <a:r>
              <a:rPr lang="hu-HU" smtClean="0"/>
              <a:t>,</a:t>
            </a:r>
            <a:r>
              <a:rPr lang="hu-HU"/>
              <a:t/>
            </a:r>
            <a:br>
              <a:rPr lang="hu-HU"/>
            </a:br>
            <a:r>
              <a:rPr lang="hu-HU" smtClean="0"/>
              <a:t>kartica </a:t>
            </a:r>
            <a:r>
              <a:rPr lang="hu-HU" b="1" smtClean="0"/>
              <a:t>View, </a:t>
            </a:r>
            <a:r>
              <a:rPr lang="hu-HU" smtClean="0"/>
              <a:t>podešavanje valute </a:t>
            </a:r>
            <a:r>
              <a:rPr lang="hu-HU"/>
              <a:t/>
            </a:r>
            <a:br>
              <a:rPr lang="hu-HU"/>
            </a:br>
            <a:r>
              <a:rPr lang="hu-HU" b="1" smtClean="0"/>
              <a:t>(Currency</a:t>
            </a:r>
            <a:r>
              <a:rPr lang="hu-HU" b="1"/>
              <a:t/>
            </a:r>
            <a:br>
              <a:rPr lang="hu-HU" b="1"/>
            </a:br>
            <a:r>
              <a:rPr lang="hu-HU" b="1"/>
              <a:t>options)</a:t>
            </a:r>
            <a:r>
              <a:rPr lang="hu-HU"/>
              <a:t> </a:t>
            </a:r>
            <a:br>
              <a:rPr lang="hu-HU"/>
            </a:br>
            <a:endParaRPr lang="hu-HU"/>
          </a:p>
        </p:txBody>
      </p:sp>
      <p:pic>
        <p:nvPicPr>
          <p:cNvPr id="9287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6088" y="1704975"/>
            <a:ext cx="576262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334280" cy="1143000"/>
          </a:xfrm>
        </p:spPr>
        <p:txBody>
          <a:bodyPr/>
          <a:lstStyle/>
          <a:p>
            <a:r>
              <a:rPr lang="hu-HU"/>
              <a:t>1. </a:t>
            </a:r>
            <a:r>
              <a:rPr lang="hu-HU" smtClean="0"/>
              <a:t>vežba: Definisanje konkretnog resursa sa ograničenim kapacitetom</a:t>
            </a:r>
            <a:endParaRPr lang="hu-HU"/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lokalnom modu kreiramo novi, prazan fajl projekta pod imenom </a:t>
            </a:r>
            <a:r>
              <a:rPr lang="hu-HU" b="1" smtClean="0"/>
              <a:t>Erőforrások.mpp</a:t>
            </a:r>
            <a:r>
              <a:rPr lang="hu-HU" smtClean="0"/>
              <a:t> i otvorimo prikaz </a:t>
            </a:r>
            <a:r>
              <a:rPr lang="hu-HU" b="1" smtClean="0"/>
              <a:t>Resource Sheet</a:t>
            </a:r>
            <a:r>
              <a:rPr lang="hu-HU" smtClean="0"/>
              <a:t>!</a:t>
            </a:r>
            <a:endParaRPr lang="hu-HU"/>
          </a:p>
          <a:p>
            <a:r>
              <a:rPr lang="hu-HU" smtClean="0"/>
              <a:t>Kliknemo u polje </a:t>
            </a:r>
            <a:r>
              <a:rPr lang="hu-HU" b="1" smtClean="0"/>
              <a:t>Resource name </a:t>
            </a:r>
            <a:r>
              <a:rPr lang="hu-HU" smtClean="0"/>
              <a:t>i upišemo </a:t>
            </a:r>
            <a:r>
              <a:rPr lang="hu-HU" b="1" i="1" smtClean="0"/>
              <a:t>Kovács </a:t>
            </a:r>
            <a:r>
              <a:rPr lang="hu-HU" b="1" i="1"/>
              <a:t>István</a:t>
            </a:r>
            <a:r>
              <a:rPr lang="hu-HU"/>
              <a:t>!</a:t>
            </a:r>
          </a:p>
          <a:p>
            <a:r>
              <a:rPr lang="hu-HU" smtClean="0"/>
              <a:t>U polje </a:t>
            </a:r>
            <a:r>
              <a:rPr lang="hu-HU" b="1" smtClean="0"/>
              <a:t>Std</a:t>
            </a:r>
            <a:r>
              <a:rPr lang="hu-HU" b="1"/>
              <a:t>. </a:t>
            </a:r>
            <a:r>
              <a:rPr lang="hu-HU" b="1" smtClean="0"/>
              <a:t>Rate </a:t>
            </a:r>
            <a:r>
              <a:rPr lang="hu-HU" smtClean="0"/>
              <a:t>upišemo </a:t>
            </a:r>
            <a:r>
              <a:rPr lang="hu-HU" b="1" i="1"/>
              <a:t>1 000</a:t>
            </a:r>
            <a:r>
              <a:rPr lang="hu-HU"/>
              <a:t>, </a:t>
            </a:r>
            <a:r>
              <a:rPr lang="hu-HU" smtClean="0"/>
              <a:t>za prekovremeni rad (</a:t>
            </a:r>
            <a:r>
              <a:rPr lang="hu-HU" b="1" smtClean="0"/>
              <a:t>Ovt</a:t>
            </a:r>
            <a:r>
              <a:rPr lang="hu-HU" b="1"/>
              <a:t>. Rate</a:t>
            </a:r>
            <a:r>
              <a:rPr lang="hu-HU" b="1" smtClean="0"/>
              <a:t>) </a:t>
            </a:r>
            <a:r>
              <a:rPr lang="hu-HU" smtClean="0"/>
              <a:t>upišemo</a:t>
            </a:r>
            <a:r>
              <a:rPr lang="hu-HU" b="1" smtClean="0"/>
              <a:t> </a:t>
            </a:r>
            <a:r>
              <a:rPr lang="hu-HU" b="1" i="1" smtClean="0"/>
              <a:t>1</a:t>
            </a:r>
            <a:r>
              <a:rPr lang="hu-HU" b="1" i="1"/>
              <a:t> 200</a:t>
            </a:r>
            <a:r>
              <a:rPr lang="hu-HU"/>
              <a:t> </a:t>
            </a:r>
            <a:r>
              <a:rPr lang="hu-HU" smtClean="0"/>
              <a:t>forinti!</a:t>
            </a:r>
            <a:endParaRPr lang="hu-H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620000" cy="1143000"/>
          </a:xfrm>
        </p:spPr>
        <p:txBody>
          <a:bodyPr/>
          <a:lstStyle/>
          <a:p>
            <a:r>
              <a:rPr lang="hu-HU" sz="2800"/>
              <a:t>2. </a:t>
            </a:r>
            <a:r>
              <a:rPr lang="hu-HU" sz="2800" smtClean="0"/>
              <a:t> vežba: Zadavanje raspoloživosti konkretnog resursa sa ograničenim kapacitetom </a:t>
            </a:r>
            <a:endParaRPr lang="hu-HU" sz="2800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Kovács István </a:t>
            </a:r>
            <a:r>
              <a:rPr lang="hu-HU" smtClean="0"/>
              <a:t>stupa u radni odnos 1. novembra </a:t>
            </a:r>
            <a:r>
              <a:rPr lang="hu-HU" b="1" i="1" smtClean="0"/>
              <a:t>2007</a:t>
            </a:r>
            <a:r>
              <a:rPr lang="hu-HU" b="1" i="1"/>
              <a:t>. </a:t>
            </a:r>
            <a:endParaRPr lang="hu-HU"/>
          </a:p>
          <a:p>
            <a:r>
              <a:rPr lang="hu-HU" smtClean="0"/>
              <a:t>Zadajmo tu informaciju! </a:t>
            </a:r>
            <a:endParaRPr lang="hu-H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3. </a:t>
            </a:r>
            <a:r>
              <a:rPr lang="hu-HU" smtClean="0"/>
              <a:t>vežba: Zadavanje raspoloživosti opšteg resursa sa ograničenim kapacitetom </a:t>
            </a:r>
            <a:endParaRPr lang="hu-HU"/>
          </a:p>
        </p:txBody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Imamo</a:t>
            </a:r>
            <a:r>
              <a:rPr lang="en-US" b="1" i="1" smtClean="0"/>
              <a:t> 5 programera</a:t>
            </a:r>
            <a:r>
              <a:rPr lang="hu-HU" smtClean="0"/>
              <a:t>.</a:t>
            </a:r>
            <a:endParaRPr lang="hu-HU"/>
          </a:p>
          <a:p>
            <a:r>
              <a:rPr lang="en-US" smtClean="0"/>
              <a:t>Njihova osnovna satnica je</a:t>
            </a:r>
            <a:r>
              <a:rPr lang="hu-HU" smtClean="0"/>
              <a:t> </a:t>
            </a:r>
            <a:r>
              <a:rPr lang="hu-HU" b="1" i="1"/>
              <a:t>1 200</a:t>
            </a:r>
            <a:r>
              <a:rPr lang="hu-HU"/>
              <a:t>, </a:t>
            </a:r>
            <a:r>
              <a:rPr lang="en-US" smtClean="0"/>
              <a:t>dok je satnica </a:t>
            </a:r>
            <a:r>
              <a:rPr lang="sr-Latn-CS" smtClean="0"/>
              <a:t>z</a:t>
            </a:r>
            <a:r>
              <a:rPr lang="en-US" smtClean="0"/>
              <a:t>a prekovremeni rad</a:t>
            </a:r>
            <a:r>
              <a:rPr lang="hu-HU" smtClean="0"/>
              <a:t> </a:t>
            </a:r>
            <a:r>
              <a:rPr lang="hu-HU" b="1" i="1"/>
              <a:t>1 500 Ft</a:t>
            </a:r>
            <a:r>
              <a:rPr lang="hu-HU"/>
              <a:t>.</a:t>
            </a:r>
          </a:p>
          <a:p>
            <a:r>
              <a:rPr lang="en-US" smtClean="0"/>
              <a:t>Defini</a:t>
            </a:r>
            <a:r>
              <a:rPr lang="sr-Latn-CS" smtClean="0"/>
              <a:t>š</a:t>
            </a:r>
            <a:r>
              <a:rPr lang="en-US" smtClean="0"/>
              <a:t>imo ovaj resurs </a:t>
            </a:r>
            <a:r>
              <a:rPr lang="sr-Latn-CS" smtClean="0"/>
              <a:t>u skladu sa njegovim osobinama</a:t>
            </a:r>
            <a:r>
              <a:rPr lang="hu-HU" smtClean="0"/>
              <a:t>!</a:t>
            </a:r>
            <a:endParaRPr lang="hu-H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4. </a:t>
            </a:r>
            <a:r>
              <a:rPr lang="hu-HU" smtClean="0"/>
              <a:t>vežba: Zadavanje materijalnog resursa</a:t>
            </a:r>
            <a:endParaRPr lang="hu-HU"/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 </a:t>
            </a:r>
            <a:r>
              <a:rPr lang="hu-HU" smtClean="0"/>
              <a:t>Želimo da evidentiramo papir A4 formata, fabričkog koda </a:t>
            </a:r>
            <a:r>
              <a:rPr lang="hu-HU" b="1" i="1" smtClean="0"/>
              <a:t>PQ 177/500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Cena jednog pakovanja je </a:t>
            </a:r>
            <a:r>
              <a:rPr lang="hu-HU" b="1" i="1" smtClean="0"/>
              <a:t>1 </a:t>
            </a:r>
            <a:r>
              <a:rPr lang="hu-HU" b="1" i="1"/>
              <a:t>000</a:t>
            </a:r>
            <a:r>
              <a:rPr lang="hu-HU"/>
              <a:t> Ft.</a:t>
            </a:r>
          </a:p>
          <a:p>
            <a:r>
              <a:rPr lang="hu-HU" smtClean="0"/>
              <a:t>Zadajmo taj resurs!</a:t>
            </a:r>
            <a:endParaRPr lang="hu-H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5. </a:t>
            </a:r>
            <a:r>
              <a:rPr lang="hu-HU" smtClean="0"/>
              <a:t>vežba: Zadavanje resursa tipa trošak (Cost)</a:t>
            </a:r>
            <a:endParaRPr lang="hu-HU"/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Formirajmo resurs </a:t>
            </a:r>
            <a:r>
              <a:rPr lang="hu-HU" b="1" i="1" smtClean="0"/>
              <a:t>Egyéb </a:t>
            </a:r>
            <a:r>
              <a:rPr lang="hu-HU" b="1" i="1"/>
              <a:t>költség</a:t>
            </a:r>
            <a:r>
              <a:rPr lang="hu-HU"/>
              <a:t> </a:t>
            </a:r>
            <a:r>
              <a:rPr lang="hu-HU" smtClean="0"/>
              <a:t>sa ciljem da bi se kasnije mogli zadati razni troškovi nekih aktivnosti! </a:t>
            </a:r>
            <a:endParaRPr lang="hu-H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 smtClean="0"/>
              <a:t>6. vežba: </a:t>
            </a:r>
            <a:endParaRPr lang="hu-HU" sz="2800"/>
          </a:p>
        </p:txBody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>
                <a:hlinkClick r:id="rId3" action="ppaction://hlinkfile"/>
              </a:rPr>
              <a:t>Hibajavítás.mpp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Pogledajmo na Resource Sheet-u da li ima preopterećenog resursa.</a:t>
            </a:r>
            <a:endParaRPr lang="hu-HU"/>
          </a:p>
          <a:p>
            <a:r>
              <a:rPr lang="hu-HU" smtClean="0"/>
              <a:t>Preko opcije Share resources namestimo da ovaj fajl koristi zajedničke resurse sa fajlom </a:t>
            </a:r>
            <a:r>
              <a:rPr lang="hu-HU" b="1" smtClean="0">
                <a:hlinkClick r:id="rId4" action="ppaction://hlinkfile"/>
              </a:rPr>
              <a:t>Erőforrások7.mpp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Da li ima sad preopterećenja?</a:t>
            </a:r>
            <a:endParaRPr lang="hu-HU"/>
          </a:p>
        </p:txBody>
      </p:sp>
      <p:pic>
        <p:nvPicPr>
          <p:cNvPr id="941101" name="Picture 4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4987</TotalTime>
  <Words>914</Words>
  <Application>Microsoft PowerPoint</Application>
  <PresentationFormat>On-screen Show (4:3)</PresentationFormat>
  <Paragraphs>135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Notesz</vt:lpstr>
      <vt:lpstr>Formiranje projektnog tima</vt:lpstr>
      <vt:lpstr>Projektni tim</vt:lpstr>
      <vt:lpstr>Način evidentiranja projektnog tima</vt:lpstr>
      <vt:lpstr>Formiranje projektnog tima zu slučaju pojedinačnog projekta</vt:lpstr>
      <vt:lpstr>Pažnja!</vt:lpstr>
      <vt:lpstr>Formiranje projektnog tima u slučaju zajedničke banke resursa</vt:lpstr>
      <vt:lpstr>Prozor Share Resources</vt:lpstr>
      <vt:lpstr>Efekat korišćenja zajedničke banke resursa</vt:lpstr>
      <vt:lpstr>Sastavljanje projetnog tima u slučaju korišćenja Project Server-a</vt:lpstr>
      <vt:lpstr>Grafikoni</vt:lpstr>
      <vt:lpstr>Proglašavanje preuzetih resursa planiranim</vt:lpstr>
      <vt:lpstr>Zašto ne možemo da nađemo traženi resurs?</vt:lpstr>
      <vt:lpstr>Pristup novim resursima na nivou preduzeća</vt:lpstr>
      <vt:lpstr>Resource center</vt:lpstr>
      <vt:lpstr>Evidentiranje novog resursa</vt:lpstr>
      <vt:lpstr>Sistem prava pristupa (ovlašćenja)</vt:lpstr>
      <vt:lpstr>Engedélyek megadása</vt:lpstr>
      <vt:lpstr>Új erőforrások automatikus felvétele jogosultság nélkül</vt:lpstr>
      <vt:lpstr>AD szinkronizálás</vt:lpstr>
      <vt:lpstr>Új erőforrások automatikus felvétele jogosultságokkal</vt:lpstr>
      <vt:lpstr>AD csoport megadása</vt:lpstr>
      <vt:lpstr>AD csoport szinkronizálása</vt:lpstr>
      <vt:lpstr>Általános erőforrás-tulajdonságok </vt:lpstr>
      <vt:lpstr>Erőforrásköltségek</vt:lpstr>
      <vt:lpstr>Alternatív költségek érvényre juttatása</vt:lpstr>
      <vt:lpstr>Podešavanje valute</vt:lpstr>
      <vt:lpstr>1. vežba: Definisanje konkretnog resursa sa ograničenim kapacitetom</vt:lpstr>
      <vt:lpstr>2.  vežba: Zadavanje raspoloživosti konkretnog resursa sa ograničenim kapacitetom </vt:lpstr>
      <vt:lpstr>3. vežba: Zadavanje raspoloživosti opšteg resursa sa ograničenim kapacitetom </vt:lpstr>
      <vt:lpstr>4. vežba: Zadavanje materijalnog resursa</vt:lpstr>
      <vt:lpstr>5. vežba: Zadavanje resursa tipa trošak (Cost)</vt:lpstr>
      <vt:lpstr>6. vežba: 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198</cp:revision>
  <cp:lastPrinted>1601-01-01T00:00:00Z</cp:lastPrinted>
  <dcterms:created xsi:type="dcterms:W3CDTF">2001-10-04T13:18:56Z</dcterms:created>
  <dcterms:modified xsi:type="dcterms:W3CDTF">2009-05-04T05:38:57Z</dcterms:modified>
</cp:coreProperties>
</file>