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59" r:id="rId4"/>
    <p:sldId id="260" r:id="rId5"/>
    <p:sldId id="262" r:id="rId6"/>
    <p:sldId id="261" r:id="rId7"/>
    <p:sldId id="257" r:id="rId8"/>
    <p:sldId id="264" r:id="rId9"/>
    <p:sldId id="265" r:id="rId10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 smtClean="0"/>
            </a:lvl1pPr>
          </a:lstStyle>
          <a:p>
            <a:pPr>
              <a:defRPr/>
            </a:pPr>
            <a:fld id="{18C62D24-6ED3-4FD9-BD73-84CD46AA68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2253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Mintaszöveg szerkesztése</a:t>
            </a:r>
          </a:p>
          <a:p>
            <a:pPr lvl="1"/>
            <a:r>
              <a:rPr lang="en-GB" noProof="0" smtClean="0"/>
              <a:t>Második szint</a:t>
            </a:r>
          </a:p>
          <a:p>
            <a:pPr lvl="2"/>
            <a:r>
              <a:rPr lang="en-GB" noProof="0" smtClean="0"/>
              <a:t>Harmadik szint</a:t>
            </a:r>
          </a:p>
          <a:p>
            <a:pPr lvl="3"/>
            <a:r>
              <a:rPr lang="en-GB" noProof="0" smtClean="0"/>
              <a:t>Negyedik szint</a:t>
            </a:r>
          </a:p>
          <a:p>
            <a:pPr lvl="4"/>
            <a:r>
              <a:rPr lang="en-GB" noProof="0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0AEF55F-9849-4A91-9397-B65B2527F4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2620B5-B8F5-44AC-B8D8-4CED4E963B36}" type="slidenum">
              <a:rPr lang="en-GB"/>
              <a:pPr/>
              <a:t>1</a:t>
            </a:fld>
            <a:endParaRPr lang="en-GB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6EA949-ADE4-4F79-AE8D-0F172CA4C845}" type="slidenum">
              <a:rPr lang="en-GB"/>
              <a:pPr/>
              <a:t>2</a:t>
            </a:fld>
            <a:endParaRPr lang="en-GB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0D63A-9618-480E-B564-FB7159DACA2B}" type="slidenum">
              <a:rPr lang="en-GB"/>
              <a:pPr/>
              <a:t>3</a:t>
            </a:fld>
            <a:endParaRPr lang="en-GB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93666D-ACD4-4233-A208-CC16B4BDDA95}" type="slidenum">
              <a:rPr lang="en-GB"/>
              <a:pPr/>
              <a:t>4</a:t>
            </a:fld>
            <a:endParaRPr lang="en-GB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850BD9-B0BF-473A-AAA9-2B99C9BFE450}" type="slidenum">
              <a:rPr lang="en-GB"/>
              <a:pPr/>
              <a:t>5</a:t>
            </a:fld>
            <a:endParaRPr lang="en-GB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ECDEAB-63BF-4156-906D-663B766351FA}" type="slidenum">
              <a:rPr lang="en-GB"/>
              <a:pPr/>
              <a:t>6</a:t>
            </a:fld>
            <a:endParaRPr lang="en-GB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2E6810-4C28-4BF7-BEF3-2516A31B0A0C}" type="slidenum">
              <a:rPr lang="en-GB"/>
              <a:pPr/>
              <a:t>7</a:t>
            </a:fld>
            <a:endParaRPr lang="en-GB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0C3A23-B736-4B97-BB6D-AC8300AABD81}" type="slidenum">
              <a:rPr lang="en-GB"/>
              <a:pPr/>
              <a:t>8</a:t>
            </a:fld>
            <a:endParaRPr lang="en-GB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460708-7DE0-46EB-AF37-1BB5002606D2}" type="slidenum">
              <a:rPr lang="en-GB"/>
              <a:pPr/>
              <a:t>9</a:t>
            </a:fld>
            <a:endParaRPr lang="en-GB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7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13D226A-F5B6-4EE1-B26E-1D53AA1016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1030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1035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1036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Osnovni pojmovi</a:t>
            </a:r>
            <a:endParaRPr lang="hu-HU" smtClean="0"/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b="1" smtClean="0"/>
              <a:t>Pripremio</a:t>
            </a:r>
            <a:r>
              <a:rPr lang="hu-HU" b="1" smtClean="0"/>
              <a:t>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</a:t>
            </a:r>
            <a:r>
              <a:rPr lang="en-US" sz="1200" smtClean="0"/>
              <a:t>sva prava </a:t>
            </a:r>
            <a:r>
              <a:rPr lang="sr-Latn-CS" sz="1200" smtClean="0"/>
              <a:t>zadražana</a:t>
            </a:r>
            <a:r>
              <a:rPr lang="hu-HU" sz="1200" smtClean="0"/>
              <a:t>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smtClean="0"/>
              <a:t>Definicija projekta (ISO8402</a:t>
            </a:r>
            <a:r>
              <a:rPr lang="hu-HU" sz="3600" smtClean="0"/>
              <a:t>)</a:t>
            </a:r>
            <a:endParaRPr lang="hu-HU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Projekat</a:t>
            </a:r>
            <a:r>
              <a:rPr lang="hu-HU" smtClean="0"/>
              <a:t> je jedinstveni niz preduzetih i koordiniranih aktivnosti koji ima svoj početak i kraj, ispunjava specificirane zahteve (u vezi vremena, troškova i resursa) i koji ima jednoznačno </a:t>
            </a:r>
            <a:r>
              <a:rPr lang="hu-HU" smtClean="0"/>
              <a:t>određene </a:t>
            </a:r>
            <a:r>
              <a:rPr lang="hu-HU" smtClean="0"/>
              <a:t>ciljeve.</a:t>
            </a:r>
            <a:endParaRPr lang="hu-H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Druge osobine projekta</a:t>
            </a:r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>(na osnovu </a:t>
            </a:r>
            <a:r>
              <a:rPr lang="hu-HU" smtClean="0">
                <a:cs typeface="Times New Roman" pitchFamily="18" charset="0"/>
              </a:rPr>
              <a:t>ISO 10006</a:t>
            </a:r>
            <a:r>
              <a:rPr lang="hu-HU" smtClean="0"/>
              <a:t>)</a:t>
            </a:r>
            <a:endParaRPr lang="hu-HU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mtClean="0"/>
              <a:t>Organizacija koja radi na projektu je privremena, formirana za radni vek projekta.</a:t>
            </a:r>
            <a:endParaRPr lang="hu-HU" smtClean="0"/>
          </a:p>
          <a:p>
            <a:pPr eaLnBrk="1" hangingPunct="1">
              <a:lnSpc>
                <a:spcPct val="90000"/>
              </a:lnSpc>
            </a:pPr>
            <a:r>
              <a:rPr lang="hu-HU" smtClean="0"/>
              <a:t>Projekat je često deo jedne veće projektne strukture.</a:t>
            </a:r>
            <a:endParaRPr lang="hu-HU" smtClean="0"/>
          </a:p>
          <a:p>
            <a:pPr eaLnBrk="1" hangingPunct="1">
              <a:lnSpc>
                <a:spcPct val="90000"/>
              </a:lnSpc>
            </a:pPr>
            <a:r>
              <a:rPr lang="hu-HU" smtClean="0"/>
              <a:t>Ciljevi projekta i karakteristike proizvoda projekta su kontinualno dostupni u toku realizacije projekta.</a:t>
            </a:r>
            <a:endParaRPr lang="hu-HU" smtClean="0"/>
          </a:p>
          <a:p>
            <a:pPr eaLnBrk="1" hangingPunct="1">
              <a:lnSpc>
                <a:spcPct val="90000"/>
              </a:lnSpc>
            </a:pPr>
            <a:r>
              <a:rPr lang="hu-HU" smtClean="0"/>
              <a:t>Rezultat projekta</a:t>
            </a:r>
            <a:r>
              <a:rPr lang="hu-HU" smtClean="0"/>
              <a:t> može biti ostvarivanje jednog ili više delova jednog proizvoda.</a:t>
            </a:r>
            <a:endParaRPr lang="hu-HU" smtClean="0"/>
          </a:p>
          <a:p>
            <a:pPr eaLnBrk="1" hangingPunct="1">
              <a:lnSpc>
                <a:spcPct val="90000"/>
              </a:lnSpc>
            </a:pPr>
            <a:r>
              <a:rPr lang="hu-HU" smtClean="0"/>
              <a:t>Veza između aktivnosti u projektu može biti složena.</a:t>
            </a:r>
            <a:endParaRPr lang="hu-HU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Praktična ograničenja pojma projekta</a:t>
            </a:r>
            <a:endParaRPr lang="hu-HU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Nivo troškova (samo iznad nekog iznosa se koristi projekat)</a:t>
            </a:r>
            <a:endParaRPr lang="hu-HU" smtClean="0"/>
          </a:p>
          <a:p>
            <a:pPr eaLnBrk="1" hangingPunct="1"/>
            <a:r>
              <a:rPr lang="hu-HU" smtClean="0"/>
              <a:t>Nivo složenosti </a:t>
            </a:r>
            <a:r>
              <a:rPr lang="hu-HU" smtClean="0"/>
              <a:t>(samo </a:t>
            </a:r>
            <a:r>
              <a:rPr lang="hu-HU" smtClean="0"/>
              <a:t>iznad </a:t>
            </a:r>
            <a:r>
              <a:rPr lang="hu-HU" smtClean="0"/>
              <a:t>nekog nivoa)</a:t>
            </a:r>
            <a:endParaRPr lang="hu-HU" smtClean="0"/>
          </a:p>
          <a:p>
            <a:pPr eaLnBrk="1" hangingPunct="1"/>
            <a:r>
              <a:rPr lang="hu-HU" smtClean="0"/>
              <a:t>Vreme trajanja (samo ako je duže od nekog intervala)</a:t>
            </a:r>
            <a:endParaRPr lang="hu-HU" smtClean="0"/>
          </a:p>
          <a:p>
            <a:pPr eaLnBrk="1" hangingPunct="1"/>
            <a:r>
              <a:rPr lang="hu-HU" smtClean="0"/>
              <a:t>Zahtevani resursi (samo ako je nivo korišćenja resursa veći od...)</a:t>
            </a:r>
            <a:endParaRPr lang="hu-HU" smtClean="0"/>
          </a:p>
          <a:p>
            <a:pPr eaLnBrk="1" hangingPunct="1"/>
            <a:r>
              <a:rPr lang="hu-HU" smtClean="0"/>
              <a:t>Lokalni pravilnik o projktima (nije izuzetak)</a:t>
            </a:r>
            <a:endParaRPr lang="hu-HU" smtClean="0"/>
          </a:p>
          <a:p>
            <a:pPr eaLnBrk="1" hangingPunct="1">
              <a:buFontTx/>
              <a:buNone/>
            </a:pPr>
            <a:r>
              <a:rPr lang="hu-HU" b="1" smtClean="0"/>
              <a:t>Pažnja!</a:t>
            </a:r>
            <a:r>
              <a:rPr lang="hu-HU" b="1" smtClean="0"/>
              <a:t/>
            </a:r>
            <a:br>
              <a:rPr lang="hu-HU" b="1" smtClean="0"/>
            </a:br>
            <a:r>
              <a:rPr lang="hu-HU" smtClean="0"/>
              <a:t>I poslovi van projekta utiču na projekat!</a:t>
            </a:r>
            <a:endParaRPr lang="hu-HU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Elvárások a projektekkel szemben</a:t>
            </a:r>
            <a:endParaRPr lang="hu-HU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Jeftino, brzo i dobro!</a:t>
            </a:r>
            <a:endParaRPr lang="hu-HU" smtClean="0"/>
          </a:p>
        </p:txBody>
      </p:sp>
      <p:pic>
        <p:nvPicPr>
          <p:cNvPr id="7172" name="Picture 6" descr="jelmonda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304682">
            <a:off x="407988" y="3425825"/>
            <a:ext cx="81375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Dimenzije projekta</a:t>
            </a:r>
            <a:endParaRPr lang="hu-HU" smtClean="0"/>
          </a:p>
        </p:txBody>
      </p:sp>
      <p:grpSp>
        <p:nvGrpSpPr>
          <p:cNvPr id="8195" name="Group 3"/>
          <p:cNvGrpSpPr>
            <a:grpSpLocks/>
          </p:cNvGrpSpPr>
          <p:nvPr/>
        </p:nvGrpSpPr>
        <p:grpSpPr bwMode="auto">
          <a:xfrm>
            <a:off x="1203325" y="1643063"/>
            <a:ext cx="5897565" cy="4819651"/>
            <a:chOff x="758" y="1035"/>
            <a:chExt cx="3715" cy="3036"/>
          </a:xfrm>
        </p:grpSpPr>
        <p:sp>
          <p:nvSpPr>
            <p:cNvPr id="8196" name="Freeform 4"/>
            <p:cNvSpPr>
              <a:spLocks/>
            </p:cNvSpPr>
            <p:nvPr/>
          </p:nvSpPr>
          <p:spPr bwMode="auto">
            <a:xfrm flipH="1">
              <a:off x="1918" y="2699"/>
              <a:ext cx="1737" cy="1036"/>
            </a:xfrm>
            <a:custGeom>
              <a:avLst/>
              <a:gdLst>
                <a:gd name="T0" fmla="*/ 0 w 1737"/>
                <a:gd name="T1" fmla="*/ 0 h 1142"/>
                <a:gd name="T2" fmla="*/ 1737 w 1737"/>
                <a:gd name="T3" fmla="*/ 529 h 1142"/>
                <a:gd name="T4" fmla="*/ 208 w 1737"/>
                <a:gd name="T5" fmla="*/ 1142 h 1142"/>
                <a:gd name="T6" fmla="*/ 0 w 1737"/>
                <a:gd name="T7" fmla="*/ 0 h 11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37"/>
                <a:gd name="T13" fmla="*/ 0 h 1142"/>
                <a:gd name="T14" fmla="*/ 1737 w 1737"/>
                <a:gd name="T15" fmla="*/ 1142 h 11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37" h="1142">
                  <a:moveTo>
                    <a:pt x="0" y="0"/>
                  </a:moveTo>
                  <a:lnTo>
                    <a:pt x="1737" y="529"/>
                  </a:lnTo>
                  <a:lnTo>
                    <a:pt x="208" y="1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rgbClr val="B2B2B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197" name="Freeform 5"/>
            <p:cNvSpPr>
              <a:spLocks/>
            </p:cNvSpPr>
            <p:nvPr/>
          </p:nvSpPr>
          <p:spPr bwMode="auto">
            <a:xfrm flipH="1">
              <a:off x="2919" y="1584"/>
              <a:ext cx="746" cy="2160"/>
            </a:xfrm>
            <a:custGeom>
              <a:avLst/>
              <a:gdLst>
                <a:gd name="T0" fmla="*/ 0 w 746"/>
                <a:gd name="T1" fmla="*/ 1220 h 2382"/>
                <a:gd name="T2" fmla="*/ 218 w 746"/>
                <a:gd name="T3" fmla="*/ 2382 h 2382"/>
                <a:gd name="T4" fmla="*/ 746 w 746"/>
                <a:gd name="T5" fmla="*/ 0 h 2382"/>
                <a:gd name="T6" fmla="*/ 0 w 746"/>
                <a:gd name="T7" fmla="*/ 1220 h 238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46"/>
                <a:gd name="T13" fmla="*/ 0 h 2382"/>
                <a:gd name="T14" fmla="*/ 746 w 746"/>
                <a:gd name="T15" fmla="*/ 2382 h 238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46" h="2382">
                  <a:moveTo>
                    <a:pt x="0" y="1220"/>
                  </a:moveTo>
                  <a:lnTo>
                    <a:pt x="218" y="2382"/>
                  </a:lnTo>
                  <a:lnTo>
                    <a:pt x="746" y="0"/>
                  </a:lnTo>
                  <a:lnTo>
                    <a:pt x="0" y="1220"/>
                  </a:lnTo>
                  <a:close/>
                </a:path>
              </a:pathLst>
            </a:custGeom>
            <a:solidFill>
              <a:srgbClr val="99CC00">
                <a:alpha val="50195"/>
              </a:srgbClr>
            </a:solidFill>
            <a:ln w="38100">
              <a:solidFill>
                <a:srgbClr val="80808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198" name="Text Box 6"/>
            <p:cNvSpPr txBox="1">
              <a:spLocks noChangeArrowheads="1"/>
            </p:cNvSpPr>
            <p:nvPr/>
          </p:nvSpPr>
          <p:spPr bwMode="auto">
            <a:xfrm>
              <a:off x="2160" y="1035"/>
              <a:ext cx="1089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hu-HU" smtClean="0"/>
                <a:t>Cilj projekta</a:t>
              </a:r>
              <a:endParaRPr lang="hu-HU"/>
            </a:p>
            <a:p>
              <a:pPr algn="ctr"/>
              <a:r>
                <a:rPr lang="hu-HU" smtClean="0"/>
                <a:t>(proizvod)</a:t>
              </a:r>
              <a:endParaRPr lang="en-GB"/>
            </a:p>
          </p:txBody>
        </p:sp>
        <p:sp>
          <p:nvSpPr>
            <p:cNvPr id="8199" name="Text Box 7"/>
            <p:cNvSpPr txBox="1">
              <a:spLocks noChangeArrowheads="1"/>
            </p:cNvSpPr>
            <p:nvPr/>
          </p:nvSpPr>
          <p:spPr bwMode="auto">
            <a:xfrm>
              <a:off x="758" y="3050"/>
              <a:ext cx="698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mtClean="0"/>
                <a:t>Resursi</a:t>
              </a:r>
              <a:endParaRPr lang="en-GB"/>
            </a:p>
          </p:txBody>
        </p:sp>
        <p:sp>
          <p:nvSpPr>
            <p:cNvPr id="8200" name="Text Box 8"/>
            <p:cNvSpPr txBox="1">
              <a:spLocks noChangeArrowheads="1"/>
            </p:cNvSpPr>
            <p:nvPr/>
          </p:nvSpPr>
          <p:spPr bwMode="auto">
            <a:xfrm>
              <a:off x="2925" y="3780"/>
              <a:ext cx="126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mtClean="0"/>
                <a:t>Vremenski rok</a:t>
              </a:r>
              <a:endParaRPr lang="en-GB"/>
            </a:p>
          </p:txBody>
        </p:sp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3734" y="2522"/>
              <a:ext cx="73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mtClean="0"/>
                <a:t>Kvalitet</a:t>
              </a:r>
              <a:endParaRPr lang="en-GB"/>
            </a:p>
          </p:txBody>
        </p:sp>
        <p:sp>
          <p:nvSpPr>
            <p:cNvPr id="8202" name="Freeform 10"/>
            <p:cNvSpPr>
              <a:spLocks/>
            </p:cNvSpPr>
            <p:nvPr/>
          </p:nvSpPr>
          <p:spPr bwMode="auto">
            <a:xfrm flipH="1">
              <a:off x="1918" y="1586"/>
              <a:ext cx="1529" cy="2149"/>
            </a:xfrm>
            <a:custGeom>
              <a:avLst/>
              <a:gdLst>
                <a:gd name="T0" fmla="*/ 1529 w 1529"/>
                <a:gd name="T1" fmla="*/ 1757 h 2370"/>
                <a:gd name="T2" fmla="*/ 0 w 1529"/>
                <a:gd name="T3" fmla="*/ 2370 h 2370"/>
                <a:gd name="T4" fmla="*/ 528 w 1529"/>
                <a:gd name="T5" fmla="*/ 0 h 2370"/>
                <a:gd name="T6" fmla="*/ 1529 w 1529"/>
                <a:gd name="T7" fmla="*/ 1757 h 23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9"/>
                <a:gd name="T13" fmla="*/ 0 h 2370"/>
                <a:gd name="T14" fmla="*/ 1529 w 1529"/>
                <a:gd name="T15" fmla="*/ 2370 h 23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9" h="2370">
                  <a:moveTo>
                    <a:pt x="1529" y="1757"/>
                  </a:moveTo>
                  <a:lnTo>
                    <a:pt x="0" y="2370"/>
                  </a:lnTo>
                  <a:lnTo>
                    <a:pt x="528" y="0"/>
                  </a:lnTo>
                  <a:lnTo>
                    <a:pt x="1529" y="1757"/>
                  </a:lnTo>
                  <a:close/>
                </a:path>
              </a:pathLst>
            </a:custGeom>
            <a:solidFill>
              <a:srgbClr val="FF9999">
                <a:alpha val="50195"/>
              </a:srgbClr>
            </a:solidFill>
            <a:ln w="38100">
              <a:solidFill>
                <a:srgbClr val="CC66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Zadatak - aktivnost u projekt</a:t>
            </a:r>
            <a:endParaRPr lang="hu-HU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Definicija zadatka</a:t>
            </a:r>
            <a:endParaRPr lang="hu-HU" smtClean="0"/>
          </a:p>
          <a:p>
            <a:pPr eaLnBrk="1" hangingPunct="1"/>
            <a:r>
              <a:rPr lang="hu-HU" smtClean="0"/>
              <a:t>Definicija projekta</a:t>
            </a:r>
            <a:endParaRPr lang="hu-HU" smtClean="0"/>
          </a:p>
          <a:p>
            <a:pPr eaLnBrk="1" hangingPunct="1"/>
            <a:r>
              <a:rPr lang="hu-HU" smtClean="0"/>
              <a:t>Definicija aktivnosti</a:t>
            </a:r>
            <a:endParaRPr lang="hu-HU" smtClean="0"/>
          </a:p>
        </p:txBody>
      </p:sp>
      <p:pic>
        <p:nvPicPr>
          <p:cNvPr id="9220" name="Picture 4" descr="m_fala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72113" y="1790700"/>
            <a:ext cx="3214687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Resursi</a:t>
            </a:r>
            <a:endParaRPr lang="hu-HU" smtClean="0"/>
          </a:p>
        </p:txBody>
      </p:sp>
      <p:pic>
        <p:nvPicPr>
          <p:cNvPr id="10243" name="Picture 3" descr="m_baráttal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495800" y="2392363"/>
            <a:ext cx="4191000" cy="4084637"/>
          </a:xfrm>
          <a:noFill/>
        </p:spPr>
      </p:pic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Pojam resurs (Resources)</a:t>
            </a:r>
            <a:endParaRPr lang="hu-HU" smtClean="0"/>
          </a:p>
          <a:p>
            <a:pPr lvl="1" eaLnBrk="1" hangingPunct="1"/>
            <a:r>
              <a:rPr lang="hu-HU" smtClean="0"/>
              <a:t>Grupa</a:t>
            </a:r>
            <a:endParaRPr lang="hu-HU" smtClean="0"/>
          </a:p>
          <a:p>
            <a:pPr lvl="1" eaLnBrk="1" hangingPunct="1"/>
            <a:r>
              <a:rPr lang="hu-HU" smtClean="0"/>
              <a:t>Tip</a:t>
            </a:r>
            <a:endParaRPr lang="hu-HU" smtClean="0"/>
          </a:p>
          <a:p>
            <a:pPr lvl="1" eaLnBrk="1" hangingPunct="1"/>
            <a:r>
              <a:rPr lang="hu-HU" smtClean="0"/>
              <a:t>Konkretan slučaj</a:t>
            </a:r>
            <a:endParaRPr lang="en-GB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Resursi (nastavak</a:t>
            </a:r>
            <a:r>
              <a:rPr lang="hu-HU" smtClean="0"/>
              <a:t>)</a:t>
            </a:r>
            <a:endParaRPr lang="hu-HU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Neće se svaki resurs evidentirati u planu</a:t>
            </a:r>
            <a:endParaRPr lang="hu-HU" smtClean="0"/>
          </a:p>
          <a:p>
            <a:pPr eaLnBrk="1" hangingPunct="1"/>
            <a:r>
              <a:rPr lang="hu-HU" smtClean="0"/>
              <a:t>Kriteijumi</a:t>
            </a:r>
            <a:endParaRPr lang="hu-HU" smtClean="0"/>
          </a:p>
          <a:p>
            <a:pPr lvl="1" eaLnBrk="1" hangingPunct="1"/>
            <a:r>
              <a:rPr lang="hu-HU" smtClean="0"/>
              <a:t>Da li je ograničena nabavljivost?</a:t>
            </a:r>
            <a:endParaRPr lang="hu-HU" smtClean="0"/>
          </a:p>
          <a:p>
            <a:pPr lvl="1" eaLnBrk="1" hangingPunct="1"/>
            <a:r>
              <a:rPr lang="hu-HU" smtClean="0"/>
              <a:t>Da li treba da uzmemo u obzir troškove?</a:t>
            </a:r>
            <a:endParaRPr lang="hu-HU" smtClean="0"/>
          </a:p>
          <a:p>
            <a:pPr lvl="1" eaLnBrk="1" hangingPunct="1"/>
            <a:r>
              <a:rPr lang="hu-HU" smtClean="0"/>
              <a:t>Da li je upravljiv?</a:t>
            </a:r>
            <a:endParaRPr lang="hu-HU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4703</TotalTime>
  <Words>250</Words>
  <Application>Microsoft PowerPoint</Application>
  <PresentationFormat>On-screen Show (4:3)</PresentationFormat>
  <Paragraphs>50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Notesz</vt:lpstr>
      <vt:lpstr>Osnovni pojmovi</vt:lpstr>
      <vt:lpstr>Definicija projekta (ISO8402)</vt:lpstr>
      <vt:lpstr>Druge osobine projekta (na osnovu ISO 10006)</vt:lpstr>
      <vt:lpstr>Praktična ograničenja pojma projekta</vt:lpstr>
      <vt:lpstr>Elvárások a projektekkel szemben</vt:lpstr>
      <vt:lpstr>Dimenzije projekta</vt:lpstr>
      <vt:lpstr>Zadatak - aktivnost u projekt</vt:lpstr>
      <vt:lpstr>Resursi</vt:lpstr>
      <vt:lpstr>Resursi (nastavak)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166</cp:revision>
  <cp:lastPrinted>1601-01-01T00:00:00Z</cp:lastPrinted>
  <dcterms:created xsi:type="dcterms:W3CDTF">2001-10-04T13:18:56Z</dcterms:created>
  <dcterms:modified xsi:type="dcterms:W3CDTF">2009-05-04T06:04:24Z</dcterms:modified>
</cp:coreProperties>
</file>