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357" r:id="rId2"/>
    <p:sldId id="266" r:id="rId3"/>
    <p:sldId id="270" r:id="rId4"/>
    <p:sldId id="271" r:id="rId5"/>
    <p:sldId id="274" r:id="rId6"/>
    <p:sldId id="336" r:id="rId7"/>
    <p:sldId id="319" r:id="rId8"/>
    <p:sldId id="320" r:id="rId9"/>
    <p:sldId id="337" r:id="rId10"/>
    <p:sldId id="339" r:id="rId11"/>
    <p:sldId id="340" r:id="rId12"/>
    <p:sldId id="341" r:id="rId13"/>
    <p:sldId id="355" r:id="rId14"/>
    <p:sldId id="342" r:id="rId15"/>
    <p:sldId id="344" r:id="rId16"/>
    <p:sldId id="345" r:id="rId17"/>
    <p:sldId id="346" r:id="rId18"/>
    <p:sldId id="347" r:id="rId19"/>
    <p:sldId id="349" r:id="rId20"/>
    <p:sldId id="350" r:id="rId21"/>
    <p:sldId id="351" r:id="rId22"/>
    <p:sldId id="352" r:id="rId23"/>
    <p:sldId id="353" r:id="rId24"/>
    <p:sldId id="272" r:id="rId25"/>
    <p:sldId id="359" r:id="rId26"/>
    <p:sldId id="332" r:id="rId27"/>
    <p:sldId id="333" r:id="rId28"/>
    <p:sldId id="334" r:id="rId29"/>
    <p:sldId id="335" r:id="rId30"/>
    <p:sldId id="356" r:id="rId31"/>
    <p:sldId id="321" r:id="rId32"/>
    <p:sldId id="360" r:id="rId33"/>
    <p:sldId id="361" r:id="rId34"/>
    <p:sldId id="362" r:id="rId35"/>
    <p:sldId id="363" r:id="rId36"/>
    <p:sldId id="364" r:id="rId37"/>
    <p:sldId id="283" r:id="rId38"/>
    <p:sldId id="322" r:id="rId39"/>
    <p:sldId id="365" r:id="rId40"/>
    <p:sldId id="366" r:id="rId41"/>
    <p:sldId id="367" r:id="rId42"/>
    <p:sldId id="368" r:id="rId43"/>
    <p:sldId id="369" r:id="rId44"/>
    <p:sldId id="370" r:id="rId45"/>
    <p:sldId id="290" r:id="rId46"/>
    <p:sldId id="324" r:id="rId47"/>
    <p:sldId id="371" r:id="rId48"/>
    <p:sldId id="372" r:id="rId49"/>
    <p:sldId id="373" r:id="rId50"/>
    <p:sldId id="374" r:id="rId51"/>
    <p:sldId id="375" r:id="rId52"/>
    <p:sldId id="376" r:id="rId53"/>
    <p:sldId id="377" r:id="rId54"/>
    <p:sldId id="378" r:id="rId55"/>
    <p:sldId id="379" r:id="rId56"/>
    <p:sldId id="380" r:id="rId57"/>
    <p:sldId id="301" r:id="rId58"/>
    <p:sldId id="329" r:id="rId59"/>
    <p:sldId id="381" r:id="rId60"/>
    <p:sldId id="382" r:id="rId61"/>
    <p:sldId id="383" r:id="rId62"/>
    <p:sldId id="305" r:id="rId63"/>
    <p:sldId id="325" r:id="rId64"/>
    <p:sldId id="384" r:id="rId65"/>
    <p:sldId id="385" r:id="rId66"/>
    <p:sldId id="386" r:id="rId67"/>
    <p:sldId id="309" r:id="rId68"/>
    <p:sldId id="326" r:id="rId69"/>
    <p:sldId id="387" r:id="rId70"/>
    <p:sldId id="388" r:id="rId71"/>
    <p:sldId id="389" r:id="rId72"/>
    <p:sldId id="390" r:id="rId73"/>
    <p:sldId id="391" r:id="rId74"/>
    <p:sldId id="392" r:id="rId75"/>
    <p:sldId id="317" r:id="rId76"/>
    <p:sldId id="354" r:id="rId77"/>
    <p:sldId id="394" r:id="rId78"/>
    <p:sldId id="395" r:id="rId79"/>
    <p:sldId id="400" r:id="rId80"/>
    <p:sldId id="396" r:id="rId81"/>
    <p:sldId id="401" r:id="rId82"/>
    <p:sldId id="402" r:id="rId83"/>
    <p:sldId id="404" r:id="rId84"/>
    <p:sldId id="403" r:id="rId85"/>
    <p:sldId id="405" r:id="rId86"/>
    <p:sldId id="407" r:id="rId87"/>
    <p:sldId id="409" r:id="rId88"/>
    <p:sldId id="408" r:id="rId89"/>
    <p:sldId id="410" r:id="rId90"/>
    <p:sldId id="398" r:id="rId91"/>
    <p:sldId id="397" r:id="rId92"/>
    <p:sldId id="358"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6277" autoAdjust="0"/>
    <p:restoredTop sz="94636" autoAdjust="0"/>
  </p:normalViewPr>
  <p:slideViewPr>
    <p:cSldViewPr>
      <p:cViewPr>
        <p:scale>
          <a:sx n="60" d="100"/>
          <a:sy n="60" d="100"/>
        </p:scale>
        <p:origin x="-30" y="-9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22C217-95B0-4D36-A7C9-8B728CA4BBB1}" type="datetimeFigureOut">
              <a:rPr lang="en-US" smtClean="0"/>
              <a:pPr/>
              <a:t>4/13/2009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52326B-18DF-4D64-9F4D-C701DDD552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400599-A9D0-4F0D-82F3-C1C4AFA3A1D4}"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Kraj </a:t>
            </a:r>
            <a:r>
              <a:rPr lang="sr-Latn-CS" smtClean="0"/>
              <a:t>časa.</a:t>
            </a:r>
            <a:endParaRPr lang="en-US"/>
          </a:p>
        </p:txBody>
      </p:sp>
      <p:sp>
        <p:nvSpPr>
          <p:cNvPr id="4" name="Slide Number Placeholder 3"/>
          <p:cNvSpPr>
            <a:spLocks noGrp="1"/>
          </p:cNvSpPr>
          <p:nvPr>
            <p:ph type="sldNum" sz="quarter" idx="10"/>
          </p:nvPr>
        </p:nvSpPr>
        <p:spPr/>
        <p:txBody>
          <a:bodyPr/>
          <a:lstStyle/>
          <a:p>
            <a:fld id="{4D52326B-18DF-4D64-9F4D-C701DDD55218}" type="slidenum">
              <a:rPr lang="en-US" smtClean="0"/>
              <a:pPr/>
              <a:t>19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A379CA6-0736-4E2D-ADEE-696A58B47ACE}" type="slidenum">
              <a:rPr lang="en-US" smtClean="0"/>
              <a:pPr/>
              <a:t>25</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B9678A6-E750-48A6-A8C5-9A2A42B588ED}" type="slidenum">
              <a:rPr lang="en-US" smtClean="0"/>
              <a:pPr/>
              <a:t>32</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smtClean="0"/>
              <a:t>Joki</a:t>
            </a:r>
            <a:r>
              <a:rPr lang="sr-Latn-CS" smtClean="0"/>
              <a:t>ć 83. </a:t>
            </a:r>
          </a:p>
          <a:p>
            <a:r>
              <a:rPr lang="sr-Latn-CS" smtClean="0"/>
              <a:t>Razlika između 2. i 4. opcije je da se kod 2. opcije promena broja resursa utiče na njihovo dnevno angažovanje a ne na promenu trajanja izvršavanja zadatka.ov</a:t>
            </a:r>
            <a:endParaRPr lang="en-US" smtClean="0"/>
          </a:p>
        </p:txBody>
      </p:sp>
      <p:sp>
        <p:nvSpPr>
          <p:cNvPr id="50180" name="Slide Number Placeholder 3"/>
          <p:cNvSpPr>
            <a:spLocks noGrp="1"/>
          </p:cNvSpPr>
          <p:nvPr>
            <p:ph type="sldNum" sz="quarter" idx="5"/>
          </p:nvPr>
        </p:nvSpPr>
        <p:spPr>
          <a:noFill/>
        </p:spPr>
        <p:txBody>
          <a:bodyPr/>
          <a:lstStyle/>
          <a:p>
            <a:fld id="{A96E0970-824C-4083-B93E-56380B9E0491}" type="slidenum">
              <a:rPr lang="en-US" smtClean="0"/>
              <a:pPr/>
              <a:t>43</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Kraj </a:t>
            </a:r>
            <a:r>
              <a:rPr lang="sr-Latn-CS" smtClean="0"/>
              <a:t>časa.</a:t>
            </a:r>
            <a:endParaRPr lang="en-US"/>
          </a:p>
        </p:txBody>
      </p:sp>
      <p:sp>
        <p:nvSpPr>
          <p:cNvPr id="4" name="Slide Number Placeholder 3"/>
          <p:cNvSpPr>
            <a:spLocks noGrp="1"/>
          </p:cNvSpPr>
          <p:nvPr>
            <p:ph type="sldNum" sz="quarter" idx="10"/>
          </p:nvPr>
        </p:nvSpPr>
        <p:spPr/>
        <p:txBody>
          <a:bodyPr/>
          <a:lstStyle/>
          <a:p>
            <a:fld id="{4D52326B-18DF-4D64-9F4D-C701DDD55218}"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00201"/>
            <a:ext cx="9144000" cy="2000250"/>
          </a:xfrm>
        </p:spPr>
        <p:txBody>
          <a:bodyPr>
            <a:normAutofit/>
          </a:bodyPr>
          <a:lstStyle/>
          <a:p>
            <a:r>
              <a:rPr lang="hu-HU" smtClean="0"/>
              <a:t>Predmet: </a:t>
            </a:r>
            <a:r>
              <a:rPr lang="en-US" smtClean="0"/>
              <a:t>UPRAVLJANJE PROJEKTIMA</a:t>
            </a:r>
            <a:r>
              <a:rPr lang="hu-HU" smtClean="0"/>
              <a:t/>
            </a:r>
            <a:br>
              <a:rPr lang="hu-HU" smtClean="0"/>
            </a:br>
            <a:r>
              <a:rPr lang="hu-HU" smtClean="0"/>
              <a:t>Nastavnik: Dr Nándor Burány</a:t>
            </a:r>
            <a:endParaRPr lang="en-US"/>
          </a:p>
        </p:txBody>
      </p:sp>
      <p:sp>
        <p:nvSpPr>
          <p:cNvPr id="3" name="Subtitle 2"/>
          <p:cNvSpPr>
            <a:spLocks noGrp="1"/>
          </p:cNvSpPr>
          <p:nvPr>
            <p:ph type="subTitle" idx="1"/>
          </p:nvPr>
        </p:nvSpPr>
        <p:spPr>
          <a:xfrm>
            <a:off x="1371600" y="4267200"/>
            <a:ext cx="6400800" cy="1371600"/>
          </a:xfrm>
        </p:spPr>
        <p:txBody>
          <a:bodyPr/>
          <a:lstStyle/>
          <a:p>
            <a:r>
              <a:rPr lang="hu-HU" smtClean="0"/>
              <a:t>6. </a:t>
            </a:r>
            <a:r>
              <a:rPr lang="en-US" smtClean="0"/>
              <a:t>semestar</a:t>
            </a:r>
            <a:endParaRPr lang="hu-HU" smtClean="0"/>
          </a:p>
        </p:txBody>
      </p:sp>
      <p:sp>
        <p:nvSpPr>
          <p:cNvPr id="5" name="Slide Number Placeholder 4"/>
          <p:cNvSpPr>
            <a:spLocks noGrp="1"/>
          </p:cNvSpPr>
          <p:nvPr>
            <p:ph type="sldNum" sz="quarter" idx="12"/>
          </p:nvPr>
        </p:nvSpPr>
        <p:spPr/>
        <p:txBody>
          <a:bodyPr/>
          <a:lstStyle/>
          <a:p>
            <a:fld id="{F965E122-CA3A-4C97-A5B5-28AA6DA579A8}"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2667000"/>
          </a:xfrm>
        </p:spPr>
        <p:txBody>
          <a:bodyPr>
            <a:normAutofit/>
          </a:bodyPr>
          <a:lstStyle/>
          <a:p>
            <a:r>
              <a:rPr lang="en-US" b="1" smtClean="0"/>
              <a:t>III</a:t>
            </a:r>
            <a:r>
              <a:rPr lang="hu-HU" b="1" smtClean="0"/>
              <a:t>. </a:t>
            </a:r>
            <a:r>
              <a:rPr lang="en-US" b="1" smtClean="0"/>
              <a:t>DEO</a:t>
            </a:r>
            <a:r>
              <a:rPr lang="hu-HU" b="1" smtClean="0"/>
              <a:t>   </a:t>
            </a:r>
            <a:br>
              <a:rPr lang="hu-HU" b="1" smtClean="0"/>
            </a:br>
            <a:r>
              <a:rPr lang="en-US" b="1" smtClean="0">
                <a:latin typeface="Algerian" pitchFamily="82" charset="0"/>
              </a:rPr>
              <a:t>PROSTI PRIMERI PROJEKATA</a:t>
            </a:r>
            <a:r>
              <a:rPr lang="en-US" b="1" smtClean="0"/>
              <a:t/>
            </a:r>
            <a:br>
              <a:rPr lang="en-US" b="1" smtClean="0"/>
            </a:br>
            <a:endParaRPr lang="en-US" sz="2800"/>
          </a:p>
        </p:txBody>
      </p:sp>
      <p:sp>
        <p:nvSpPr>
          <p:cNvPr id="3" name="Content Placeholder 2"/>
          <p:cNvSpPr>
            <a:spLocks noGrp="1"/>
          </p:cNvSpPr>
          <p:nvPr>
            <p:ph idx="1"/>
          </p:nvPr>
        </p:nvSpPr>
        <p:spPr>
          <a:xfrm>
            <a:off x="0" y="2819400"/>
            <a:ext cx="9144000" cy="4038600"/>
          </a:xfrm>
        </p:spPr>
        <p:txBody>
          <a:bodyPr>
            <a:normAutofit fontScale="70000" lnSpcReduction="20000"/>
          </a:bodyPr>
          <a:lstStyle/>
          <a:p>
            <a:pPr marL="1200150" lvl="1" indent="-742950">
              <a:buFont typeface="+mj-lt"/>
              <a:buAutoNum type="arabicPeriod"/>
            </a:pPr>
            <a:r>
              <a:rPr lang="en-US" sz="4300" b="1" smtClean="0"/>
              <a:t>Pripreme </a:t>
            </a:r>
            <a:r>
              <a:rPr lang="sr-Latn-CS" sz="4300" b="1" smtClean="0"/>
              <a:t>za ekskurziju </a:t>
            </a:r>
            <a:r>
              <a:rPr lang="hu-HU" sz="4300" smtClean="0"/>
              <a:t>(izvor: </a:t>
            </a:r>
            <a:r>
              <a:rPr lang="en-US" sz="4400" smtClean="0"/>
              <a:t>www.ecch.com</a:t>
            </a:r>
            <a:r>
              <a:rPr lang="hu-HU" sz="4400" smtClean="0"/>
              <a:t>, autori: Fraser Johnson i Robert Klassen)</a:t>
            </a:r>
            <a:endParaRPr lang="hu-HU" sz="4300" smtClean="0"/>
          </a:p>
          <a:p>
            <a:pPr marL="1200150" lvl="1" indent="-742950">
              <a:buFont typeface="+mj-lt"/>
              <a:buAutoNum type="arabicPeriod"/>
            </a:pPr>
            <a:r>
              <a:rPr lang="hu-HU" sz="4300" b="1" smtClean="0"/>
              <a:t>Izgradnja šupe</a:t>
            </a:r>
            <a:r>
              <a:rPr lang="hu-HU" sz="4300" smtClean="0"/>
              <a:t> (izvor: </a:t>
            </a:r>
            <a:r>
              <a:rPr lang="en-US" sz="4400" smtClean="0"/>
              <a:t>www.k-state.edu/infotech/epm/training/MSProject-101</a:t>
            </a:r>
            <a:r>
              <a:rPr lang="hu-HU" sz="4400" smtClean="0"/>
              <a:t>, autori</a:t>
            </a:r>
            <a:r>
              <a:rPr lang="en-US" sz="4400" smtClean="0"/>
              <a:t> Ashley Wondra, Lloyd Walker</a:t>
            </a:r>
            <a:r>
              <a:rPr lang="hu-HU" sz="4400" smtClean="0"/>
              <a:t> i</a:t>
            </a:r>
            <a:r>
              <a:rPr lang="en-US" sz="4400" smtClean="0"/>
              <a:t> Chuck Gould</a:t>
            </a:r>
            <a:r>
              <a:rPr lang="hu-HU" sz="4400" smtClean="0"/>
              <a:t>)</a:t>
            </a:r>
          </a:p>
          <a:p>
            <a:pPr marL="1200150" lvl="1" indent="-742950">
              <a:buFont typeface="+mj-lt"/>
              <a:buAutoNum type="arabicPeriod"/>
            </a:pPr>
            <a:r>
              <a:rPr lang="hu-HU" sz="4400" b="1" smtClean="0"/>
              <a:t>Uvođenje novog turističkog aranžmana</a:t>
            </a:r>
            <a:r>
              <a:rPr lang="hu-HU" sz="4400" smtClean="0"/>
              <a:t> (izvor: Visoka škola za projektni menadžment, Beograd, </a:t>
            </a:r>
            <a:r>
              <a:rPr lang="en-US" sz="4400" smtClean="0"/>
              <a:t>www.vspm-bg.com</a:t>
            </a:r>
            <a:r>
              <a:rPr lang="sr-Latn-CS" sz="4400" smtClean="0"/>
              <a:t>)</a:t>
            </a:r>
            <a:endParaRPr lang="en-US" sz="4400"/>
          </a:p>
        </p:txBody>
      </p:sp>
      <p:sp>
        <p:nvSpPr>
          <p:cNvPr id="5" name="Slide Number Placeholder 4"/>
          <p:cNvSpPr>
            <a:spLocks noGrp="1"/>
          </p:cNvSpPr>
          <p:nvPr>
            <p:ph type="sldNum" sz="quarter" idx="12"/>
          </p:nvPr>
        </p:nvSpPr>
        <p:spPr/>
        <p:txBody>
          <a:bodyPr/>
          <a:lstStyle/>
          <a:p>
            <a:fld id="{F965E122-CA3A-4C97-A5B5-28AA6DA579A8}"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III-1 PRIPREME ZA EKSKURZIJU</a:t>
            </a:r>
            <a:endParaRPr lang="en-US"/>
          </a:p>
        </p:txBody>
      </p:sp>
      <p:sp>
        <p:nvSpPr>
          <p:cNvPr id="3" name="Content Placeholder 2"/>
          <p:cNvSpPr>
            <a:spLocks noGrp="1"/>
          </p:cNvSpPr>
          <p:nvPr>
            <p:ph idx="1"/>
          </p:nvPr>
        </p:nvSpPr>
        <p:spPr/>
        <p:txBody>
          <a:bodyPr>
            <a:normAutofit/>
          </a:bodyPr>
          <a:lstStyle/>
          <a:p>
            <a:pPr marL="514350" indent="-514350">
              <a:buFont typeface="+mj-lt"/>
              <a:buAutoNum type="arabicPeriod"/>
            </a:pPr>
            <a:r>
              <a:rPr lang="hu-HU" smtClean="0"/>
              <a:t>Cilj: formiranje prostog softverskog plana projekta (projektni fajl</a:t>
            </a:r>
            <a:r>
              <a:rPr lang="en-US" smtClean="0"/>
              <a:t>, .mpp </a:t>
            </a:r>
            <a:r>
              <a:rPr lang="sr-Latn-CS" smtClean="0"/>
              <a:t>faj</a:t>
            </a:r>
            <a:r>
              <a:rPr lang="hu-HU" smtClean="0"/>
              <a:t>l), proučavanje kritičnog puta, smanjenje vremena izvršavanja.</a:t>
            </a:r>
          </a:p>
          <a:p>
            <a:pPr marL="514350" indent="-514350">
              <a:buFont typeface="+mj-lt"/>
              <a:buAutoNum type="arabicPeriod"/>
            </a:pPr>
            <a:r>
              <a:rPr lang="hu-HU" smtClean="0"/>
              <a:t>Primer je prost u sledećem smislu: </a:t>
            </a:r>
          </a:p>
          <a:p>
            <a:pPr marL="731520" indent="-274320">
              <a:spcBef>
                <a:spcPts val="0"/>
              </a:spcBef>
            </a:pPr>
            <a:r>
              <a:rPr lang="hu-HU" smtClean="0"/>
              <a:t>sve se odigrava u okviru jednog dana</a:t>
            </a:r>
          </a:p>
          <a:p>
            <a:pPr marL="731520" indent="-274320">
              <a:spcBef>
                <a:spcPts val="0"/>
              </a:spcBef>
            </a:pPr>
            <a:r>
              <a:rPr lang="hu-HU" smtClean="0"/>
              <a:t>ceo projekat izvršava jedan resurs (čovek)</a:t>
            </a:r>
          </a:p>
          <a:p>
            <a:pPr marL="731520" indent="-274320">
              <a:spcBef>
                <a:spcPts val="0"/>
              </a:spcBef>
            </a:pPr>
            <a:r>
              <a:rPr lang="hu-HU" smtClean="0"/>
              <a:t>ne bavimo se troškovima.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hu-HU" smtClean="0"/>
              <a:t>III-1.1 OPIS PROJEKTA</a:t>
            </a:r>
            <a:endParaRPr lang="en-US"/>
          </a:p>
        </p:txBody>
      </p:sp>
      <p:sp>
        <p:nvSpPr>
          <p:cNvPr id="3" name="Content Placeholder 2"/>
          <p:cNvSpPr>
            <a:spLocks noGrp="1"/>
          </p:cNvSpPr>
          <p:nvPr>
            <p:ph idx="1"/>
          </p:nvPr>
        </p:nvSpPr>
        <p:spPr>
          <a:xfrm>
            <a:off x="304800" y="914400"/>
            <a:ext cx="8839200" cy="5943600"/>
          </a:xfrm>
        </p:spPr>
        <p:txBody>
          <a:bodyPr>
            <a:normAutofit fontScale="92500" lnSpcReduction="10000"/>
          </a:bodyPr>
          <a:lstStyle/>
          <a:p>
            <a:pPr marL="0" indent="0">
              <a:buNone/>
            </a:pPr>
            <a:r>
              <a:rPr lang="hu-HU" smtClean="0"/>
              <a:t>Jovan je uplatio za skijanje od nekoliko dana na kraju ispitnog roka. Po planu polaganje poslednjeg ispita završava u petak u 12:00 h, posle toga treba da se pripremi na put i treba da stigne na autobus koji kreće u 17:00 h. </a:t>
            </a:r>
          </a:p>
          <a:p>
            <a:pPr marL="0" indent="0">
              <a:buNone/>
            </a:pPr>
            <a:r>
              <a:rPr lang="sr-Latn-CS" smtClean="0"/>
              <a:t>Prethodne dane</a:t>
            </a:r>
            <a:r>
              <a:rPr lang="en-US" smtClean="0"/>
              <a:t> </a:t>
            </a:r>
            <a:r>
              <a:rPr lang="sr-Latn-CS" smtClean="0"/>
              <a:t> je Jovan proveo u učenju i nije mogao da se bavi pripremama na ekskurziju</a:t>
            </a:r>
            <a:r>
              <a:rPr lang="hu-HU" smtClean="0"/>
              <a:t>. Posle ispita treba da ode kući što traje pola sata. Nakon toga treba da opere tri punjenja veša što traje ukupno četiri sata. Nakon pranja sledi spakovanje stvari, što zahteva pola sata, zatim treba da pakuje stvari u kola i treba da se odveze do autobuske stanice što iziskuje dod</a:t>
            </a:r>
            <a:r>
              <a:rPr lang="en-US" smtClean="0"/>
              <a:t>at</a:t>
            </a:r>
            <a:r>
              <a:rPr lang="hu-HU" smtClean="0"/>
              <a:t>nih pola sata po svakoj radnji. U međuvremenu treba da ode do banke da digne novac, što traje jedan sat.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III-1.2 LISTA ZADATAKA</a:t>
            </a:r>
            <a:endParaRPr lang="en-US"/>
          </a:p>
        </p:txBody>
      </p:sp>
      <p:graphicFrame>
        <p:nvGraphicFramePr>
          <p:cNvPr id="4" name="Content Placeholder 3"/>
          <p:cNvGraphicFramePr>
            <a:graphicFrameLocks noGrp="1"/>
          </p:cNvGraphicFramePr>
          <p:nvPr>
            <p:ph idx="1"/>
          </p:nvPr>
        </p:nvGraphicFramePr>
        <p:xfrm>
          <a:off x="457200" y="1600200"/>
          <a:ext cx="8229600" cy="313944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hu-HU" smtClean="0"/>
                        <a:t>OZNAKA AKTIVNOSTI</a:t>
                      </a:r>
                      <a:endParaRPr lang="en-US"/>
                    </a:p>
                  </a:txBody>
                  <a:tcPr/>
                </a:tc>
                <a:tc>
                  <a:txBody>
                    <a:bodyPr/>
                    <a:lstStyle/>
                    <a:p>
                      <a:pPr algn="ctr"/>
                      <a:r>
                        <a:rPr lang="hu-HU" smtClean="0"/>
                        <a:t>IME AKTIVNOSTI</a:t>
                      </a:r>
                      <a:endParaRPr lang="en-US"/>
                    </a:p>
                  </a:txBody>
                  <a:tcPr/>
                </a:tc>
                <a:tc>
                  <a:txBody>
                    <a:bodyPr/>
                    <a:lstStyle/>
                    <a:p>
                      <a:pPr algn="ctr"/>
                      <a:r>
                        <a:rPr lang="hu-HU" smtClean="0"/>
                        <a:t>NEPOSREDAN  PRETHODNIK</a:t>
                      </a:r>
                      <a:endParaRPr lang="en-US"/>
                    </a:p>
                  </a:txBody>
                  <a:tcPr/>
                </a:tc>
                <a:tc>
                  <a:txBody>
                    <a:bodyPr/>
                    <a:lstStyle/>
                    <a:p>
                      <a:pPr algn="ctr"/>
                      <a:r>
                        <a:rPr lang="hu-HU" smtClean="0"/>
                        <a:t>PROCENJENO VREME</a:t>
                      </a:r>
                      <a:r>
                        <a:rPr lang="hu-HU" baseline="0" smtClean="0"/>
                        <a:t> TRAJANJA </a:t>
                      </a:r>
                      <a:r>
                        <a:rPr lang="en-US" baseline="0" smtClean="0"/>
                        <a:t>[h]</a:t>
                      </a:r>
                      <a:endParaRPr lang="en-US"/>
                    </a:p>
                  </a:txBody>
                  <a:tcPr/>
                </a:tc>
              </a:tr>
              <a:tr h="370840">
                <a:tc>
                  <a:txBody>
                    <a:bodyPr/>
                    <a:lstStyle/>
                    <a:p>
                      <a:pPr algn="ctr"/>
                      <a:r>
                        <a:rPr lang="hu-HU" smtClean="0"/>
                        <a:t>A</a:t>
                      </a:r>
                      <a:endParaRPr lang="en-US"/>
                    </a:p>
                  </a:txBody>
                  <a:tcPr/>
                </a:tc>
                <a:tc>
                  <a:txBody>
                    <a:bodyPr/>
                    <a:lstStyle/>
                    <a:p>
                      <a:pPr algn="ctr"/>
                      <a:r>
                        <a:rPr lang="hu-HU" smtClean="0"/>
                        <a:t>ide</a:t>
                      </a:r>
                      <a:r>
                        <a:rPr lang="hu-HU" baseline="0" smtClean="0"/>
                        <a:t> kući</a:t>
                      </a:r>
                      <a:endParaRPr lang="en-US"/>
                    </a:p>
                  </a:txBody>
                  <a:tcPr/>
                </a:tc>
                <a:tc>
                  <a:txBody>
                    <a:bodyPr/>
                    <a:lstStyle/>
                    <a:p>
                      <a:pPr algn="ctr"/>
                      <a:r>
                        <a:rPr lang="hu-HU" smtClean="0"/>
                        <a:t>-</a:t>
                      </a:r>
                      <a:endParaRPr lang="en-US"/>
                    </a:p>
                  </a:txBody>
                  <a:tcPr/>
                </a:tc>
                <a:tc>
                  <a:txBody>
                    <a:bodyPr/>
                    <a:lstStyle/>
                    <a:p>
                      <a:pPr algn="ctr"/>
                      <a:r>
                        <a:rPr lang="en-US" smtClean="0"/>
                        <a:t>0,5</a:t>
                      </a:r>
                      <a:endParaRPr lang="en-US"/>
                    </a:p>
                  </a:txBody>
                  <a:tcPr/>
                </a:tc>
              </a:tr>
              <a:tr h="370840">
                <a:tc>
                  <a:txBody>
                    <a:bodyPr/>
                    <a:lstStyle/>
                    <a:p>
                      <a:pPr algn="ctr"/>
                      <a:r>
                        <a:rPr lang="hu-HU" smtClean="0"/>
                        <a:t>B</a:t>
                      </a:r>
                      <a:endParaRPr lang="en-US"/>
                    </a:p>
                  </a:txBody>
                  <a:tcPr/>
                </a:tc>
                <a:tc>
                  <a:txBody>
                    <a:bodyPr/>
                    <a:lstStyle/>
                    <a:p>
                      <a:pPr algn="ctr"/>
                      <a:r>
                        <a:rPr lang="hu-HU" smtClean="0"/>
                        <a:t>pere veš</a:t>
                      </a:r>
                      <a:endParaRPr lang="en-US"/>
                    </a:p>
                  </a:txBody>
                  <a:tcPr/>
                </a:tc>
                <a:tc>
                  <a:txBody>
                    <a:bodyPr/>
                    <a:lstStyle/>
                    <a:p>
                      <a:pPr algn="ctr"/>
                      <a:r>
                        <a:rPr lang="hu-HU" smtClean="0"/>
                        <a:t>A</a:t>
                      </a:r>
                      <a:endParaRPr lang="en-US"/>
                    </a:p>
                  </a:txBody>
                  <a:tcPr/>
                </a:tc>
                <a:tc>
                  <a:txBody>
                    <a:bodyPr/>
                    <a:lstStyle/>
                    <a:p>
                      <a:pPr algn="ctr"/>
                      <a:r>
                        <a:rPr lang="en-US" smtClean="0"/>
                        <a:t>4,0</a:t>
                      </a:r>
                      <a:endParaRPr lang="en-US"/>
                    </a:p>
                  </a:txBody>
                  <a:tcPr/>
                </a:tc>
              </a:tr>
              <a:tr h="370840">
                <a:tc>
                  <a:txBody>
                    <a:bodyPr/>
                    <a:lstStyle/>
                    <a:p>
                      <a:pPr algn="ctr"/>
                      <a:r>
                        <a:rPr lang="hu-HU" smtClean="0"/>
                        <a:t>C</a:t>
                      </a:r>
                      <a:endParaRPr lang="en-US"/>
                    </a:p>
                  </a:txBody>
                  <a:tcPr/>
                </a:tc>
                <a:tc>
                  <a:txBody>
                    <a:bodyPr/>
                    <a:lstStyle/>
                    <a:p>
                      <a:pPr algn="ctr"/>
                      <a:r>
                        <a:rPr lang="hu-HU" smtClean="0"/>
                        <a:t>spakuje stvari</a:t>
                      </a:r>
                      <a:endParaRPr lang="en-US"/>
                    </a:p>
                  </a:txBody>
                  <a:tcPr/>
                </a:tc>
                <a:tc>
                  <a:txBody>
                    <a:bodyPr/>
                    <a:lstStyle/>
                    <a:p>
                      <a:pPr algn="ctr"/>
                      <a:r>
                        <a:rPr lang="hu-HU" smtClean="0"/>
                        <a:t>B</a:t>
                      </a:r>
                      <a:endParaRPr lang="en-US"/>
                    </a:p>
                  </a:txBody>
                  <a:tcPr/>
                </a:tc>
                <a:tc>
                  <a:txBody>
                    <a:bodyPr/>
                    <a:lstStyle/>
                    <a:p>
                      <a:pPr algn="ctr"/>
                      <a:r>
                        <a:rPr lang="en-US" smtClean="0"/>
                        <a:t>0,5</a:t>
                      </a:r>
                      <a:endParaRPr lang="en-US"/>
                    </a:p>
                  </a:txBody>
                  <a:tcPr/>
                </a:tc>
              </a:tr>
              <a:tr h="370840">
                <a:tc>
                  <a:txBody>
                    <a:bodyPr/>
                    <a:lstStyle/>
                    <a:p>
                      <a:pPr algn="ctr"/>
                      <a:r>
                        <a:rPr lang="hu-HU" smtClean="0"/>
                        <a:t>D</a:t>
                      </a:r>
                      <a:endParaRPr lang="en-US"/>
                    </a:p>
                  </a:txBody>
                  <a:tcPr/>
                </a:tc>
                <a:tc>
                  <a:txBody>
                    <a:bodyPr/>
                    <a:lstStyle/>
                    <a:p>
                      <a:pPr algn="ctr"/>
                      <a:r>
                        <a:rPr lang="hu-HU" smtClean="0"/>
                        <a:t>ide u banku</a:t>
                      </a:r>
                      <a:endParaRPr lang="en-US"/>
                    </a:p>
                  </a:txBody>
                  <a:tcPr/>
                </a:tc>
                <a:tc>
                  <a:txBody>
                    <a:bodyPr/>
                    <a:lstStyle/>
                    <a:p>
                      <a:pPr algn="ctr"/>
                      <a:r>
                        <a:rPr lang="hu-HU" smtClean="0"/>
                        <a:t>A</a:t>
                      </a:r>
                      <a:endParaRPr lang="en-US"/>
                    </a:p>
                  </a:txBody>
                  <a:tcPr/>
                </a:tc>
                <a:tc>
                  <a:txBody>
                    <a:bodyPr/>
                    <a:lstStyle/>
                    <a:p>
                      <a:pPr algn="ctr"/>
                      <a:r>
                        <a:rPr lang="en-US" smtClean="0"/>
                        <a:t>1,0</a:t>
                      </a:r>
                      <a:endParaRPr lang="en-US"/>
                    </a:p>
                  </a:txBody>
                  <a:tcPr/>
                </a:tc>
              </a:tr>
              <a:tr h="370840">
                <a:tc>
                  <a:txBody>
                    <a:bodyPr/>
                    <a:lstStyle/>
                    <a:p>
                      <a:pPr algn="ctr"/>
                      <a:r>
                        <a:rPr lang="hu-HU" smtClean="0"/>
                        <a:t>E</a:t>
                      </a:r>
                      <a:endParaRPr lang="en-US"/>
                    </a:p>
                  </a:txBody>
                  <a:tcPr/>
                </a:tc>
                <a:tc>
                  <a:txBody>
                    <a:bodyPr/>
                    <a:lstStyle/>
                    <a:p>
                      <a:pPr algn="ctr"/>
                      <a:r>
                        <a:rPr lang="hu-HU" smtClean="0"/>
                        <a:t>stavlja</a:t>
                      </a:r>
                      <a:r>
                        <a:rPr lang="hu-HU" baseline="0" smtClean="0"/>
                        <a:t> stvari u kola</a:t>
                      </a:r>
                      <a:endParaRPr lang="en-US"/>
                    </a:p>
                  </a:txBody>
                  <a:tcPr/>
                </a:tc>
                <a:tc>
                  <a:txBody>
                    <a:bodyPr/>
                    <a:lstStyle/>
                    <a:p>
                      <a:pPr algn="ctr"/>
                      <a:r>
                        <a:rPr lang="hu-HU" smtClean="0"/>
                        <a:t>C,D</a:t>
                      </a:r>
                      <a:endParaRPr lang="en-US"/>
                    </a:p>
                  </a:txBody>
                  <a:tcPr/>
                </a:tc>
                <a:tc>
                  <a:txBody>
                    <a:bodyPr/>
                    <a:lstStyle/>
                    <a:p>
                      <a:pPr algn="ctr"/>
                      <a:r>
                        <a:rPr lang="en-US" smtClean="0"/>
                        <a:t>0,5</a:t>
                      </a:r>
                      <a:endParaRPr lang="en-US"/>
                    </a:p>
                  </a:txBody>
                  <a:tcPr/>
                </a:tc>
              </a:tr>
              <a:tr h="370840">
                <a:tc>
                  <a:txBody>
                    <a:bodyPr/>
                    <a:lstStyle/>
                    <a:p>
                      <a:pPr algn="ctr"/>
                      <a:r>
                        <a:rPr lang="hu-HU" smtClean="0"/>
                        <a:t>F</a:t>
                      </a:r>
                      <a:endParaRPr lang="en-US"/>
                    </a:p>
                  </a:txBody>
                  <a:tcPr/>
                </a:tc>
                <a:tc>
                  <a:txBody>
                    <a:bodyPr/>
                    <a:lstStyle/>
                    <a:p>
                      <a:pPr algn="ctr"/>
                      <a:r>
                        <a:rPr lang="hu-HU" smtClean="0"/>
                        <a:t>vozi do stanice</a:t>
                      </a:r>
                      <a:endParaRPr lang="en-US"/>
                    </a:p>
                  </a:txBody>
                  <a:tcPr/>
                </a:tc>
                <a:tc>
                  <a:txBody>
                    <a:bodyPr/>
                    <a:lstStyle/>
                    <a:p>
                      <a:pPr algn="ctr"/>
                      <a:r>
                        <a:rPr lang="hu-HU" smtClean="0"/>
                        <a:t>E</a:t>
                      </a:r>
                      <a:endParaRPr lang="en-US"/>
                    </a:p>
                  </a:txBody>
                  <a:tcPr/>
                </a:tc>
                <a:tc>
                  <a:txBody>
                    <a:bodyPr/>
                    <a:lstStyle/>
                    <a:p>
                      <a:pPr algn="ctr"/>
                      <a:r>
                        <a:rPr lang="en-US" smtClean="0"/>
                        <a:t>0,5</a:t>
                      </a:r>
                      <a:endParaRPr lang="en-US"/>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438400"/>
          </a:xfrm>
        </p:spPr>
        <p:txBody>
          <a:bodyPr>
            <a:normAutofit fontScale="90000"/>
          </a:bodyPr>
          <a:lstStyle/>
          <a:p>
            <a:r>
              <a:rPr lang="hu-HU" b="1" smtClean="0"/>
              <a:t>UPUTSTVO ZA </a:t>
            </a:r>
            <a:r>
              <a:rPr lang="en-US" b="1" smtClean="0"/>
              <a:t>1.</a:t>
            </a:r>
            <a:r>
              <a:rPr lang="hu-HU" b="1" smtClean="0"/>
              <a:t> VEŽBU</a:t>
            </a:r>
            <a:r>
              <a:rPr lang="hu-HU" smtClean="0"/>
              <a:t>: </a:t>
            </a:r>
            <a:br>
              <a:rPr lang="hu-HU" smtClean="0"/>
            </a:br>
            <a:r>
              <a:rPr lang="hu-HU" smtClean="0"/>
              <a:t>OTVARANJE NOVOG FAJLA PROJEKTA, SNIMANJE ISTOG, OSNOVNA PODEŠAVANJA</a:t>
            </a:r>
            <a:endParaRPr lang="en-US"/>
          </a:p>
        </p:txBody>
      </p:sp>
      <p:sp>
        <p:nvSpPr>
          <p:cNvPr id="3" name="Content Placeholder 2"/>
          <p:cNvSpPr>
            <a:spLocks noGrp="1"/>
          </p:cNvSpPr>
          <p:nvPr>
            <p:ph idx="1"/>
          </p:nvPr>
        </p:nvSpPr>
        <p:spPr>
          <a:xfrm>
            <a:off x="457200" y="2590800"/>
            <a:ext cx="8229600" cy="4267200"/>
          </a:xfrm>
        </p:spPr>
        <p:txBody>
          <a:bodyPr>
            <a:normAutofit/>
          </a:bodyPr>
          <a:lstStyle/>
          <a:p>
            <a:pPr marL="511175" lvl="1" indent="-514350">
              <a:spcBef>
                <a:spcPct val="0"/>
              </a:spcBef>
              <a:buFont typeface="+mj-lt"/>
              <a:buAutoNum type="arabicPeriod"/>
            </a:pPr>
            <a:r>
              <a:rPr lang="sr-Latn-CS" sz="3200" smtClean="0"/>
              <a:t>Formiranje i snimanje novog fajla projekta.</a:t>
            </a:r>
          </a:p>
          <a:p>
            <a:pPr marL="511175" lvl="1" indent="-514350">
              <a:spcBef>
                <a:spcPct val="0"/>
              </a:spcBef>
              <a:buFont typeface="+mj-lt"/>
              <a:buAutoNum type="arabicPeriod"/>
            </a:pPr>
            <a:r>
              <a:rPr lang="sr-Latn-CS" sz="3200" smtClean="0"/>
              <a:t>Provera i podešavanje osnovnih podešavanja (obavezno se radi pri formiranju novog plana).</a:t>
            </a:r>
            <a:endParaRPr lang="en-US" sz="3200" smtClean="0"/>
          </a:p>
          <a:p>
            <a:pPr marL="0" lvl="1" indent="0">
              <a:spcBef>
                <a:spcPct val="0"/>
              </a:spcBef>
              <a:buNone/>
            </a:pPr>
            <a:r>
              <a:rPr lang="hu-HU" sz="3200" b="1" smtClean="0"/>
              <a:t>Softverski plan projekta (fajl projekta, .mpp fajl) treba često snimati da ne bi izgubili unešene informacije!</a:t>
            </a:r>
            <a:endParaRPr lang="en-US"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hu-HU" smtClean="0"/>
              <a:t>OTVARANJE NOVOG PROJEKTNOG FAJLA</a:t>
            </a:r>
            <a:endParaRPr lang="en-US"/>
          </a:p>
        </p:txBody>
      </p:sp>
      <p:sp>
        <p:nvSpPr>
          <p:cNvPr id="3" name="Content Placeholder 2"/>
          <p:cNvSpPr>
            <a:spLocks noGrp="1"/>
          </p:cNvSpPr>
          <p:nvPr>
            <p:ph idx="1"/>
          </p:nvPr>
        </p:nvSpPr>
        <p:spPr/>
        <p:txBody>
          <a:bodyPr/>
          <a:lstStyle/>
          <a:p>
            <a:r>
              <a:rPr lang="hu-HU" smtClean="0"/>
              <a:t>Dvostrukim klikom na ikonu MS Project-a </a:t>
            </a:r>
            <a:r>
              <a:rPr lang="hu-HU" b="1" smtClean="0"/>
              <a:t>pokrenimo softver</a:t>
            </a:r>
            <a:r>
              <a:rPr lang="hu-HU" smtClean="0"/>
              <a:t>!</a:t>
            </a:r>
          </a:p>
          <a:p>
            <a:r>
              <a:rPr lang="hu-HU" smtClean="0"/>
              <a:t>Po potrebi </a:t>
            </a:r>
            <a:r>
              <a:rPr lang="hu-HU" b="1" smtClean="0"/>
              <a:t>zatvorimo</a:t>
            </a:r>
            <a:r>
              <a:rPr lang="hu-HU" smtClean="0"/>
              <a:t> prozore New Project i Tasks!</a:t>
            </a:r>
          </a:p>
          <a:p>
            <a:r>
              <a:rPr lang="hu-HU" smtClean="0"/>
              <a:t>Formirani prazan fajl projekta </a:t>
            </a:r>
            <a:r>
              <a:rPr lang="hu-HU" b="1" smtClean="0"/>
              <a:t>snimimo</a:t>
            </a:r>
            <a:r>
              <a:rPr lang="hu-HU" smtClean="0"/>
              <a:t> komandom Save As. Za ime fajla treba upisati </a:t>
            </a:r>
            <a:r>
              <a:rPr lang="hu-HU" b="1" smtClean="0"/>
              <a:t>Pripreme za ekskurziju.mpp</a:t>
            </a:r>
            <a:r>
              <a:rPr lang="hu-HU" smtClean="0"/>
              <a:t>.</a:t>
            </a:r>
          </a:p>
          <a:p>
            <a:endParaRPr lang="hu-HU" smtClean="0"/>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hu-HU" smtClean="0"/>
              <a:t>PODEŠAVANJE VREMENSKE SKALE</a:t>
            </a:r>
            <a:endParaRPr lang="en-US"/>
          </a:p>
        </p:txBody>
      </p:sp>
      <p:sp>
        <p:nvSpPr>
          <p:cNvPr id="3" name="Content Placeholder 2"/>
          <p:cNvSpPr>
            <a:spLocks noGrp="1"/>
          </p:cNvSpPr>
          <p:nvPr>
            <p:ph idx="1"/>
          </p:nvPr>
        </p:nvSpPr>
        <p:spPr>
          <a:xfrm>
            <a:off x="304800" y="1066800"/>
            <a:ext cx="8839200" cy="5791200"/>
          </a:xfrm>
        </p:spPr>
        <p:txBody>
          <a:bodyPr>
            <a:normAutofit fontScale="92500"/>
          </a:bodyPr>
          <a:lstStyle/>
          <a:p>
            <a:r>
              <a:rPr lang="hu-HU" sz="3600" smtClean="0"/>
              <a:t>Komandom Format</a:t>
            </a:r>
            <a:r>
              <a:rPr lang="en-US" sz="3600" smtClean="0"/>
              <a:t>|Timescale </a:t>
            </a:r>
            <a:r>
              <a:rPr lang="sr-Latn-CS" sz="3600" smtClean="0"/>
              <a:t>otvorimo prozor </a:t>
            </a:r>
            <a:r>
              <a:rPr lang="hu-HU" sz="3600" smtClean="0"/>
              <a:t>Timescale!</a:t>
            </a:r>
          </a:p>
          <a:p>
            <a:r>
              <a:rPr lang="hu-HU" sz="3600" smtClean="0"/>
              <a:t>Klikom na jezičak Top Tier, na kartici koja se prikazuje opciju Show podesimo na Three Tiers!</a:t>
            </a:r>
          </a:p>
          <a:p>
            <a:r>
              <a:rPr lang="hu-HU" sz="3600" smtClean="0"/>
              <a:t>Kilom na jezičak Bottom Tier, opciju Units podesimo na Minutes, a opciju Count na 30 (minuta).</a:t>
            </a:r>
          </a:p>
          <a:p>
            <a:r>
              <a:rPr lang="hu-HU" sz="3600" smtClean="0"/>
              <a:t>Klikom na jezičak Middle Tier, opciju Units podesimo na Hours, a opciju Count na 1!</a:t>
            </a:r>
          </a:p>
          <a:p>
            <a:r>
              <a:rPr lang="hu-HU" sz="3600" smtClean="0"/>
              <a:t>Snimimo projektni fajl!</a:t>
            </a:r>
          </a:p>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3429000"/>
          </a:xfrm>
        </p:spPr>
        <p:txBody>
          <a:bodyPr/>
          <a:lstStyle/>
          <a:p>
            <a:pPr eaLnBrk="1" hangingPunct="1"/>
            <a:r>
              <a:rPr lang="en-US" smtClean="0"/>
              <a:t>1</a:t>
            </a:r>
            <a:r>
              <a:rPr lang="sr-Latn-CS" smtClean="0"/>
              <a:t>. vežba: </a:t>
            </a:r>
            <a:br>
              <a:rPr lang="sr-Latn-CS" smtClean="0"/>
            </a:br>
            <a:r>
              <a:rPr lang="sr-Latn-CS" smtClean="0"/>
              <a:t>Formiranje novog fajla projekta, snimanje istog i vršenje osnovnih podešavanja</a:t>
            </a:r>
            <a:endParaRPr lang="en-US" sz="3200" smtClean="0"/>
          </a:p>
        </p:txBody>
      </p:sp>
      <p:sp>
        <p:nvSpPr>
          <p:cNvPr id="10243" name="Rectangle 3"/>
          <p:cNvSpPr>
            <a:spLocks noGrp="1" noChangeArrowheads="1"/>
          </p:cNvSpPr>
          <p:nvPr>
            <p:ph type="body" idx="1"/>
          </p:nvPr>
        </p:nvSpPr>
        <p:spPr>
          <a:xfrm>
            <a:off x="381000" y="3657600"/>
            <a:ext cx="8534400" cy="2697163"/>
          </a:xfrm>
        </p:spPr>
        <p:txBody>
          <a:bodyPr>
            <a:normAutofit/>
          </a:bodyPr>
          <a:lstStyle/>
          <a:p>
            <a:pPr eaLnBrk="1" hangingPunct="1"/>
            <a:r>
              <a:rPr lang="hu-HU" sz="4000" smtClean="0"/>
              <a:t>Izvedimo vežbu!</a:t>
            </a:r>
            <a:endParaRPr lang="en-US" sz="4000" smtClean="0"/>
          </a:p>
        </p:txBody>
      </p:sp>
      <p:sp>
        <p:nvSpPr>
          <p:cNvPr id="10244" name="Slide Number Placeholder 3"/>
          <p:cNvSpPr>
            <a:spLocks noGrp="1"/>
          </p:cNvSpPr>
          <p:nvPr>
            <p:ph type="sldNum" sz="quarter" idx="12"/>
          </p:nvPr>
        </p:nvSpPr>
        <p:spPr>
          <a:noFill/>
        </p:spPr>
        <p:txBody>
          <a:bodyPr/>
          <a:lstStyle/>
          <a:p>
            <a:fld id="{DD81E65D-EBBB-4C6A-B08F-E0019F4A7E7F}" type="slidenum">
              <a:rPr lang="en-US" smtClean="0"/>
              <a:pPr/>
              <a:t>9</a:t>
            </a:fld>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316162"/>
          </a:xfrm>
        </p:spPr>
        <p:txBody>
          <a:bodyPr>
            <a:normAutofit/>
          </a:bodyPr>
          <a:lstStyle/>
          <a:p>
            <a:r>
              <a:rPr lang="hu-HU" b="1" smtClean="0"/>
              <a:t>UPUTSTVO ZA 2. VEŽBU</a:t>
            </a:r>
            <a:r>
              <a:rPr lang="hu-HU" smtClean="0"/>
              <a:t>:</a:t>
            </a:r>
            <a:br>
              <a:rPr lang="hu-HU" smtClean="0"/>
            </a:br>
            <a:r>
              <a:rPr lang="hu-HU" smtClean="0"/>
              <a:t>UNOS I SREĐIVANJE ZADATAKA</a:t>
            </a:r>
            <a:endParaRPr lang="en-US"/>
          </a:p>
        </p:txBody>
      </p:sp>
      <p:sp>
        <p:nvSpPr>
          <p:cNvPr id="3" name="Content Placeholder 2"/>
          <p:cNvSpPr>
            <a:spLocks noGrp="1"/>
          </p:cNvSpPr>
          <p:nvPr>
            <p:ph idx="1"/>
          </p:nvPr>
        </p:nvSpPr>
        <p:spPr>
          <a:xfrm>
            <a:off x="457200" y="3124200"/>
            <a:ext cx="8229600" cy="3581400"/>
          </a:xfrm>
        </p:spPr>
        <p:txBody>
          <a:bodyPr/>
          <a:lstStyle/>
          <a:p>
            <a:pPr marL="514350" indent="-514350">
              <a:buFont typeface="+mj-lt"/>
              <a:buAutoNum type="arabicPeriod"/>
            </a:pPr>
            <a:r>
              <a:rPr lang="hu-HU" smtClean="0"/>
              <a:t>Unošenje zadataka iz kojih se projekat sastoji  u prethodo formirani fajl projekta.</a:t>
            </a:r>
          </a:p>
          <a:p>
            <a:pPr marL="514350" indent="-514350">
              <a:buFont typeface="+mj-lt"/>
              <a:buAutoNum type="arabicPeriod"/>
            </a:pPr>
            <a:r>
              <a:rPr lang="hu-HU" smtClean="0"/>
              <a:t>Zadavanje trajanja zadataka.</a:t>
            </a:r>
          </a:p>
          <a:p>
            <a:pPr marL="514350" indent="-514350">
              <a:buFont typeface="+mj-lt"/>
              <a:buAutoNum type="arabicPeriod"/>
            </a:pPr>
            <a:r>
              <a:rPr lang="hu-HU" smtClean="0"/>
              <a:t>Definisanje logičkih zavisnosti.</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hu-HU" smtClean="0"/>
              <a:t>UNOS ZADATAKA</a:t>
            </a:r>
            <a:endParaRPr lang="en-US"/>
          </a:p>
        </p:txBody>
      </p:sp>
      <p:sp>
        <p:nvSpPr>
          <p:cNvPr id="3" name="Content Placeholder 2"/>
          <p:cNvSpPr>
            <a:spLocks noGrp="1"/>
          </p:cNvSpPr>
          <p:nvPr>
            <p:ph idx="1"/>
          </p:nvPr>
        </p:nvSpPr>
        <p:spPr>
          <a:xfrm>
            <a:off x="457200" y="1219200"/>
            <a:ext cx="8686800" cy="5638800"/>
          </a:xfrm>
        </p:spPr>
        <p:txBody>
          <a:bodyPr>
            <a:normAutofit/>
          </a:bodyPr>
          <a:lstStyle/>
          <a:p>
            <a:r>
              <a:rPr lang="hu-HU" smtClean="0"/>
              <a:t>Otvorimo fajl projekta Pripreme za ekskuziju.mpp (ako već nije otvoren).</a:t>
            </a:r>
          </a:p>
          <a:p>
            <a:r>
              <a:rPr lang="hu-HU" smtClean="0"/>
              <a:t>Birajmo (prikaz) Task Sheet View. </a:t>
            </a:r>
          </a:p>
          <a:p>
            <a:r>
              <a:rPr lang="hu-HU" smtClean="0"/>
              <a:t>U dobijenoj tabeli u prvu vrstu kolone Resource Name upišimo Ide kući, zatim pritisnemo dugme Enter.</a:t>
            </a:r>
          </a:p>
          <a:p>
            <a:pPr fontAlgn="t"/>
            <a:r>
              <a:rPr lang="hu-HU" smtClean="0"/>
              <a:t>U naredne vrste na isti način upišimo nazive ostalih zadataka (Pere veš, Spajuje stvari, Ide u banku, Stavlja stvari u kola, Vozi do stanice).</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u-HU" smtClean="0"/>
              <a:t>ZADAVANJE TRAJANJA ZADATAKA</a:t>
            </a:r>
            <a:endParaRPr lang="en-US"/>
          </a:p>
        </p:txBody>
      </p:sp>
      <p:sp>
        <p:nvSpPr>
          <p:cNvPr id="3" name="Content Placeholder 2"/>
          <p:cNvSpPr>
            <a:spLocks noGrp="1"/>
          </p:cNvSpPr>
          <p:nvPr>
            <p:ph idx="1"/>
          </p:nvPr>
        </p:nvSpPr>
        <p:spPr/>
        <p:txBody>
          <a:bodyPr/>
          <a:lstStyle/>
          <a:p>
            <a:r>
              <a:rPr lang="hu-HU" smtClean="0"/>
              <a:t>U kolonu Duration, u odgovarajuće vrste upišimo trajanje pojedinih zadataka u satima, na pr. kod zadatka Ide kući upišimo 0.5h, kod Pere veš 4h itd. </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u-HU" smtClean="0"/>
              <a:t>DEFINISANJE LOGIČKIH ZAVISNOSTI</a:t>
            </a:r>
            <a:endParaRPr lang="en-US"/>
          </a:p>
        </p:txBody>
      </p:sp>
      <p:sp>
        <p:nvSpPr>
          <p:cNvPr id="3" name="Content Placeholder 2"/>
          <p:cNvSpPr>
            <a:spLocks noGrp="1"/>
          </p:cNvSpPr>
          <p:nvPr>
            <p:ph idx="1"/>
          </p:nvPr>
        </p:nvSpPr>
        <p:spPr/>
        <p:txBody>
          <a:bodyPr/>
          <a:lstStyle/>
          <a:p>
            <a:r>
              <a:rPr lang="hu-HU" smtClean="0"/>
              <a:t>U kolonu Predecessor za svaki zadatak upišimo redni broj zadatka prethodnika, na pr.: kod </a:t>
            </a:r>
            <a:r>
              <a:rPr lang="sr-Latn-CS" smtClean="0"/>
              <a:t>z</a:t>
            </a:r>
            <a:r>
              <a:rPr lang="hu-HU" smtClean="0"/>
              <a:t>adatka Pere veš upiše se 1, kod zadatka Spakuje stvari upiše se 2 itd. Redni broj zadatka je naveden u prvoj koloni tabele Task Sheet.</a:t>
            </a:r>
          </a:p>
          <a:p>
            <a:r>
              <a:rPr lang="hu-HU" smtClean="0"/>
              <a:t>Snimimo fajl projekta!</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2544762"/>
          </a:xfrm>
        </p:spPr>
        <p:txBody>
          <a:bodyPr>
            <a:normAutofit/>
          </a:bodyPr>
          <a:lstStyle/>
          <a:p>
            <a:pPr eaLnBrk="1" hangingPunct="1"/>
            <a:r>
              <a:rPr lang="en-US" smtClean="0"/>
              <a:t>2</a:t>
            </a:r>
            <a:r>
              <a:rPr lang="sr-Latn-CS" smtClean="0"/>
              <a:t>. vežba: </a:t>
            </a:r>
            <a:br>
              <a:rPr lang="sr-Latn-CS" smtClean="0"/>
            </a:br>
            <a:r>
              <a:rPr lang="sr-Latn-CS" smtClean="0"/>
              <a:t>Unos i sređivanje zadataka</a:t>
            </a:r>
            <a:endParaRPr lang="en-US" smtClean="0"/>
          </a:p>
        </p:txBody>
      </p:sp>
      <p:sp>
        <p:nvSpPr>
          <p:cNvPr id="17411" name="Rectangle 3"/>
          <p:cNvSpPr>
            <a:spLocks noGrp="1" noChangeArrowheads="1"/>
          </p:cNvSpPr>
          <p:nvPr>
            <p:ph type="body" idx="1"/>
          </p:nvPr>
        </p:nvSpPr>
        <p:spPr>
          <a:xfrm>
            <a:off x="457200" y="3733800"/>
            <a:ext cx="8229600" cy="2895600"/>
          </a:xfrm>
        </p:spPr>
        <p:txBody>
          <a:bodyPr>
            <a:normAutofit/>
          </a:bodyPr>
          <a:lstStyle/>
          <a:p>
            <a:r>
              <a:rPr lang="hu-HU" sz="4000" smtClean="0"/>
              <a:t>Izvedimo vežbu!</a:t>
            </a:r>
            <a:endParaRPr lang="en-US" sz="4000" smtClean="0"/>
          </a:p>
          <a:p>
            <a:pPr marL="514350" indent="-514350"/>
            <a:endParaRPr lang="en-US" smtClean="0"/>
          </a:p>
        </p:txBody>
      </p:sp>
      <p:sp>
        <p:nvSpPr>
          <p:cNvPr id="17412" name="Slide Number Placeholder 3"/>
          <p:cNvSpPr>
            <a:spLocks noGrp="1"/>
          </p:cNvSpPr>
          <p:nvPr>
            <p:ph type="sldNum" sz="quarter" idx="12"/>
          </p:nvPr>
        </p:nvSpPr>
        <p:spPr>
          <a:noFill/>
        </p:spPr>
        <p:txBody>
          <a:bodyPr/>
          <a:lstStyle/>
          <a:p>
            <a:fld id="{5093B57F-6743-4FEA-98C1-320287C96260}" type="slidenum">
              <a:rPr lang="en-US" smtClean="0"/>
              <a:pPr/>
              <a:t>14</a:t>
            </a:fld>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316162"/>
          </a:xfrm>
        </p:spPr>
        <p:txBody>
          <a:bodyPr>
            <a:normAutofit/>
          </a:bodyPr>
          <a:lstStyle/>
          <a:p>
            <a:r>
              <a:rPr lang="hu-HU" b="1" smtClean="0"/>
              <a:t>UPUTSTVO ZA 3. VEŽBU</a:t>
            </a:r>
            <a:r>
              <a:rPr lang="hu-HU" smtClean="0"/>
              <a:t>:</a:t>
            </a:r>
            <a:br>
              <a:rPr lang="hu-HU" smtClean="0"/>
            </a:br>
            <a:r>
              <a:rPr lang="hu-HU" smtClean="0"/>
              <a:t>PROUČAVANJE KRITIČNOG PUTA</a:t>
            </a:r>
            <a:endParaRPr lang="en-US"/>
          </a:p>
        </p:txBody>
      </p:sp>
      <p:sp>
        <p:nvSpPr>
          <p:cNvPr id="3" name="Content Placeholder 2"/>
          <p:cNvSpPr>
            <a:spLocks noGrp="1"/>
          </p:cNvSpPr>
          <p:nvPr>
            <p:ph idx="1"/>
          </p:nvPr>
        </p:nvSpPr>
        <p:spPr>
          <a:xfrm>
            <a:off x="457200" y="2438400"/>
            <a:ext cx="8686800" cy="4267200"/>
          </a:xfrm>
        </p:spPr>
        <p:txBody>
          <a:bodyPr>
            <a:normAutofit/>
          </a:bodyPr>
          <a:lstStyle/>
          <a:p>
            <a:pPr marL="514350" indent="-514350">
              <a:buFont typeface="+mj-lt"/>
              <a:buAutoNum type="arabicPeriod"/>
            </a:pPr>
            <a:r>
              <a:rPr lang="hu-HU" sz="4000" smtClean="0"/>
              <a:t>Kritični put na mrežnom dijagramu.</a:t>
            </a:r>
          </a:p>
          <a:p>
            <a:pPr marL="514350" indent="-514350">
              <a:buFont typeface="+mj-lt"/>
              <a:buAutoNum type="arabicPeriod"/>
            </a:pPr>
            <a:r>
              <a:rPr lang="hu-HU" sz="4000" smtClean="0"/>
              <a:t>Kritični put na Gantt-ovom dijagramu.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KRITIČNI PUT NA MREŽNOM DIJAGRAMU</a:t>
            </a:r>
            <a:endParaRPr lang="en-US"/>
          </a:p>
        </p:txBody>
      </p:sp>
      <p:sp>
        <p:nvSpPr>
          <p:cNvPr id="3" name="Content Placeholder 2"/>
          <p:cNvSpPr>
            <a:spLocks noGrp="1"/>
          </p:cNvSpPr>
          <p:nvPr>
            <p:ph idx="1"/>
          </p:nvPr>
        </p:nvSpPr>
        <p:spPr>
          <a:xfrm>
            <a:off x="228600" y="1371600"/>
            <a:ext cx="8915400" cy="5486400"/>
          </a:xfrm>
        </p:spPr>
        <p:txBody>
          <a:bodyPr>
            <a:normAutofit fontScale="92500" lnSpcReduction="20000"/>
          </a:bodyPr>
          <a:lstStyle/>
          <a:p>
            <a:r>
              <a:rPr lang="hu-HU" sz="3800" smtClean="0"/>
              <a:t>U meniju View birajmo kliknimo na dugme Network diagram. Time prelazimo na prikaz sa mrežnim dijagramom.</a:t>
            </a:r>
          </a:p>
          <a:p>
            <a:r>
              <a:rPr lang="hu-HU" sz="3800" smtClean="0"/>
              <a:t>Po fabričkom podešavanju kritični zadaci su na mrežnom dijagramu označeni sa crvenim pravougaonikom. </a:t>
            </a:r>
          </a:p>
          <a:p>
            <a:r>
              <a:rPr lang="sr-Latn-CS" sz="3800" smtClean="0"/>
              <a:t>Na kritičnom putu su i strelice koje označavaju logičke zavisnosti, takođe crvene boje</a:t>
            </a:r>
            <a:r>
              <a:rPr lang="hu-HU" sz="3800" smtClean="0"/>
              <a:t>. </a:t>
            </a:r>
          </a:p>
          <a:p>
            <a:r>
              <a:rPr lang="hu-HU" sz="3800" smtClean="0"/>
              <a:t>Pravougaonici koji označavaju nekritične zadatke i strelice na nekritičnom putu su plave boje.</a:t>
            </a:r>
            <a:r>
              <a:rPr lang="en-US" sz="3800" smtClean="0"/>
              <a:t> </a:t>
            </a:r>
            <a:endParaRPr lang="hu-HU" sz="38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KRITIČNI PUT NA GANTT-OVOM DIJAGRAMU</a:t>
            </a:r>
            <a:endParaRPr lang="en-US"/>
          </a:p>
        </p:txBody>
      </p:sp>
      <p:sp>
        <p:nvSpPr>
          <p:cNvPr id="3" name="Content Placeholder 2"/>
          <p:cNvSpPr>
            <a:spLocks noGrp="1"/>
          </p:cNvSpPr>
          <p:nvPr>
            <p:ph idx="1"/>
          </p:nvPr>
        </p:nvSpPr>
        <p:spPr>
          <a:xfrm>
            <a:off x="228600" y="1371600"/>
            <a:ext cx="8915400" cy="5486400"/>
          </a:xfrm>
        </p:spPr>
        <p:txBody>
          <a:bodyPr>
            <a:normAutofit fontScale="77500" lnSpcReduction="20000"/>
          </a:bodyPr>
          <a:lstStyle/>
          <a:p>
            <a:r>
              <a:rPr lang="hu-HU" smtClean="0"/>
              <a:t>Vratimo se na Gantt-ov dijagram (u meniju View kliknimo na dugme Gantt Chart)! Ako su linije koje označavaju zadatke van vidnog polja, klikom na Scroll to task ikonu skačemo na odgovarajuću poziciju.</a:t>
            </a:r>
          </a:p>
          <a:p>
            <a:r>
              <a:rPr lang="hu-HU" smtClean="0"/>
              <a:t>U prozoru Format</a:t>
            </a:r>
            <a:r>
              <a:rPr lang="en-US" smtClean="0"/>
              <a:t>|</a:t>
            </a:r>
            <a:r>
              <a:rPr lang="hu-HU" smtClean="0"/>
              <a:t>Text</a:t>
            </a:r>
            <a:r>
              <a:rPr lang="en-US" smtClean="0"/>
              <a:t> Styles </a:t>
            </a:r>
            <a:r>
              <a:rPr lang="sr-Latn-CS" smtClean="0"/>
              <a:t>kod tačke</a:t>
            </a:r>
            <a:r>
              <a:rPr lang="hu-HU" smtClean="0"/>
              <a:t> Items to Change birajmo opciju Critical Tasks, zatim kod tačke Color birajmo opciju Red)! Pritiskom na dugme OK zatvaramo prozor. Imena zadataka koji su na kritičnom putu prikazaće se u crvenoj boji.</a:t>
            </a:r>
          </a:p>
          <a:p>
            <a:r>
              <a:rPr lang="hu-HU" smtClean="0"/>
              <a:t>Linije na Gantt-ovom dijagramu koje odgovaraju kritičnim zadacima se mogu promeniti u crveno primenom čarobnjaka koji se pokreće komandom Format</a:t>
            </a:r>
            <a:r>
              <a:rPr lang="en-US" smtClean="0"/>
              <a:t>|Gantt Chart Wizard</a:t>
            </a:r>
            <a:r>
              <a:rPr lang="hu-HU" smtClean="0"/>
              <a:t>.</a:t>
            </a:r>
          </a:p>
          <a:p>
            <a:r>
              <a:rPr lang="hu-HU" smtClean="0"/>
              <a:t>U ovom projektu ne razlikujemo sumarne i obične zadatke, zato su sve aktivnosti prikazane sa linijama istog tipa.</a:t>
            </a:r>
          </a:p>
          <a:p>
            <a:r>
              <a:rPr lang="hu-HU" smtClean="0"/>
              <a:t>Po želji možemo prikazati sumarni zadatak projekta. To se dobija izborom jezička View u prozoru Tools</a:t>
            </a:r>
            <a:r>
              <a:rPr lang="en-US" smtClean="0"/>
              <a:t>|Options</a:t>
            </a:r>
            <a:r>
              <a:rPr lang="sr-Latn-CS" smtClean="0"/>
              <a:t>. Na kartici View uključimo opciju Show project Summary task!</a:t>
            </a:r>
            <a:endParaRPr lang="hu-HU" smtClean="0"/>
          </a:p>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1858962"/>
          </a:xfrm>
        </p:spPr>
        <p:txBody>
          <a:bodyPr>
            <a:normAutofit/>
          </a:bodyPr>
          <a:lstStyle/>
          <a:p>
            <a:pPr eaLnBrk="1" hangingPunct="1"/>
            <a:r>
              <a:rPr lang="hu-HU" smtClean="0"/>
              <a:t>3</a:t>
            </a:r>
            <a:r>
              <a:rPr lang="sr-Latn-CS" smtClean="0"/>
              <a:t>. vežba: </a:t>
            </a:r>
            <a:br>
              <a:rPr lang="sr-Latn-CS" smtClean="0"/>
            </a:br>
            <a:r>
              <a:rPr lang="sr-Latn-CS" smtClean="0"/>
              <a:t>Proučavanje kritičnog puta</a:t>
            </a:r>
            <a:endParaRPr lang="en-US" smtClean="0"/>
          </a:p>
        </p:txBody>
      </p:sp>
      <p:sp>
        <p:nvSpPr>
          <p:cNvPr id="17411" name="Rectangle 3"/>
          <p:cNvSpPr>
            <a:spLocks noGrp="1" noChangeArrowheads="1"/>
          </p:cNvSpPr>
          <p:nvPr>
            <p:ph type="body" idx="1"/>
          </p:nvPr>
        </p:nvSpPr>
        <p:spPr>
          <a:xfrm>
            <a:off x="457200" y="2743200"/>
            <a:ext cx="8229600" cy="3382963"/>
          </a:xfrm>
        </p:spPr>
        <p:txBody>
          <a:bodyPr>
            <a:normAutofit/>
          </a:bodyPr>
          <a:lstStyle/>
          <a:p>
            <a:r>
              <a:rPr lang="hu-HU" sz="4000" smtClean="0"/>
              <a:t>Izvedimo vežbu!</a:t>
            </a:r>
            <a:endParaRPr lang="en-US" sz="4000" smtClean="0"/>
          </a:p>
        </p:txBody>
      </p:sp>
      <p:sp>
        <p:nvSpPr>
          <p:cNvPr id="17412" name="Slide Number Placeholder 3"/>
          <p:cNvSpPr>
            <a:spLocks noGrp="1"/>
          </p:cNvSpPr>
          <p:nvPr>
            <p:ph type="sldNum" sz="quarter" idx="12"/>
          </p:nvPr>
        </p:nvSpPr>
        <p:spPr>
          <a:noFill/>
        </p:spPr>
        <p:txBody>
          <a:bodyPr/>
          <a:lstStyle/>
          <a:p>
            <a:fld id="{5093B57F-6743-4FEA-98C1-320287C96260}" type="slidenum">
              <a:rPr lang="en-US" smtClean="0"/>
              <a:pPr/>
              <a:t>18</a:t>
            </a:fld>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0"/>
          </a:xfrm>
        </p:spPr>
        <p:txBody>
          <a:bodyPr>
            <a:normAutofit/>
          </a:bodyPr>
          <a:lstStyle/>
          <a:p>
            <a:r>
              <a:rPr lang="hu-HU" b="1" smtClean="0"/>
              <a:t>UPUTSTVO ZA 4. VEŽBU</a:t>
            </a:r>
            <a:r>
              <a:rPr lang="hu-HU" smtClean="0"/>
              <a:t>:</a:t>
            </a:r>
            <a:br>
              <a:rPr lang="hu-HU" smtClean="0"/>
            </a:br>
            <a:r>
              <a:rPr lang="hu-HU" smtClean="0"/>
              <a:t>PODEŠAVANJA NA PROJEKTU RADI POŠTOVANJA ROKA</a:t>
            </a:r>
            <a:endParaRPr lang="en-US"/>
          </a:p>
        </p:txBody>
      </p:sp>
      <p:sp>
        <p:nvSpPr>
          <p:cNvPr id="3" name="Content Placeholder 2"/>
          <p:cNvSpPr>
            <a:spLocks noGrp="1"/>
          </p:cNvSpPr>
          <p:nvPr>
            <p:ph idx="1"/>
          </p:nvPr>
        </p:nvSpPr>
        <p:spPr>
          <a:xfrm>
            <a:off x="457200" y="3048000"/>
            <a:ext cx="8686800" cy="3657600"/>
          </a:xfrm>
        </p:spPr>
        <p:txBody>
          <a:bodyPr>
            <a:noAutofit/>
          </a:bodyPr>
          <a:lstStyle/>
          <a:p>
            <a:pPr marL="0" indent="0">
              <a:buNone/>
            </a:pPr>
            <a:r>
              <a:rPr lang="hu-HU" smtClean="0"/>
              <a:t>Vreme za pripreme prema formiranom planu projekta iziskuje šest sati. Na žalost, na raspolaganju nam je </a:t>
            </a:r>
            <a:r>
              <a:rPr lang="en-US" smtClean="0"/>
              <a:t>s</a:t>
            </a:r>
            <a:r>
              <a:rPr lang="hu-HU" smtClean="0"/>
              <a:t>vega pet sati. U principu, metode za skraćivanje vremena izvršavanja projekta su:</a:t>
            </a:r>
          </a:p>
          <a:p>
            <a:pPr marL="514350" indent="-514350">
              <a:buFont typeface="+mj-lt"/>
              <a:buAutoNum type="arabicPeriod"/>
            </a:pPr>
            <a:r>
              <a:rPr lang="hu-HU" smtClean="0"/>
              <a:t>Paralelno izvršavanje zadataka.</a:t>
            </a:r>
          </a:p>
          <a:p>
            <a:pPr marL="514350" indent="-514350">
              <a:buFont typeface="+mj-lt"/>
              <a:buAutoNum type="arabicPeriod"/>
            </a:pPr>
            <a:r>
              <a:rPr lang="hu-HU" smtClean="0"/>
              <a:t>Smanjivanje obima projekta.</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u-HU" smtClean="0"/>
              <a:t>PARALELNO IZVRŠAVANJE ZADATAKA</a:t>
            </a:r>
            <a:endParaRPr lang="en-US"/>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hu-HU" b="1" smtClean="0"/>
              <a:t>Paralelovanje</a:t>
            </a:r>
            <a:r>
              <a:rPr lang="hu-HU" smtClean="0"/>
              <a:t> izvršavanja određenih zadataka je široko </a:t>
            </a:r>
            <a:r>
              <a:rPr lang="hu-HU" b="1" smtClean="0"/>
              <a:t>poznata metoda </a:t>
            </a:r>
            <a:r>
              <a:rPr lang="hu-HU" smtClean="0"/>
              <a:t>za skraćivanje roka izvršavanja projakta. </a:t>
            </a:r>
          </a:p>
          <a:p>
            <a:r>
              <a:rPr lang="hu-HU" smtClean="0"/>
              <a:t>U formiranom planu projekta </a:t>
            </a:r>
            <a:r>
              <a:rPr lang="hu-HU" b="1" smtClean="0"/>
              <a:t>već su paralelovani </a:t>
            </a:r>
            <a:r>
              <a:rPr lang="hu-HU" smtClean="0"/>
              <a:t>oni zadaci kod kojih je to bilo moguće uraditi (ide u banku dok mašina pere veš).</a:t>
            </a:r>
          </a:p>
          <a:p>
            <a:r>
              <a:rPr lang="hu-HU" smtClean="0"/>
              <a:t>Zadržavanje u banci se može skratiti ako nazovemo banku i dogovorimo planiranu transakciju i banka unapred pripremi potrebna dokumenta. Na žalost to </a:t>
            </a:r>
            <a:r>
              <a:rPr lang="hu-HU" b="1" smtClean="0"/>
              <a:t>neće skratiti vreme izvršavanja projekta</a:t>
            </a:r>
            <a:r>
              <a:rPr lang="hu-HU" smtClean="0"/>
              <a:t> jer odlazak u banku nije zadatak na kritičnom putu.</a:t>
            </a:r>
          </a:p>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u-HU" smtClean="0"/>
              <a:t>SMANJENJE OBIMA PROJEKTA</a:t>
            </a:r>
            <a:endParaRPr lang="en-US"/>
          </a:p>
        </p:txBody>
      </p:sp>
      <p:sp>
        <p:nvSpPr>
          <p:cNvPr id="3" name="Content Placeholder 2"/>
          <p:cNvSpPr>
            <a:spLocks noGrp="1"/>
          </p:cNvSpPr>
          <p:nvPr>
            <p:ph idx="1"/>
          </p:nvPr>
        </p:nvSpPr>
        <p:spPr/>
        <p:txBody>
          <a:bodyPr>
            <a:normAutofit lnSpcReduction="10000"/>
          </a:bodyPr>
          <a:lstStyle/>
          <a:p>
            <a:r>
              <a:rPr lang="hu-HU" smtClean="0"/>
              <a:t>Manje rada na projektu zahteva manje vremena za izvršavanje. </a:t>
            </a:r>
          </a:p>
          <a:p>
            <a:r>
              <a:rPr lang="hu-HU" smtClean="0"/>
              <a:t>Ako umesto tri punjenja operemo samo dva punjenja, vreme pranja se može skratiti na 2/3 od dosadašnjeg (2h 40min).</a:t>
            </a:r>
          </a:p>
          <a:p>
            <a:r>
              <a:rPr lang="hu-HU" smtClean="0"/>
              <a:t>Kliknimo u Duration koloni na polje u vrsti Pere veš i upišimo 2.66h umesto 4.0h.</a:t>
            </a:r>
          </a:p>
          <a:p>
            <a:r>
              <a:rPr lang="hu-HU" smtClean="0"/>
              <a:t>Time je dužina kritičnog puta smanjena ispod pet sati, što se uklapa u postavljeni rok. </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2620962"/>
          </a:xfrm>
        </p:spPr>
        <p:txBody>
          <a:bodyPr>
            <a:normAutofit/>
          </a:bodyPr>
          <a:lstStyle/>
          <a:p>
            <a:pPr eaLnBrk="1" hangingPunct="1"/>
            <a:r>
              <a:rPr lang="hu-HU" smtClean="0"/>
              <a:t>4</a:t>
            </a:r>
            <a:r>
              <a:rPr lang="sr-Latn-CS" smtClean="0"/>
              <a:t>. vežba: </a:t>
            </a:r>
            <a:br>
              <a:rPr lang="sr-Latn-CS" smtClean="0"/>
            </a:br>
            <a:r>
              <a:rPr lang="sr-Latn-CS" smtClean="0"/>
              <a:t>Podešavanja na projektu radi poštovanja roka</a:t>
            </a:r>
            <a:endParaRPr lang="en-US" smtClean="0"/>
          </a:p>
        </p:txBody>
      </p:sp>
      <p:sp>
        <p:nvSpPr>
          <p:cNvPr id="17411" name="Rectangle 3"/>
          <p:cNvSpPr>
            <a:spLocks noGrp="1" noChangeArrowheads="1"/>
          </p:cNvSpPr>
          <p:nvPr>
            <p:ph type="body" idx="1"/>
          </p:nvPr>
        </p:nvSpPr>
        <p:spPr>
          <a:xfrm>
            <a:off x="457200" y="3581400"/>
            <a:ext cx="8229600" cy="2544763"/>
          </a:xfrm>
        </p:spPr>
        <p:txBody>
          <a:bodyPr/>
          <a:lstStyle/>
          <a:p>
            <a:r>
              <a:rPr lang="hu-HU" sz="4000" smtClean="0"/>
              <a:t>Ivedimo vežbu!</a:t>
            </a:r>
            <a:endParaRPr lang="en-US" sz="4000" smtClean="0"/>
          </a:p>
          <a:p>
            <a:pPr marL="514350" indent="-514350"/>
            <a:endParaRPr lang="en-US" smtClean="0"/>
          </a:p>
        </p:txBody>
      </p:sp>
      <p:sp>
        <p:nvSpPr>
          <p:cNvPr id="17412" name="Slide Number Placeholder 3"/>
          <p:cNvSpPr>
            <a:spLocks noGrp="1"/>
          </p:cNvSpPr>
          <p:nvPr>
            <p:ph type="sldNum" sz="quarter" idx="12"/>
          </p:nvPr>
        </p:nvSpPr>
        <p:spPr>
          <a:noFill/>
        </p:spPr>
        <p:txBody>
          <a:bodyPr/>
          <a:lstStyle/>
          <a:p>
            <a:fld id="{5093B57F-6743-4FEA-98C1-320287C96260}" type="slidenum">
              <a:rPr lang="en-US" smtClean="0"/>
              <a:pPr/>
              <a:t>22</a:t>
            </a:fld>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hu-HU" sz="4400" smtClean="0"/>
              <a:t>KRAJ 1. PRIMERA: </a:t>
            </a:r>
          </a:p>
          <a:p>
            <a:pPr marL="0" indent="0" algn="ctr">
              <a:buNone/>
            </a:pPr>
            <a:r>
              <a:rPr lang="hu-HU" sz="4400" b="1" smtClean="0"/>
              <a:t>PRIPREME ZA EKSKURZIJU</a:t>
            </a:r>
            <a:endParaRPr lang="en-US" sz="44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III-2 IZGRADNJA ŠUPE</a:t>
            </a:r>
            <a:endParaRPr lang="en-US"/>
          </a:p>
        </p:txBody>
      </p:sp>
      <p:sp>
        <p:nvSpPr>
          <p:cNvPr id="3" name="Content Placeholder 2"/>
          <p:cNvSpPr>
            <a:spLocks noGrp="1"/>
          </p:cNvSpPr>
          <p:nvPr>
            <p:ph idx="1"/>
          </p:nvPr>
        </p:nvSpPr>
        <p:spPr/>
        <p:txBody>
          <a:bodyPr>
            <a:normAutofit/>
          </a:bodyPr>
          <a:lstStyle/>
          <a:p>
            <a:pPr marL="514350" indent="-514350">
              <a:buFont typeface="+mj-lt"/>
              <a:buAutoNum type="arabicPeriod"/>
            </a:pPr>
            <a:r>
              <a:rPr lang="hu-HU" smtClean="0"/>
              <a:t>Cilj: izrada prostog softverskog plana projekta, snimanje baznog plana i praćenje napredovanja projekta.</a:t>
            </a:r>
          </a:p>
          <a:p>
            <a:pPr marL="514350" indent="-514350">
              <a:buFont typeface="+mj-lt"/>
              <a:buAutoNum type="arabicPeriod"/>
            </a:pPr>
            <a:r>
              <a:rPr lang="hu-HU" smtClean="0"/>
              <a:t>Jednostavnost primera se ogleda u sledećem: </a:t>
            </a:r>
          </a:p>
          <a:p>
            <a:pPr marL="1005840" indent="-514350"/>
            <a:r>
              <a:rPr lang="hu-HU" smtClean="0"/>
              <a:t>mali broj zadataka i resursa,</a:t>
            </a:r>
          </a:p>
          <a:p>
            <a:pPr marL="1005840" indent="-514350"/>
            <a:r>
              <a:rPr lang="hu-HU" smtClean="0"/>
              <a:t>proste logičke zavisnosti,</a:t>
            </a:r>
          </a:p>
          <a:p>
            <a:pPr marL="1005840" indent="-514350"/>
            <a:r>
              <a:rPr lang="hu-HU" smtClean="0"/>
              <a:t>nema striktnog roka i finansijskih ograničenja.</a:t>
            </a:r>
          </a:p>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sr-Latn-CS" smtClean="0"/>
              <a:t>CILJEVI</a:t>
            </a:r>
            <a:endParaRPr lang="en-US" smtClean="0"/>
          </a:p>
        </p:txBody>
      </p:sp>
      <p:sp>
        <p:nvSpPr>
          <p:cNvPr id="3075" name="Rectangle 3"/>
          <p:cNvSpPr>
            <a:spLocks noGrp="1" noChangeArrowheads="1"/>
          </p:cNvSpPr>
          <p:nvPr>
            <p:ph type="body" idx="1"/>
          </p:nvPr>
        </p:nvSpPr>
        <p:spPr>
          <a:xfrm>
            <a:off x="457200" y="1371600"/>
            <a:ext cx="8229600" cy="5257800"/>
          </a:xfrm>
        </p:spPr>
        <p:txBody>
          <a:bodyPr/>
          <a:lstStyle/>
          <a:p>
            <a:pPr marL="0" eaLnBrk="1" hangingPunct="1">
              <a:lnSpc>
                <a:spcPct val="80000"/>
              </a:lnSpc>
              <a:buFontTx/>
              <a:buNone/>
              <a:defRPr/>
            </a:pPr>
            <a:r>
              <a:rPr lang="sr-Latn-CS" smtClean="0"/>
              <a:t>Vežbe vezane za primer Izgradnja šupe će pripremiti kandidata za obavljanje sledećih operacija</a:t>
            </a:r>
            <a:r>
              <a:rPr lang="en-US" smtClean="0"/>
              <a:t>:</a:t>
            </a:r>
          </a:p>
          <a:p>
            <a:pPr eaLnBrk="1" hangingPunct="1">
              <a:lnSpc>
                <a:spcPct val="80000"/>
              </a:lnSpc>
              <a:spcBef>
                <a:spcPts val="1200"/>
              </a:spcBef>
              <a:defRPr/>
            </a:pPr>
            <a:r>
              <a:rPr lang="sr-Latn-CS" smtClean="0"/>
              <a:t>p</a:t>
            </a:r>
            <a:r>
              <a:rPr lang="en-US" smtClean="0"/>
              <a:t>ravilno kreiranje dokumetacije projekta</a:t>
            </a:r>
            <a:r>
              <a:rPr lang="sr-Latn-CS" smtClean="0"/>
              <a:t>,</a:t>
            </a:r>
            <a:endParaRPr lang="en-US" smtClean="0"/>
          </a:p>
          <a:p>
            <a:pPr eaLnBrk="1" hangingPunct="1">
              <a:lnSpc>
                <a:spcPct val="80000"/>
              </a:lnSpc>
              <a:defRPr/>
            </a:pPr>
            <a:r>
              <a:rPr lang="sr-Latn-CS" smtClean="0"/>
              <a:t>unošenje svih detalja u vezi zadatka,</a:t>
            </a:r>
            <a:endParaRPr lang="en-US" smtClean="0"/>
          </a:p>
          <a:p>
            <a:pPr eaLnBrk="1" hangingPunct="1">
              <a:lnSpc>
                <a:spcPct val="80000"/>
              </a:lnSpc>
              <a:defRPr/>
            </a:pPr>
            <a:r>
              <a:rPr lang="sr-Latn-CS" smtClean="0"/>
              <a:t>definisanje </a:t>
            </a:r>
            <a:r>
              <a:rPr lang="en-US" smtClean="0"/>
              <a:t>trajanja zadataka</a:t>
            </a:r>
            <a:r>
              <a:rPr lang="sr-Latn-CS" smtClean="0"/>
              <a:t>,</a:t>
            </a:r>
            <a:endParaRPr lang="en-US" smtClean="0"/>
          </a:p>
          <a:p>
            <a:pPr eaLnBrk="1" hangingPunct="1">
              <a:lnSpc>
                <a:spcPct val="80000"/>
              </a:lnSpc>
              <a:defRPr/>
            </a:pPr>
            <a:r>
              <a:rPr lang="sr-Latn-CS" smtClean="0"/>
              <a:t>međusobno p</a:t>
            </a:r>
            <a:r>
              <a:rPr lang="en-US" smtClean="0"/>
              <a:t>ovezivanje zadataka</a:t>
            </a:r>
            <a:r>
              <a:rPr lang="sr-Latn-CS" smtClean="0"/>
              <a:t>,</a:t>
            </a:r>
            <a:endParaRPr lang="en-US" smtClean="0"/>
          </a:p>
          <a:p>
            <a:pPr eaLnBrk="1" hangingPunct="1">
              <a:lnSpc>
                <a:spcPct val="80000"/>
              </a:lnSpc>
              <a:defRPr/>
            </a:pPr>
            <a:r>
              <a:rPr lang="sr-Latn-CS" smtClean="0"/>
              <a:t>d</a:t>
            </a:r>
            <a:r>
              <a:rPr lang="en-US" smtClean="0"/>
              <a:t>odela resursa </a:t>
            </a:r>
            <a:r>
              <a:rPr lang="sr-Latn-CS" smtClean="0"/>
              <a:t>z</a:t>
            </a:r>
            <a:r>
              <a:rPr lang="en-US" smtClean="0"/>
              <a:t>adacima</a:t>
            </a:r>
            <a:r>
              <a:rPr lang="sr-Latn-CS" smtClean="0"/>
              <a:t>,</a:t>
            </a:r>
            <a:endParaRPr lang="en-US" smtClean="0"/>
          </a:p>
          <a:p>
            <a:pPr eaLnBrk="1" hangingPunct="1">
              <a:lnSpc>
                <a:spcPct val="80000"/>
              </a:lnSpc>
              <a:defRPr/>
            </a:pPr>
            <a:r>
              <a:rPr lang="sr-Latn-CS" smtClean="0"/>
              <a:t>s</a:t>
            </a:r>
            <a:r>
              <a:rPr lang="en-US" smtClean="0"/>
              <a:t>nimanje baznog plana</a:t>
            </a:r>
            <a:r>
              <a:rPr lang="sr-Latn-CS" smtClean="0"/>
              <a:t>,</a:t>
            </a:r>
            <a:endParaRPr lang="en-US" smtClean="0"/>
          </a:p>
          <a:p>
            <a:pPr eaLnBrk="1" hangingPunct="1">
              <a:lnSpc>
                <a:spcPct val="80000"/>
              </a:lnSpc>
              <a:defRPr/>
            </a:pPr>
            <a:r>
              <a:rPr lang="sr-Latn-CS" smtClean="0"/>
              <a:t>u</a:t>
            </a:r>
            <a:r>
              <a:rPr lang="en-US" smtClean="0"/>
              <a:t>pravljanje projektom i praćenje napredovanja projekta</a:t>
            </a:r>
            <a:r>
              <a:rPr lang="sr-Latn-CS" smtClean="0"/>
              <a:t>.</a:t>
            </a:r>
            <a:endParaRPr lang="en-US" smtClean="0"/>
          </a:p>
        </p:txBody>
      </p:sp>
      <p:sp>
        <p:nvSpPr>
          <p:cNvPr id="3076" name="Slide Number Placeholder 3"/>
          <p:cNvSpPr>
            <a:spLocks noGrp="1"/>
          </p:cNvSpPr>
          <p:nvPr>
            <p:ph type="sldNum" sz="quarter" idx="12"/>
          </p:nvPr>
        </p:nvSpPr>
        <p:spPr>
          <a:noFill/>
        </p:spPr>
        <p:txBody>
          <a:bodyPr/>
          <a:lstStyle/>
          <a:p>
            <a:fld id="{846C31AD-D44F-4689-964F-2B3CCB51B8B2}" type="slidenum">
              <a:rPr lang="en-US" smtClean="0"/>
              <a:pPr/>
              <a:t>25</a:t>
            </a:fld>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OPIS ZADATKA PROJEKTA</a:t>
            </a:r>
            <a:endParaRPr lang="en-US"/>
          </a:p>
        </p:txBody>
      </p:sp>
      <p:sp>
        <p:nvSpPr>
          <p:cNvPr id="3" name="Content Placeholder 2"/>
          <p:cNvSpPr>
            <a:spLocks noGrp="1"/>
          </p:cNvSpPr>
          <p:nvPr>
            <p:ph idx="1"/>
          </p:nvPr>
        </p:nvSpPr>
        <p:spPr/>
        <p:txBody>
          <a:bodyPr/>
          <a:lstStyle/>
          <a:p>
            <a:r>
              <a:rPr lang="pl-PL" smtClean="0"/>
              <a:t>Treba nam jedna šupa u kojoj možemo smestiti naše alate za baštu što smo dosad držali u garaži. </a:t>
            </a:r>
          </a:p>
          <a:p>
            <a:r>
              <a:rPr lang="pl-PL" smtClean="0"/>
              <a:t>Šupa će se graditi od kompleta koji će se nabaviti od firme Home Depot.</a:t>
            </a:r>
            <a:endParaRPr lang="en-US" smtClean="0"/>
          </a:p>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DEFINISANJE OBIMA PROJEKTA (ZAHTEVI)</a:t>
            </a:r>
            <a:endParaRPr lang="en-US"/>
          </a:p>
        </p:txBody>
      </p:sp>
      <p:sp>
        <p:nvSpPr>
          <p:cNvPr id="3" name="Content Placeholder 2"/>
          <p:cNvSpPr>
            <a:spLocks noGrp="1"/>
          </p:cNvSpPr>
          <p:nvPr>
            <p:ph idx="1"/>
          </p:nvPr>
        </p:nvSpPr>
        <p:spPr>
          <a:xfrm>
            <a:off x="228600" y="1295400"/>
            <a:ext cx="8915400" cy="5410200"/>
          </a:xfrm>
        </p:spPr>
        <p:txBody>
          <a:bodyPr>
            <a:normAutofit fontScale="70000" lnSpcReduction="20000"/>
          </a:bodyPr>
          <a:lstStyle/>
          <a:p>
            <a:r>
              <a:rPr lang="pl-PL" sz="3900" smtClean="0"/>
              <a:t>Zidovi treba da budu visine 8 ft </a:t>
            </a:r>
            <a:r>
              <a:rPr lang="hu-HU" sz="3900" smtClean="0"/>
              <a:t>(stopa) </a:t>
            </a:r>
            <a:r>
              <a:rPr lang="sr-Latn-CS" sz="3900" smtClean="0"/>
              <a:t>predviđena površina je</a:t>
            </a:r>
            <a:r>
              <a:rPr lang="pl-PL" sz="3900" smtClean="0"/>
              <a:t> 120 sq. ft (kvadratne stope),  potrebno je postaviti prozore dimenzije 2ftx3ft na svakoj strani objekta.</a:t>
            </a:r>
            <a:endParaRPr lang="en-US" sz="3900" smtClean="0"/>
          </a:p>
          <a:p>
            <a:r>
              <a:rPr lang="sr-Latn-CS" sz="3900" smtClean="0"/>
              <a:t>Ulazna vrata treba da budu veličine</a:t>
            </a:r>
            <a:r>
              <a:rPr lang="it-IT" sz="3900" smtClean="0"/>
              <a:t> 7ft.x8ft., </a:t>
            </a:r>
            <a:r>
              <a:rPr lang="sr-Latn-CS" sz="3900" smtClean="0"/>
              <a:t>predvideti bravu</a:t>
            </a:r>
            <a:r>
              <a:rPr lang="it-IT" sz="3900" smtClean="0"/>
              <a:t>.</a:t>
            </a:r>
            <a:endParaRPr lang="en-US" sz="3900" smtClean="0"/>
          </a:p>
          <a:p>
            <a:r>
              <a:rPr lang="sr-Latn-CS" sz="3900" smtClean="0"/>
              <a:t>Šupu treba pokrivati sa istim materijalom kojom je pokrivena i kuća da bi se dobro slagale. Isto se odnosi na zidove</a:t>
            </a:r>
            <a:r>
              <a:rPr lang="it-IT" sz="3900" smtClean="0"/>
              <a:t>.</a:t>
            </a:r>
            <a:endParaRPr lang="en-US" sz="3900" smtClean="0"/>
          </a:p>
          <a:p>
            <a:r>
              <a:rPr lang="pl-PL" sz="3900" smtClean="0"/>
              <a:t>Krajeve rogova ne treba skraćivati, ispod njih možemo  napraviti dodatni skladišni prostor. Pod treba izbetonirati.</a:t>
            </a:r>
            <a:endParaRPr lang="en-US" sz="3900" smtClean="0"/>
          </a:p>
          <a:p>
            <a:r>
              <a:rPr lang="pl-PL" sz="3900" smtClean="0"/>
              <a:t>Lokacija: jugozapadni ugao u zadnjem delu dvorišta.</a:t>
            </a:r>
            <a:endParaRPr lang="en-US" sz="3900" smtClean="0"/>
          </a:p>
          <a:p>
            <a:r>
              <a:rPr lang="pl-PL" sz="3900" smtClean="0"/>
              <a:t>Procenjena vrednost radova je 1.250$.</a:t>
            </a:r>
            <a:endParaRPr lang="en-US" sz="3900" smtClean="0"/>
          </a:p>
          <a:p>
            <a:r>
              <a:rPr lang="pl-PL" sz="3900" smtClean="0"/>
              <a:t>Procenjeno vreme trajanja projekta: jedan mesec (s time da ćemo raditi samo četvrtkom i petkom</a:t>
            </a:r>
            <a:r>
              <a:rPr lang="en-US" sz="3900" smtClean="0"/>
              <a:t>)</a:t>
            </a:r>
            <a:r>
              <a:rPr lang="pl-PL" sz="3900" smtClean="0"/>
              <a:t>.</a:t>
            </a:r>
            <a:endParaRPr lang="en-US" sz="3900" smtClean="0"/>
          </a:p>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LJUDSKI RESURSI</a:t>
            </a:r>
            <a:endParaRPr lang="en-US"/>
          </a:p>
        </p:txBody>
      </p:sp>
      <p:sp>
        <p:nvSpPr>
          <p:cNvPr id="3" name="Content Placeholder 2"/>
          <p:cNvSpPr>
            <a:spLocks noGrp="1"/>
          </p:cNvSpPr>
          <p:nvPr>
            <p:ph idx="1"/>
          </p:nvPr>
        </p:nvSpPr>
        <p:spPr/>
        <p:txBody>
          <a:bodyPr/>
          <a:lstStyle/>
          <a:p>
            <a:pPr lvl="0"/>
            <a:r>
              <a:rPr lang="pl-PL" smtClean="0"/>
              <a:t>Andy Handy – </a:t>
            </a:r>
            <a:r>
              <a:rPr lang="sr-Latn-CS" smtClean="0"/>
              <a:t>iznajmljeni radnik</a:t>
            </a:r>
            <a:r>
              <a:rPr lang="hu-HU" smtClean="0"/>
              <a:t>, radi za satnicu od </a:t>
            </a:r>
            <a:r>
              <a:rPr lang="pl-PL" smtClean="0"/>
              <a:t>25$,</a:t>
            </a:r>
            <a:endParaRPr lang="en-US" smtClean="0"/>
          </a:p>
          <a:p>
            <a:pPr lvl="0"/>
            <a:r>
              <a:rPr lang="pl-PL" smtClean="0"/>
              <a:t>Betty Doe (kćerka vlasnika) – radi za satnicu od 10$,</a:t>
            </a:r>
            <a:endParaRPr lang="en-US" smtClean="0"/>
          </a:p>
          <a:p>
            <a:pPr lvl="0"/>
            <a:r>
              <a:rPr lang="pl-PL" smtClean="0"/>
              <a:t>Frank Doe (sin vlasnika)  – radi za satnicu od 10$,</a:t>
            </a:r>
            <a:endParaRPr lang="en-US" smtClean="0"/>
          </a:p>
          <a:p>
            <a:pPr lvl="0"/>
            <a:r>
              <a:rPr lang="pl-PL" smtClean="0"/>
              <a:t>Jo</a:t>
            </a:r>
            <a:r>
              <a:rPr lang="en-US" smtClean="0"/>
              <a:t>h</a:t>
            </a:r>
            <a:r>
              <a:rPr lang="pl-PL" smtClean="0"/>
              <a:t>n Doe (vlasnik) – radi za satnicu od 0$.</a:t>
            </a:r>
            <a:endParaRPr lang="en-US" smtClean="0"/>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hu-HU" smtClean="0"/>
              <a:t>PLAN IZGRADNJE KORAK PO KORAK - 1</a:t>
            </a:r>
            <a:endParaRPr lang="en-US"/>
          </a:p>
        </p:txBody>
      </p:sp>
      <p:sp>
        <p:nvSpPr>
          <p:cNvPr id="3" name="Content Placeholder 2"/>
          <p:cNvSpPr>
            <a:spLocks noGrp="1"/>
          </p:cNvSpPr>
          <p:nvPr>
            <p:ph idx="1"/>
          </p:nvPr>
        </p:nvSpPr>
        <p:spPr>
          <a:xfrm>
            <a:off x="0" y="685800"/>
            <a:ext cx="9144000" cy="6172200"/>
          </a:xfrm>
        </p:spPr>
        <p:txBody>
          <a:bodyPr>
            <a:normAutofit/>
          </a:bodyPr>
          <a:lstStyle/>
          <a:p>
            <a:pPr lvl="0"/>
            <a:r>
              <a:rPr lang="pl-PL" sz="2600" smtClean="0"/>
              <a:t>Naručiti komplet i zakazati isporuku (u prvoj nedelji)</a:t>
            </a:r>
            <a:endParaRPr lang="en-US" sz="2600" smtClean="0"/>
          </a:p>
          <a:p>
            <a:pPr lvl="1"/>
            <a:r>
              <a:rPr lang="pl-PL" sz="2600" smtClean="0"/>
              <a:t>Trajanje: 1 dan, sati: 2, radnik: John</a:t>
            </a:r>
            <a:endParaRPr lang="en-US" sz="2600" smtClean="0"/>
          </a:p>
          <a:p>
            <a:pPr marL="0" lvl="2"/>
            <a:r>
              <a:rPr lang="pl-PL" sz="2600" b="1" smtClean="0"/>
              <a:t>Priprema (sumarni zadatak)</a:t>
            </a:r>
            <a:endParaRPr lang="en-US" sz="2600" smtClean="0"/>
          </a:p>
          <a:p>
            <a:pPr marL="0" lvl="2"/>
            <a:r>
              <a:rPr lang="it-IT" sz="2600" smtClean="0"/>
              <a:t>Priprema lokacije </a:t>
            </a:r>
            <a:r>
              <a:rPr lang="it-IT" sz="2600" b="1" smtClean="0"/>
              <a:t>– </a:t>
            </a:r>
            <a:r>
              <a:rPr lang="it-IT" sz="2600" smtClean="0"/>
              <a:t>očistiti i izravnati površinu (u prvoj nedelji)</a:t>
            </a:r>
            <a:endParaRPr lang="en-US" sz="2600" smtClean="0"/>
          </a:p>
          <a:p>
            <a:pPr lvl="1"/>
            <a:r>
              <a:rPr lang="pl-PL" sz="2600" smtClean="0"/>
              <a:t>Trajanje: 2 dana, sati: po 12 svaki radnik, radnici: Betty, Frank, John</a:t>
            </a:r>
            <a:endParaRPr lang="en-US" sz="2600" smtClean="0"/>
          </a:p>
          <a:p>
            <a:pPr marL="0" lvl="2"/>
            <a:r>
              <a:rPr lang="pl-PL" sz="2600" smtClean="0"/>
              <a:t>Izlivanje betonskog temelja (u drugoj nedelji)</a:t>
            </a:r>
            <a:endParaRPr lang="en-US" sz="2600" smtClean="0"/>
          </a:p>
          <a:p>
            <a:pPr lvl="1"/>
            <a:r>
              <a:rPr lang="pl-PL" sz="2600" smtClean="0"/>
              <a:t>Trajanje: 1 dan, sati: po 5 svaki radnik, radnici: John, Andy</a:t>
            </a:r>
            <a:endParaRPr lang="en-US" sz="2600" smtClean="0"/>
          </a:p>
          <a:p>
            <a:pPr marL="0" lvl="2"/>
            <a:r>
              <a:rPr lang="pl-PL" sz="2600" smtClean="0"/>
              <a:t>Primanje isporuke kompleta</a:t>
            </a:r>
            <a:endParaRPr lang="en-US" sz="2600" smtClean="0"/>
          </a:p>
          <a:p>
            <a:pPr lvl="1"/>
            <a:r>
              <a:rPr lang="pl-PL" sz="2600" smtClean="0"/>
              <a:t>Trajanje: 1 dan, sati: 2, radnik: John</a:t>
            </a:r>
            <a:endParaRPr lang="en-US" sz="2600" smtClean="0"/>
          </a:p>
          <a:p>
            <a:pPr marL="0" lvl="2"/>
            <a:r>
              <a:rPr lang="pl-PL" sz="2600" smtClean="0"/>
              <a:t>Postavljanje isporuke kompleta kao ključnog zadatka</a:t>
            </a:r>
            <a:endParaRPr lang="en-US" sz="2600" smtClean="0"/>
          </a:p>
          <a:p>
            <a:pPr lvl="1"/>
            <a:r>
              <a:rPr lang="pl-PL" sz="2600" smtClean="0"/>
              <a:t>Trajanje: 0 dana, sati: 0, radnik: niko</a:t>
            </a:r>
            <a:endParaRPr lang="en-US" sz="2600" smtClean="0"/>
          </a:p>
          <a:p>
            <a:pPr lvl="1"/>
            <a:endParaRPr lang="en-US" sz="2600" smtClean="0"/>
          </a:p>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hu-HU" smtClean="0"/>
              <a:t>PLAN IZGRADNJE KORAK PO KORAK - 2</a:t>
            </a:r>
            <a:endParaRPr lang="en-US"/>
          </a:p>
        </p:txBody>
      </p:sp>
      <p:sp>
        <p:nvSpPr>
          <p:cNvPr id="3" name="Content Placeholder 2"/>
          <p:cNvSpPr>
            <a:spLocks noGrp="1"/>
          </p:cNvSpPr>
          <p:nvPr>
            <p:ph idx="1"/>
          </p:nvPr>
        </p:nvSpPr>
        <p:spPr>
          <a:xfrm>
            <a:off x="0" y="1219200"/>
            <a:ext cx="9144000" cy="5638800"/>
          </a:xfrm>
        </p:spPr>
        <p:txBody>
          <a:bodyPr>
            <a:noAutofit/>
          </a:bodyPr>
          <a:lstStyle/>
          <a:p>
            <a:pPr marL="0" lvl="2"/>
            <a:r>
              <a:rPr lang="pl-PL" sz="2700" b="1" smtClean="0"/>
              <a:t>Sklapanje (sumarni zadatak)</a:t>
            </a:r>
            <a:endParaRPr lang="en-US" sz="2700" smtClean="0"/>
          </a:p>
          <a:p>
            <a:pPr marL="0" lvl="2"/>
            <a:r>
              <a:rPr lang="pl-PL" sz="2700" smtClean="0"/>
              <a:t>Sklapanje kompleta (u trećoj nedelji)</a:t>
            </a:r>
            <a:endParaRPr lang="en-US" sz="2700" smtClean="0"/>
          </a:p>
          <a:p>
            <a:pPr lvl="1"/>
            <a:r>
              <a:rPr lang="pl-PL" sz="2700" smtClean="0"/>
              <a:t>Trajanje: 1 dan, sati: po 5 svaki radnik, radnici: John, Andy</a:t>
            </a:r>
            <a:endParaRPr lang="en-US" sz="2700" smtClean="0"/>
          </a:p>
          <a:p>
            <a:pPr marL="0" lvl="2"/>
            <a:r>
              <a:rPr lang="pl-PL" sz="2700" smtClean="0"/>
              <a:t>Farbanje šupe</a:t>
            </a:r>
            <a:endParaRPr lang="en-US" sz="2700" smtClean="0"/>
          </a:p>
          <a:p>
            <a:pPr lvl="1"/>
            <a:r>
              <a:rPr lang="pl-PL" sz="2700" smtClean="0"/>
              <a:t>Trajanje: 1 dan, sati: po 2 svaki radnik, radnici: Frank, Betty</a:t>
            </a:r>
            <a:endParaRPr lang="en-US" sz="2700" smtClean="0"/>
          </a:p>
          <a:p>
            <a:pPr marL="0" lvl="2"/>
            <a:r>
              <a:rPr lang="pl-PL" sz="2700" smtClean="0"/>
              <a:t>Uređivanje travnjaka/ cvetnjaka oko šupe</a:t>
            </a:r>
            <a:endParaRPr lang="en-US" sz="2700" smtClean="0"/>
          </a:p>
          <a:p>
            <a:pPr lvl="1"/>
            <a:r>
              <a:rPr lang="pl-PL" sz="2700" smtClean="0"/>
              <a:t>Trajanje: 1 dan, sati: 4, radnik: Betty</a:t>
            </a:r>
            <a:endParaRPr lang="en-US" sz="2700" smtClean="0"/>
          </a:p>
          <a:p>
            <a:pPr marL="0" lvl="2"/>
            <a:r>
              <a:rPr lang="pl-PL" sz="2700" smtClean="0"/>
              <a:t>Smeštanje alata i opreme u šupu (u četvrtoj nedelji)</a:t>
            </a:r>
            <a:endParaRPr lang="en-US" sz="2700" smtClean="0"/>
          </a:p>
          <a:p>
            <a:pPr lvl="1"/>
            <a:r>
              <a:rPr lang="pl-PL" sz="2700" smtClean="0"/>
              <a:t>Trajanje: 1 dan, sati: po 5 svaki radnik, radnici: John, Frank</a:t>
            </a:r>
            <a:endParaRPr lang="en-US" sz="27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81200"/>
          </a:xfrm>
        </p:spPr>
        <p:txBody>
          <a:bodyPr>
            <a:normAutofit fontScale="90000"/>
          </a:bodyPr>
          <a:lstStyle/>
          <a:p>
            <a:r>
              <a:rPr lang="hu-HU" b="1" smtClean="0"/>
              <a:t>UPUTSVO ZA 1. VEŽBU</a:t>
            </a:r>
            <a:r>
              <a:rPr lang="hu-HU" smtClean="0"/>
              <a:t>: </a:t>
            </a:r>
            <a:br>
              <a:rPr lang="hu-HU" smtClean="0"/>
            </a:br>
            <a:r>
              <a:rPr lang="hu-HU" smtClean="0"/>
              <a:t>OTVARANJE NOVOG PROJEKTNOG FAJLA, SNIMANJE, OSNOVNA PODEŠAVANJA</a:t>
            </a:r>
            <a:endParaRPr lang="en-US"/>
          </a:p>
        </p:txBody>
      </p:sp>
      <p:sp>
        <p:nvSpPr>
          <p:cNvPr id="3" name="Content Placeholder 2"/>
          <p:cNvSpPr>
            <a:spLocks noGrp="1"/>
          </p:cNvSpPr>
          <p:nvPr>
            <p:ph idx="1"/>
          </p:nvPr>
        </p:nvSpPr>
        <p:spPr>
          <a:xfrm>
            <a:off x="457200" y="2057400"/>
            <a:ext cx="8229600" cy="4800600"/>
          </a:xfrm>
        </p:spPr>
        <p:txBody>
          <a:bodyPr>
            <a:normAutofit lnSpcReduction="10000"/>
          </a:bodyPr>
          <a:lstStyle/>
          <a:p>
            <a:pPr marL="511175" lvl="1" indent="-514350">
              <a:spcBef>
                <a:spcPct val="0"/>
              </a:spcBef>
              <a:buFont typeface="+mj-lt"/>
              <a:buAutoNum type="arabicPeriod"/>
            </a:pPr>
            <a:r>
              <a:rPr lang="sr-Latn-CS" sz="3200" smtClean="0"/>
              <a:t>Kreiranje i snimanje novog softverskog plana projekta,</a:t>
            </a:r>
          </a:p>
          <a:p>
            <a:pPr marL="511175" lvl="1" indent="-514350">
              <a:spcBef>
                <a:spcPct val="0"/>
              </a:spcBef>
              <a:buFont typeface="+mj-lt"/>
              <a:buAutoNum type="arabicPeriod"/>
            </a:pPr>
            <a:r>
              <a:rPr lang="sr-Latn-CS" sz="3200" smtClean="0"/>
              <a:t>Podešvanja u prozoru Project Information,</a:t>
            </a:r>
            <a:endParaRPr lang="en-US" sz="3200" smtClean="0"/>
          </a:p>
          <a:p>
            <a:pPr marL="511175" lvl="1" indent="-514350">
              <a:spcBef>
                <a:spcPct val="0"/>
              </a:spcBef>
              <a:buFont typeface="+mj-lt"/>
              <a:buAutoNum type="arabicPeriod"/>
            </a:pPr>
            <a:r>
              <a:rPr lang="sr-Latn-CS" sz="3200" smtClean="0"/>
              <a:t>Kontrola i po potrebi promena fabričkih podešavanja (obavezno se radi pri kreiranju novog plana</a:t>
            </a:r>
            <a:r>
              <a:rPr lang="en-US" sz="3200" smtClean="0"/>
              <a:t>)</a:t>
            </a:r>
            <a:r>
              <a:rPr lang="sr-Latn-CS" sz="3200" smtClean="0"/>
              <a:t>,</a:t>
            </a:r>
            <a:endParaRPr lang="en-US" sz="3200" smtClean="0"/>
          </a:p>
          <a:p>
            <a:pPr marL="511175" lvl="1" indent="-514350">
              <a:spcBef>
                <a:spcPct val="0"/>
              </a:spcBef>
              <a:buFont typeface="+mj-lt"/>
              <a:buAutoNum type="arabicPeriod"/>
            </a:pPr>
            <a:r>
              <a:rPr lang="sr-Latn-CS" sz="3200" smtClean="0"/>
              <a:t>Dodavanje novih kolona u tabele.</a:t>
            </a:r>
          </a:p>
          <a:p>
            <a:pPr marL="0" lvl="1" indent="0">
              <a:spcBef>
                <a:spcPct val="0"/>
              </a:spcBef>
              <a:buNone/>
            </a:pPr>
            <a:r>
              <a:rPr lang="hu-HU" sz="3200" b="1" smtClean="0"/>
              <a:t>Softverski plan projekta (projektni fajl, .mpp fajl) treba često snimati u pojedinim fazama da ne bi došlo do gubitka informacija!</a:t>
            </a:r>
            <a:endParaRPr lang="en-US"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1706562"/>
          </a:xfrm>
        </p:spPr>
        <p:txBody>
          <a:bodyPr/>
          <a:lstStyle/>
          <a:p>
            <a:pPr eaLnBrk="1" hangingPunct="1"/>
            <a:r>
              <a:rPr lang="sr-Latn-CS" smtClean="0"/>
              <a:t>Osnovne informacije o projektu (Project Information dialog box)</a:t>
            </a:r>
            <a:endParaRPr lang="en-US" smtClean="0"/>
          </a:p>
        </p:txBody>
      </p:sp>
      <p:sp>
        <p:nvSpPr>
          <p:cNvPr id="5123" name="Rectangle 3"/>
          <p:cNvSpPr>
            <a:spLocks noGrp="1" noChangeArrowheads="1"/>
          </p:cNvSpPr>
          <p:nvPr>
            <p:ph type="body" sz="half" idx="4294967295"/>
          </p:nvPr>
        </p:nvSpPr>
        <p:spPr>
          <a:xfrm>
            <a:off x="0" y="1447800"/>
            <a:ext cx="8763000" cy="4678363"/>
          </a:xfrm>
        </p:spPr>
        <p:txBody>
          <a:bodyPr/>
          <a:lstStyle/>
          <a:p>
            <a:pPr eaLnBrk="1" hangingPunct="1"/>
            <a:endParaRPr lang="en-US" sz="2800" smtClean="0"/>
          </a:p>
          <a:p>
            <a:pPr lvl="1" eaLnBrk="1" hangingPunct="1"/>
            <a:endParaRPr lang="en-US" sz="2400" smtClean="0"/>
          </a:p>
          <a:p>
            <a:pPr lvl="1" eaLnBrk="1" hangingPunct="1">
              <a:buFontTx/>
              <a:buNone/>
            </a:pPr>
            <a:endParaRPr lang="en-US" sz="2400" smtClean="0"/>
          </a:p>
        </p:txBody>
      </p:sp>
      <p:pic>
        <p:nvPicPr>
          <p:cNvPr id="5124" name="Picture 6"/>
          <p:cNvPicPr>
            <a:picLocks noGrp="1" noChangeAspect="1" noChangeArrowheads="1"/>
          </p:cNvPicPr>
          <p:nvPr>
            <p:ph idx="1"/>
          </p:nvPr>
        </p:nvPicPr>
        <p:blipFill>
          <a:blip r:embed="rId3"/>
          <a:srcRect/>
          <a:stretch>
            <a:fillRect/>
          </a:stretch>
        </p:blipFill>
        <p:spPr>
          <a:xfrm>
            <a:off x="685800" y="2514600"/>
            <a:ext cx="7772400" cy="2492375"/>
          </a:xfrm>
          <a:noFill/>
        </p:spPr>
      </p:pic>
      <p:sp>
        <p:nvSpPr>
          <p:cNvPr id="5125" name="Slide Number Placeholder 4"/>
          <p:cNvSpPr>
            <a:spLocks noGrp="1"/>
          </p:cNvSpPr>
          <p:nvPr>
            <p:ph type="sldNum" sz="quarter" idx="12"/>
          </p:nvPr>
        </p:nvSpPr>
        <p:spPr>
          <a:noFill/>
        </p:spPr>
        <p:txBody>
          <a:bodyPr/>
          <a:lstStyle/>
          <a:p>
            <a:fld id="{A17F0137-91C0-4F01-836A-B805C697D7AE}" type="slidenum">
              <a:rPr lang="en-US" smtClean="0"/>
              <a:pPr/>
              <a:t>32</a:t>
            </a:fld>
            <a:endParaRPr lang="en-US"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9144000" cy="1295400"/>
          </a:xfrm>
        </p:spPr>
        <p:txBody>
          <a:bodyPr>
            <a:normAutofit fontScale="90000"/>
          </a:bodyPr>
          <a:lstStyle/>
          <a:p>
            <a:pPr eaLnBrk="1" hangingPunct="1"/>
            <a:r>
              <a:rPr lang="en-US" sz="4000" smtClean="0"/>
              <a:t>Standardni parametri </a:t>
            </a:r>
            <a:br>
              <a:rPr lang="en-US" sz="4000" smtClean="0"/>
            </a:br>
            <a:r>
              <a:rPr lang="sr-Latn-CS" sz="4000" smtClean="0"/>
              <a:t>(Tools</a:t>
            </a:r>
            <a:r>
              <a:rPr lang="sr-Latn-CS" sz="4000" smtClean="0">
                <a:cs typeface="Arial" charset="0"/>
              </a:rPr>
              <a:t> → </a:t>
            </a:r>
            <a:r>
              <a:rPr lang="en-US" sz="4000" smtClean="0"/>
              <a:t>Options), kartica Schedule</a:t>
            </a:r>
          </a:p>
        </p:txBody>
      </p:sp>
      <p:pic>
        <p:nvPicPr>
          <p:cNvPr id="6147" name="Picture 4"/>
          <p:cNvPicPr>
            <a:picLocks noChangeAspect="1" noChangeArrowheads="1"/>
          </p:cNvPicPr>
          <p:nvPr/>
        </p:nvPicPr>
        <p:blipFill>
          <a:blip r:embed="rId2"/>
          <a:srcRect/>
          <a:stretch>
            <a:fillRect/>
          </a:stretch>
        </p:blipFill>
        <p:spPr bwMode="auto">
          <a:xfrm>
            <a:off x="1600200" y="1447800"/>
            <a:ext cx="6454775" cy="5410200"/>
          </a:xfrm>
          <a:prstGeom prst="rect">
            <a:avLst/>
          </a:prstGeom>
          <a:noFill/>
          <a:ln w="9525">
            <a:noFill/>
            <a:miter lim="800000"/>
            <a:headEnd/>
            <a:tailEnd/>
          </a:ln>
        </p:spPr>
      </p:pic>
      <p:sp>
        <p:nvSpPr>
          <p:cNvPr id="6148" name="Slide Number Placeholder 3"/>
          <p:cNvSpPr>
            <a:spLocks noGrp="1"/>
          </p:cNvSpPr>
          <p:nvPr>
            <p:ph type="sldNum" sz="quarter" idx="12"/>
          </p:nvPr>
        </p:nvSpPr>
        <p:spPr>
          <a:noFill/>
        </p:spPr>
        <p:txBody>
          <a:bodyPr/>
          <a:lstStyle/>
          <a:p>
            <a:fld id="{CBE41017-8C38-49A3-8934-1CE30DF5F58B}" type="slidenum">
              <a:rPr lang="en-US" smtClean="0"/>
              <a:pPr/>
              <a:t>33</a:t>
            </a:fld>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371600"/>
          </a:xfrm>
        </p:spPr>
        <p:txBody>
          <a:bodyPr>
            <a:normAutofit fontScale="90000"/>
          </a:bodyPr>
          <a:lstStyle/>
          <a:p>
            <a:pPr eaLnBrk="1" hangingPunct="1"/>
            <a:r>
              <a:rPr lang="en-US" smtClean="0"/>
              <a:t>Standardni parametri, </a:t>
            </a:r>
            <a:br>
              <a:rPr lang="en-US" smtClean="0"/>
            </a:br>
            <a:r>
              <a:rPr lang="en-US" smtClean="0"/>
              <a:t>kartica View</a:t>
            </a:r>
          </a:p>
        </p:txBody>
      </p:sp>
      <p:sp>
        <p:nvSpPr>
          <p:cNvPr id="7171" name="Rectangle 3"/>
          <p:cNvSpPr>
            <a:spLocks noGrp="1" noChangeArrowheads="1"/>
          </p:cNvSpPr>
          <p:nvPr>
            <p:ph type="body" idx="4294967295"/>
          </p:nvPr>
        </p:nvSpPr>
        <p:spPr>
          <a:xfrm>
            <a:off x="609600" y="1600200"/>
            <a:ext cx="8229600" cy="4525963"/>
          </a:xfrm>
        </p:spPr>
        <p:txBody>
          <a:bodyPr/>
          <a:lstStyle/>
          <a:p>
            <a:pPr lvl="2" eaLnBrk="1" hangingPunct="1">
              <a:buFontTx/>
              <a:buNone/>
            </a:pPr>
            <a:endParaRPr lang="en-US" smtClean="0"/>
          </a:p>
          <a:p>
            <a:pPr eaLnBrk="1" hangingPunct="1">
              <a:buFontTx/>
              <a:buNone/>
            </a:pPr>
            <a:endParaRPr lang="en-US" smtClean="0"/>
          </a:p>
          <a:p>
            <a:pPr eaLnBrk="1" hangingPunct="1">
              <a:buFontTx/>
              <a:buNone/>
            </a:pPr>
            <a:endParaRPr lang="en-US" smtClean="0"/>
          </a:p>
        </p:txBody>
      </p:sp>
      <p:pic>
        <p:nvPicPr>
          <p:cNvPr id="7172" name="Picture 4"/>
          <p:cNvPicPr>
            <a:picLocks noChangeAspect="1" noChangeArrowheads="1"/>
          </p:cNvPicPr>
          <p:nvPr/>
        </p:nvPicPr>
        <p:blipFill>
          <a:blip r:embed="rId2"/>
          <a:srcRect/>
          <a:stretch>
            <a:fillRect/>
          </a:stretch>
        </p:blipFill>
        <p:spPr bwMode="auto">
          <a:xfrm>
            <a:off x="1295400" y="1371600"/>
            <a:ext cx="6418263" cy="5486400"/>
          </a:xfrm>
          <a:prstGeom prst="rect">
            <a:avLst/>
          </a:prstGeom>
          <a:noFill/>
          <a:ln w="9525">
            <a:noFill/>
            <a:miter lim="800000"/>
            <a:headEnd/>
            <a:tailEnd/>
          </a:ln>
        </p:spPr>
      </p:pic>
      <p:sp>
        <p:nvSpPr>
          <p:cNvPr id="7173" name="Slide Number Placeholder 4"/>
          <p:cNvSpPr>
            <a:spLocks noGrp="1"/>
          </p:cNvSpPr>
          <p:nvPr>
            <p:ph type="sldNum" sz="quarter" idx="12"/>
          </p:nvPr>
        </p:nvSpPr>
        <p:spPr>
          <a:noFill/>
        </p:spPr>
        <p:txBody>
          <a:bodyPr/>
          <a:lstStyle/>
          <a:p>
            <a:fld id="{7CC80EE9-C2CD-459A-9087-1B5D14E60AE2}" type="slidenum">
              <a:rPr lang="en-US" smtClean="0"/>
              <a:pPr/>
              <a:t>34</a:t>
            </a:fld>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274638"/>
            <a:ext cx="8763000" cy="1143000"/>
          </a:xfrm>
        </p:spPr>
        <p:txBody>
          <a:bodyPr>
            <a:normAutofit fontScale="90000"/>
          </a:bodyPr>
          <a:lstStyle/>
          <a:p>
            <a:pPr eaLnBrk="1" hangingPunct="1"/>
            <a:r>
              <a:rPr lang="sr-Latn-CS" smtClean="0"/>
              <a:t>Kalendar</a:t>
            </a:r>
            <a:r>
              <a:rPr lang="en-US" smtClean="0"/>
              <a:t>i</a:t>
            </a:r>
            <a:r>
              <a:rPr lang="sr-Latn-CS" smtClean="0"/>
              <a:t> projekta</a:t>
            </a:r>
            <a:r>
              <a:rPr lang="en-US" smtClean="0"/>
              <a:t> (Tools</a:t>
            </a:r>
            <a:r>
              <a:rPr lang="sr-Latn-CS" smtClean="0">
                <a:cs typeface="Arial" charset="0"/>
              </a:rPr>
              <a:t>→</a:t>
            </a:r>
            <a:r>
              <a:rPr lang="en-US" smtClean="0"/>
              <a:t>Change Working Time)</a:t>
            </a:r>
          </a:p>
        </p:txBody>
      </p:sp>
      <p:pic>
        <p:nvPicPr>
          <p:cNvPr id="8195" name="Picture 4"/>
          <p:cNvPicPr>
            <a:picLocks noChangeAspect="1" noChangeArrowheads="1"/>
          </p:cNvPicPr>
          <p:nvPr/>
        </p:nvPicPr>
        <p:blipFill>
          <a:blip r:embed="rId2"/>
          <a:srcRect/>
          <a:stretch>
            <a:fillRect/>
          </a:stretch>
        </p:blipFill>
        <p:spPr bwMode="auto">
          <a:xfrm>
            <a:off x="685800" y="1676400"/>
            <a:ext cx="7669213" cy="5181600"/>
          </a:xfrm>
          <a:prstGeom prst="rect">
            <a:avLst/>
          </a:prstGeom>
          <a:noFill/>
          <a:ln w="9525">
            <a:noFill/>
            <a:miter lim="800000"/>
            <a:headEnd/>
            <a:tailEnd/>
          </a:ln>
        </p:spPr>
      </p:pic>
      <p:sp>
        <p:nvSpPr>
          <p:cNvPr id="8196" name="Slide Number Placeholder 3"/>
          <p:cNvSpPr>
            <a:spLocks noGrp="1"/>
          </p:cNvSpPr>
          <p:nvPr>
            <p:ph type="sldNum" sz="quarter" idx="12"/>
          </p:nvPr>
        </p:nvSpPr>
        <p:spPr>
          <a:noFill/>
        </p:spPr>
        <p:txBody>
          <a:bodyPr/>
          <a:lstStyle/>
          <a:p>
            <a:fld id="{53D70BCB-7290-4866-9D90-D971A92B86E9}" type="slidenum">
              <a:rPr lang="en-US" smtClean="0"/>
              <a:pPr/>
              <a:t>35</a:t>
            </a:fld>
            <a:endParaRPr lang="en-US"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914400"/>
          </a:xfrm>
        </p:spPr>
        <p:txBody>
          <a:bodyPr/>
          <a:lstStyle/>
          <a:p>
            <a:pPr eaLnBrk="1" hangingPunct="1"/>
            <a:r>
              <a:rPr lang="en-US" sz="4000" smtClean="0"/>
              <a:t>Izbor prika</a:t>
            </a:r>
            <a:r>
              <a:rPr lang="sr-Latn-CS" sz="4000" smtClean="0"/>
              <a:t>za</a:t>
            </a:r>
            <a:r>
              <a:rPr lang="en-US" sz="4000" smtClean="0"/>
              <a:t> (View) </a:t>
            </a:r>
            <a:r>
              <a:rPr lang="sr-Latn-CS" sz="4000" smtClean="0"/>
              <a:t>i</a:t>
            </a:r>
            <a:r>
              <a:rPr lang="en-US" sz="4000" smtClean="0"/>
              <a:t> </a:t>
            </a:r>
            <a:r>
              <a:rPr lang="sr-Latn-CS" sz="4000" smtClean="0"/>
              <a:t>dodavanje </a:t>
            </a:r>
            <a:r>
              <a:rPr lang="en-US" sz="4000" smtClean="0"/>
              <a:t>kolon</a:t>
            </a:r>
            <a:r>
              <a:rPr lang="sr-Latn-CS" sz="4000" smtClean="0"/>
              <a:t>a </a:t>
            </a:r>
            <a:endParaRPr lang="en-US" sz="4000" smtClean="0"/>
          </a:p>
        </p:txBody>
      </p:sp>
      <p:sp>
        <p:nvSpPr>
          <p:cNvPr id="9219" name="Rectangle 3"/>
          <p:cNvSpPr>
            <a:spLocks noGrp="1" noChangeArrowheads="1"/>
          </p:cNvSpPr>
          <p:nvPr>
            <p:ph type="body" idx="1"/>
          </p:nvPr>
        </p:nvSpPr>
        <p:spPr>
          <a:xfrm>
            <a:off x="304800" y="914400"/>
            <a:ext cx="8839200" cy="5943600"/>
          </a:xfrm>
        </p:spPr>
        <p:txBody>
          <a:bodyPr/>
          <a:lstStyle/>
          <a:p>
            <a:pPr>
              <a:spcBef>
                <a:spcPct val="0"/>
              </a:spcBef>
            </a:pPr>
            <a:r>
              <a:rPr lang="en-US" sz="2800" smtClean="0"/>
              <a:t>Task Sheet view</a:t>
            </a:r>
            <a:r>
              <a:rPr lang="sr-Latn-CS" sz="2800" smtClean="0"/>
              <a:t> </a:t>
            </a:r>
            <a:r>
              <a:rPr lang="en-US" sz="2800" smtClean="0"/>
              <a:t>(View</a:t>
            </a:r>
            <a:r>
              <a:rPr lang="sr-Latn-CS" sz="2800" smtClean="0">
                <a:cs typeface="Arial" charset="0"/>
              </a:rPr>
              <a:t> → </a:t>
            </a:r>
            <a:r>
              <a:rPr lang="en-US" sz="2800" smtClean="0"/>
              <a:t>More </a:t>
            </a:r>
            <a:r>
              <a:rPr lang="sr-Latn-CS" sz="2800" smtClean="0"/>
              <a:t>V</a:t>
            </a:r>
            <a:r>
              <a:rPr lang="en-US" sz="2800" smtClean="0"/>
              <a:t>iews</a:t>
            </a:r>
            <a:r>
              <a:rPr lang="sr-Latn-CS" sz="2800" smtClean="0">
                <a:cs typeface="Arial" charset="0"/>
              </a:rPr>
              <a:t> → </a:t>
            </a:r>
            <a:r>
              <a:rPr lang="en-US" sz="2800" smtClean="0"/>
              <a:t>Task Sheet view),</a:t>
            </a:r>
            <a:endParaRPr lang="sr-Latn-CS" sz="2800" smtClean="0"/>
          </a:p>
          <a:p>
            <a:pPr>
              <a:spcBef>
                <a:spcPct val="0"/>
              </a:spcBef>
            </a:pPr>
            <a:r>
              <a:rPr lang="sr-Latn-CS" sz="2800" smtClean="0"/>
              <a:t>dodavanje i sakrivanje </a:t>
            </a:r>
            <a:r>
              <a:rPr lang="en-US" sz="2800" smtClean="0"/>
              <a:t>kolon</a:t>
            </a:r>
            <a:r>
              <a:rPr lang="sr-Latn-CS" sz="2800" smtClean="0"/>
              <a:t>a po potrebi,</a:t>
            </a:r>
            <a:endParaRPr lang="en-US" sz="2800" smtClean="0"/>
          </a:p>
          <a:p>
            <a:pPr eaLnBrk="1" hangingPunct="1"/>
            <a:r>
              <a:rPr lang="sr-Latn-CS" sz="2800" smtClean="0"/>
              <a:t>p</a:t>
            </a:r>
            <a:r>
              <a:rPr lang="en-US" sz="2800" smtClean="0"/>
              <a:t>reporu</a:t>
            </a:r>
            <a:r>
              <a:rPr lang="sr-Latn-CS" sz="2800" smtClean="0"/>
              <a:t>čuje se prikazivanje sledećih </a:t>
            </a:r>
            <a:r>
              <a:rPr lang="en-US" sz="2800" smtClean="0"/>
              <a:t>kolona:</a:t>
            </a:r>
          </a:p>
          <a:p>
            <a:pPr lvl="1" eaLnBrk="1" hangingPunct="1"/>
            <a:r>
              <a:rPr lang="sr-Latn-CS" smtClean="0"/>
              <a:t>naziv zadatka (Task Name)</a:t>
            </a:r>
            <a:endParaRPr lang="en-US" smtClean="0"/>
          </a:p>
          <a:p>
            <a:pPr lvl="1" eaLnBrk="1" hangingPunct="1"/>
            <a:r>
              <a:rPr lang="sr-Latn-CS" smtClean="0"/>
              <a:t>procentualna vrednost izvršenja zadatka (% Complete)</a:t>
            </a:r>
            <a:endParaRPr lang="en-US" smtClean="0"/>
          </a:p>
          <a:p>
            <a:pPr lvl="1" eaLnBrk="1" hangingPunct="1"/>
            <a:r>
              <a:rPr lang="sr-Latn-CS" smtClean="0"/>
              <a:t>trajanje zadatka (Duration),</a:t>
            </a:r>
            <a:endParaRPr lang="en-US" smtClean="0"/>
          </a:p>
          <a:p>
            <a:pPr lvl="1" eaLnBrk="1" hangingPunct="1"/>
            <a:r>
              <a:rPr lang="sr-Latn-CS" smtClean="0"/>
              <a:t>planirana količina rada (Work),</a:t>
            </a:r>
            <a:endParaRPr lang="en-US" smtClean="0"/>
          </a:p>
          <a:p>
            <a:pPr lvl="1" eaLnBrk="1" hangingPunct="1"/>
            <a:r>
              <a:rPr lang="sr-Latn-CS" smtClean="0"/>
              <a:t>početni datum (Start),</a:t>
            </a:r>
            <a:endParaRPr lang="en-US" smtClean="0"/>
          </a:p>
          <a:p>
            <a:pPr lvl="1" eaLnBrk="1" hangingPunct="1"/>
            <a:r>
              <a:rPr lang="sr-Latn-CS" smtClean="0"/>
              <a:t>završni datum (Finish),</a:t>
            </a:r>
            <a:endParaRPr lang="en-US" smtClean="0"/>
          </a:p>
          <a:p>
            <a:pPr lvl="1" eaLnBrk="1" hangingPunct="1"/>
            <a:r>
              <a:rPr lang="sr-Latn-CS" smtClean="0"/>
              <a:t>resursi (Resources).</a:t>
            </a:r>
            <a:endParaRPr lang="en-US" smtClean="0"/>
          </a:p>
          <a:p>
            <a:pPr lvl="1" eaLnBrk="1" hangingPunct="1"/>
            <a:endParaRPr lang="en-US" sz="2400" smtClean="0"/>
          </a:p>
        </p:txBody>
      </p:sp>
      <p:sp>
        <p:nvSpPr>
          <p:cNvPr id="9220" name="Slide Number Placeholder 3"/>
          <p:cNvSpPr>
            <a:spLocks noGrp="1"/>
          </p:cNvSpPr>
          <p:nvPr>
            <p:ph type="sldNum" sz="quarter" idx="12"/>
          </p:nvPr>
        </p:nvSpPr>
        <p:spPr>
          <a:noFill/>
        </p:spPr>
        <p:txBody>
          <a:bodyPr/>
          <a:lstStyle/>
          <a:p>
            <a:fld id="{A65F81D7-CDC8-4437-9842-C490AE169F73}" type="slidenum">
              <a:rPr lang="en-US" smtClean="0"/>
              <a:pPr/>
              <a:t>36</a:t>
            </a:fld>
            <a:endParaRPr lang="en-US"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9144000" cy="2438400"/>
          </a:xfrm>
        </p:spPr>
        <p:txBody>
          <a:bodyPr/>
          <a:lstStyle/>
          <a:p>
            <a:r>
              <a:rPr lang="en-US" smtClean="0"/>
              <a:t>1</a:t>
            </a:r>
            <a:r>
              <a:rPr lang="sr-Latn-CS" smtClean="0"/>
              <a:t>. vežba: </a:t>
            </a:r>
            <a:r>
              <a:rPr lang="hu-HU" smtClean="0"/>
              <a:t>Otvaranje novog projektnog fajla, snimanje, osnovna podešavanja</a:t>
            </a:r>
            <a:endParaRPr lang="en-US" sz="3200" smtClean="0"/>
          </a:p>
        </p:txBody>
      </p:sp>
      <p:sp>
        <p:nvSpPr>
          <p:cNvPr id="10243" name="Rectangle 3"/>
          <p:cNvSpPr>
            <a:spLocks noGrp="1" noChangeArrowheads="1"/>
          </p:cNvSpPr>
          <p:nvPr>
            <p:ph type="body" idx="1"/>
          </p:nvPr>
        </p:nvSpPr>
        <p:spPr>
          <a:xfrm>
            <a:off x="381000" y="3276600"/>
            <a:ext cx="8534400" cy="3078163"/>
          </a:xfrm>
        </p:spPr>
        <p:txBody>
          <a:bodyPr>
            <a:normAutofit/>
          </a:bodyPr>
          <a:lstStyle/>
          <a:p>
            <a:pPr eaLnBrk="1" hangingPunct="1"/>
            <a:r>
              <a:rPr lang="sr-Latn-CS" sz="4000" smtClean="0"/>
              <a:t>Izvedimo vežbu</a:t>
            </a:r>
            <a:r>
              <a:rPr lang="hu-HU" sz="4000" smtClean="0"/>
              <a:t>!</a:t>
            </a:r>
          </a:p>
        </p:txBody>
      </p:sp>
      <p:sp>
        <p:nvSpPr>
          <p:cNvPr id="10244" name="Slide Number Placeholder 3"/>
          <p:cNvSpPr>
            <a:spLocks noGrp="1"/>
          </p:cNvSpPr>
          <p:nvPr>
            <p:ph type="sldNum" sz="quarter" idx="12"/>
          </p:nvPr>
        </p:nvSpPr>
        <p:spPr>
          <a:noFill/>
        </p:spPr>
        <p:txBody>
          <a:bodyPr/>
          <a:lstStyle/>
          <a:p>
            <a:fld id="{DD81E65D-EBBB-4C6A-B08F-E0019F4A7E7F}" type="slidenum">
              <a:rPr lang="en-US" smtClean="0"/>
              <a:pPr/>
              <a:t>37</a:t>
            </a:fld>
            <a:endParaRPr lang="en-US"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316162"/>
          </a:xfrm>
        </p:spPr>
        <p:txBody>
          <a:bodyPr>
            <a:normAutofit/>
          </a:bodyPr>
          <a:lstStyle/>
          <a:p>
            <a:r>
              <a:rPr lang="hu-HU" b="1" smtClean="0"/>
              <a:t>UPUTSTVO ZA 2. VEŽBU</a:t>
            </a:r>
            <a:r>
              <a:rPr lang="hu-HU" smtClean="0"/>
              <a:t>:</a:t>
            </a:r>
            <a:br>
              <a:rPr lang="hu-HU" smtClean="0"/>
            </a:br>
            <a:r>
              <a:rPr lang="hu-HU" smtClean="0"/>
              <a:t>UNOS I ORGANIZOVANJE ZADATAKA</a:t>
            </a:r>
            <a:endParaRPr lang="en-US"/>
          </a:p>
        </p:txBody>
      </p:sp>
      <p:sp>
        <p:nvSpPr>
          <p:cNvPr id="3" name="Content Placeholder 2"/>
          <p:cNvSpPr>
            <a:spLocks noGrp="1"/>
          </p:cNvSpPr>
          <p:nvPr>
            <p:ph idx="1"/>
          </p:nvPr>
        </p:nvSpPr>
        <p:spPr>
          <a:xfrm>
            <a:off x="457200" y="2438400"/>
            <a:ext cx="8229600" cy="4267200"/>
          </a:xfrm>
        </p:spPr>
        <p:txBody>
          <a:bodyPr/>
          <a:lstStyle/>
          <a:p>
            <a:pPr marL="514350" indent="-514350">
              <a:buFont typeface="+mj-lt"/>
              <a:buAutoNum type="arabicPeriod"/>
            </a:pPr>
            <a:r>
              <a:rPr lang="hu-HU" smtClean="0"/>
              <a:t>Unos zadataka od kojih se sastoji projekat u pripremljeni fajl projekta,</a:t>
            </a:r>
          </a:p>
          <a:p>
            <a:pPr marL="514350" indent="-514350">
              <a:buFont typeface="+mj-lt"/>
              <a:buAutoNum type="arabicPeriod"/>
            </a:pPr>
            <a:r>
              <a:rPr lang="hu-HU" smtClean="0"/>
              <a:t>Sređivanje unetih zadataka (definisanje sumarih i običnih zadataka).</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8229600" cy="1143000"/>
          </a:xfrm>
        </p:spPr>
        <p:txBody>
          <a:bodyPr/>
          <a:lstStyle/>
          <a:p>
            <a:pPr eaLnBrk="1" hangingPunct="1"/>
            <a:r>
              <a:rPr lang="sr-Latn-CS" sz="4000" smtClean="0"/>
              <a:t>Organizovanje zadataka</a:t>
            </a:r>
            <a:endParaRPr lang="en-US" sz="4000" smtClean="0"/>
          </a:p>
        </p:txBody>
      </p:sp>
      <p:sp>
        <p:nvSpPr>
          <p:cNvPr id="11267" name="Rectangle 3"/>
          <p:cNvSpPr>
            <a:spLocks noGrp="1" noChangeArrowheads="1"/>
          </p:cNvSpPr>
          <p:nvPr>
            <p:ph type="body" idx="1"/>
          </p:nvPr>
        </p:nvSpPr>
        <p:spPr>
          <a:xfrm>
            <a:off x="457200" y="1371600"/>
            <a:ext cx="8305800" cy="5334000"/>
          </a:xfrm>
        </p:spPr>
        <p:txBody>
          <a:bodyPr/>
          <a:lstStyle/>
          <a:p>
            <a:pPr eaLnBrk="1" hangingPunct="1"/>
            <a:r>
              <a:rPr lang="sr-Latn-CS" smtClean="0"/>
              <a:t>glavni sumarni zadatak (pokriva ceo projekat),</a:t>
            </a:r>
            <a:endParaRPr lang="en-US" smtClean="0"/>
          </a:p>
          <a:p>
            <a:pPr eaLnBrk="1" hangingPunct="1"/>
            <a:r>
              <a:rPr lang="sr-Latn-CS" smtClean="0"/>
              <a:t>sumarni </a:t>
            </a:r>
            <a:r>
              <a:rPr lang="en-US" smtClean="0"/>
              <a:t>z</a:t>
            </a:r>
            <a:r>
              <a:rPr lang="sr-Latn-CS" smtClean="0"/>
              <a:t>adaci (značajnije faze projekta),</a:t>
            </a:r>
            <a:endParaRPr lang="en-US" smtClean="0"/>
          </a:p>
          <a:p>
            <a:pPr eaLnBrk="1" hangingPunct="1"/>
            <a:r>
              <a:rPr lang="sr-Latn-CS" smtClean="0"/>
              <a:t>p</a:t>
            </a:r>
            <a:r>
              <a:rPr lang="en-US" smtClean="0"/>
              <a:t>odzadaci</a:t>
            </a:r>
            <a:r>
              <a:rPr lang="sr-Latn-CS" smtClean="0"/>
              <a:t> (konkretne aktivnosti),</a:t>
            </a:r>
            <a:endParaRPr lang="en-US" smtClean="0"/>
          </a:p>
          <a:p>
            <a:pPr eaLnBrk="1" hangingPunct="1"/>
            <a:r>
              <a:rPr lang="sr-Latn-CS" smtClean="0"/>
              <a:t>n</a:t>
            </a:r>
            <a:r>
              <a:rPr lang="en-US" smtClean="0"/>
              <a:t>ačini dodeljivanja resursa zadacima</a:t>
            </a:r>
            <a:r>
              <a:rPr lang="hu-HU" smtClean="0"/>
              <a:t> (tipovi zadataka)</a:t>
            </a:r>
            <a:r>
              <a:rPr lang="sr-Latn-CS" smtClean="0"/>
              <a:t>: veza između količine rada, nivoa angažovanja resursa i trajanja izvršavanja zadatka.</a:t>
            </a:r>
            <a:endParaRPr lang="en-US" smtClean="0"/>
          </a:p>
        </p:txBody>
      </p:sp>
      <p:sp>
        <p:nvSpPr>
          <p:cNvPr id="11268" name="Slide Number Placeholder 3"/>
          <p:cNvSpPr>
            <a:spLocks noGrp="1"/>
          </p:cNvSpPr>
          <p:nvPr>
            <p:ph type="sldNum" sz="quarter" idx="12"/>
          </p:nvPr>
        </p:nvSpPr>
        <p:spPr>
          <a:noFill/>
        </p:spPr>
        <p:txBody>
          <a:bodyPr/>
          <a:lstStyle/>
          <a:p>
            <a:fld id="{6852AB55-95B7-4B00-8B3E-5C3E63FC880A}" type="slidenum">
              <a:rPr lang="en-US" smtClean="0"/>
              <a:pPr/>
              <a:t>39</a:t>
            </a:fld>
            <a:endParaRPr lang="en-US"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381000"/>
            <a:ext cx="8229600" cy="731838"/>
          </a:xfrm>
        </p:spPr>
        <p:txBody>
          <a:bodyPr/>
          <a:lstStyle/>
          <a:p>
            <a:pPr eaLnBrk="1" hangingPunct="1"/>
            <a:r>
              <a:rPr lang="sr-Latn-CS" sz="4000" smtClean="0"/>
              <a:t> Glavni sumarni zadatak</a:t>
            </a:r>
            <a:r>
              <a:rPr lang="en-US" sz="4000" smtClean="0"/>
              <a:t> projekta</a:t>
            </a:r>
          </a:p>
        </p:txBody>
      </p:sp>
      <p:sp>
        <p:nvSpPr>
          <p:cNvPr id="12291" name="Rectangle 3"/>
          <p:cNvSpPr>
            <a:spLocks noGrp="1" noChangeArrowheads="1"/>
          </p:cNvSpPr>
          <p:nvPr>
            <p:ph type="body" idx="1"/>
          </p:nvPr>
        </p:nvSpPr>
        <p:spPr>
          <a:xfrm>
            <a:off x="457200" y="1295400"/>
            <a:ext cx="8229600" cy="5562600"/>
          </a:xfrm>
        </p:spPr>
        <p:txBody>
          <a:bodyPr/>
          <a:lstStyle/>
          <a:p>
            <a:pPr eaLnBrk="1" hangingPunct="1"/>
            <a:r>
              <a:rPr lang="sr-Latn-CS" smtClean="0"/>
              <a:t>Glavni sumarni zadatak ima jedinstvene karakteristike</a:t>
            </a:r>
            <a:r>
              <a:rPr lang="en-US" smtClean="0"/>
              <a:t>:</a:t>
            </a:r>
          </a:p>
          <a:p>
            <a:pPr lvl="1" eaLnBrk="1" hangingPunct="1"/>
            <a:r>
              <a:rPr lang="en-US" sz="3200" smtClean="0"/>
              <a:t>ID = 0</a:t>
            </a:r>
          </a:p>
          <a:p>
            <a:pPr lvl="1" eaLnBrk="1" hangingPunct="1"/>
            <a:r>
              <a:rPr lang="sr-Latn-CS" sz="3200" smtClean="0"/>
              <a:t>Unique</a:t>
            </a:r>
            <a:r>
              <a:rPr lang="en-US" sz="3200" smtClean="0"/>
              <a:t> ID = 0</a:t>
            </a:r>
            <a:r>
              <a:rPr lang="sr-Latn-CS" sz="3200" smtClean="0"/>
              <a:t> </a:t>
            </a:r>
            <a:endParaRPr lang="en-US" sz="3200" smtClean="0"/>
          </a:p>
          <a:p>
            <a:pPr lvl="1" eaLnBrk="1" hangingPunct="1"/>
            <a:r>
              <a:rPr lang="en-US" sz="3200" smtClean="0"/>
              <a:t>Outline Level = 0 </a:t>
            </a:r>
            <a:endParaRPr lang="sr-Latn-CS" sz="3200" smtClean="0"/>
          </a:p>
          <a:p>
            <a:pPr lvl="1" eaLnBrk="1" hangingPunct="1"/>
            <a:r>
              <a:rPr lang="en-US" sz="3200" smtClean="0"/>
              <a:t>Summary </a:t>
            </a:r>
            <a:r>
              <a:rPr lang="sr-Latn-CS" sz="3200" smtClean="0"/>
              <a:t>=</a:t>
            </a:r>
            <a:r>
              <a:rPr lang="en-US" sz="3200" smtClean="0"/>
              <a:t> </a:t>
            </a:r>
            <a:r>
              <a:rPr lang="sr-Latn-CS" sz="3200" smtClean="0"/>
              <a:t>Yes</a:t>
            </a:r>
            <a:endParaRPr lang="en-US" sz="3200" smtClean="0"/>
          </a:p>
          <a:p>
            <a:pPr eaLnBrk="1" hangingPunct="1"/>
            <a:r>
              <a:rPr lang="en-US" smtClean="0"/>
              <a:t>Jedino </a:t>
            </a:r>
            <a:r>
              <a:rPr lang="sr-Latn-CS" smtClean="0"/>
              <a:t>glavni sumarni zadatak </a:t>
            </a:r>
            <a:r>
              <a:rPr lang="en-US" smtClean="0"/>
              <a:t>mo</a:t>
            </a:r>
            <a:r>
              <a:rPr lang="sr-Latn-CS" smtClean="0"/>
              <a:t>ž</a:t>
            </a:r>
            <a:r>
              <a:rPr lang="en-US" smtClean="0"/>
              <a:t>e </a:t>
            </a:r>
            <a:r>
              <a:rPr lang="sr-Latn-CS" smtClean="0"/>
              <a:t>da se</a:t>
            </a:r>
            <a:r>
              <a:rPr lang="en-US" smtClean="0"/>
              <a:t> kreira na Outline Level</a:t>
            </a:r>
            <a:r>
              <a:rPr lang="sr-Latn-CS" smtClean="0"/>
              <a:t> = </a:t>
            </a:r>
            <a:r>
              <a:rPr lang="en-US" smtClean="0"/>
              <a:t>0</a:t>
            </a:r>
            <a:r>
              <a:rPr lang="sr-Latn-CS" smtClean="0"/>
              <a:t>.</a:t>
            </a:r>
            <a:endParaRPr lang="en-US" smtClean="0"/>
          </a:p>
        </p:txBody>
      </p:sp>
      <p:sp>
        <p:nvSpPr>
          <p:cNvPr id="12292" name="Slide Number Placeholder 3"/>
          <p:cNvSpPr>
            <a:spLocks noGrp="1"/>
          </p:cNvSpPr>
          <p:nvPr>
            <p:ph type="sldNum" sz="quarter" idx="12"/>
          </p:nvPr>
        </p:nvSpPr>
        <p:spPr>
          <a:noFill/>
        </p:spPr>
        <p:txBody>
          <a:bodyPr/>
          <a:lstStyle/>
          <a:p>
            <a:fld id="{DE7D1F27-C8E6-48BD-8D59-B7D80274F458}" type="slidenum">
              <a:rPr lang="en-US" smtClean="0"/>
              <a:pPr/>
              <a:t>40</a:t>
            </a:fld>
            <a:endParaRPr lang="en-US"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sr-Latn-CS" smtClean="0"/>
              <a:t>Sumarni zadaci</a:t>
            </a:r>
            <a:endParaRPr lang="en-US" smtClean="0"/>
          </a:p>
        </p:txBody>
      </p:sp>
      <p:pic>
        <p:nvPicPr>
          <p:cNvPr id="13315" name="Picture 4"/>
          <p:cNvPicPr>
            <a:picLocks noGrp="1" noChangeAspect="1" noChangeArrowheads="1"/>
          </p:cNvPicPr>
          <p:nvPr>
            <p:ph idx="1"/>
          </p:nvPr>
        </p:nvPicPr>
        <p:blipFill>
          <a:blip r:embed="rId2"/>
          <a:srcRect/>
          <a:stretch>
            <a:fillRect/>
          </a:stretch>
        </p:blipFill>
        <p:spPr>
          <a:xfrm>
            <a:off x="381000" y="1905000"/>
            <a:ext cx="8324850" cy="2065338"/>
          </a:xfrm>
          <a:noFill/>
        </p:spPr>
      </p:pic>
      <p:sp>
        <p:nvSpPr>
          <p:cNvPr id="13316" name="Slide Number Placeholder 3"/>
          <p:cNvSpPr>
            <a:spLocks noGrp="1"/>
          </p:cNvSpPr>
          <p:nvPr>
            <p:ph type="sldNum" sz="quarter" idx="12"/>
          </p:nvPr>
        </p:nvSpPr>
        <p:spPr>
          <a:noFill/>
        </p:spPr>
        <p:txBody>
          <a:bodyPr/>
          <a:lstStyle/>
          <a:p>
            <a:fld id="{F6E6100A-A5F1-4C75-8150-872D550122E9}" type="slidenum">
              <a:rPr lang="en-US" smtClean="0"/>
              <a:pPr/>
              <a:t>41</a:t>
            </a:fld>
            <a:endParaRPr lang="en-US"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sr-Latn-CS" smtClean="0"/>
              <a:t>Podzadaci</a:t>
            </a:r>
            <a:endParaRPr lang="en-US" smtClean="0"/>
          </a:p>
        </p:txBody>
      </p:sp>
      <p:pic>
        <p:nvPicPr>
          <p:cNvPr id="14339" name="Picture 5"/>
          <p:cNvPicPr>
            <a:picLocks noGrp="1" noChangeAspect="1" noChangeArrowheads="1"/>
          </p:cNvPicPr>
          <p:nvPr>
            <p:ph idx="1"/>
          </p:nvPr>
        </p:nvPicPr>
        <p:blipFill>
          <a:blip r:embed="rId2"/>
          <a:srcRect/>
          <a:stretch>
            <a:fillRect/>
          </a:stretch>
        </p:blipFill>
        <p:spPr>
          <a:xfrm>
            <a:off x="228600" y="1676400"/>
            <a:ext cx="8775700" cy="4271963"/>
          </a:xfrm>
          <a:noFill/>
        </p:spPr>
      </p:pic>
      <p:sp>
        <p:nvSpPr>
          <p:cNvPr id="14340" name="Slide Number Placeholder 3"/>
          <p:cNvSpPr>
            <a:spLocks noGrp="1"/>
          </p:cNvSpPr>
          <p:nvPr>
            <p:ph type="sldNum" sz="quarter" idx="12"/>
          </p:nvPr>
        </p:nvSpPr>
        <p:spPr>
          <a:noFill/>
        </p:spPr>
        <p:txBody>
          <a:bodyPr/>
          <a:lstStyle/>
          <a:p>
            <a:fld id="{8D2E4B7F-3289-4A2C-B181-34C654F686FD}" type="slidenum">
              <a:rPr lang="en-US" smtClean="0"/>
              <a:pPr/>
              <a:t>42</a:t>
            </a:fld>
            <a:endParaRPr lang="en-US"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1905000"/>
          </a:xfrm>
        </p:spPr>
        <p:txBody>
          <a:bodyPr/>
          <a:lstStyle/>
          <a:p>
            <a:pPr eaLnBrk="1" hangingPunct="1"/>
            <a:r>
              <a:rPr lang="sr-Latn-CS" smtClean="0"/>
              <a:t>Tipovi zadataka:</a:t>
            </a:r>
            <a:r>
              <a:rPr lang="sr-Latn-CS" sz="3200" smtClean="0"/>
              <a:t/>
            </a:r>
            <a:br>
              <a:rPr lang="sr-Latn-CS" sz="3200" smtClean="0"/>
            </a:br>
            <a:r>
              <a:rPr lang="sr-Latn-CS" sz="3200" smtClean="0"/>
              <a:t>Veze između količine rada, nivoa angažovanja resursa i trajanja izvršavanja zadatka</a:t>
            </a:r>
            <a:endParaRPr lang="en-US" sz="3200" smtClean="0"/>
          </a:p>
        </p:txBody>
      </p:sp>
      <p:sp>
        <p:nvSpPr>
          <p:cNvPr id="15363" name="Rectangle 3"/>
          <p:cNvSpPr>
            <a:spLocks noGrp="1" noChangeArrowheads="1"/>
          </p:cNvSpPr>
          <p:nvPr>
            <p:ph type="body" idx="1"/>
          </p:nvPr>
        </p:nvSpPr>
        <p:spPr>
          <a:xfrm>
            <a:off x="0" y="2057400"/>
            <a:ext cx="9144000" cy="4572000"/>
          </a:xfrm>
        </p:spPr>
        <p:txBody>
          <a:bodyPr/>
          <a:lstStyle/>
          <a:p>
            <a:pPr eaLnBrk="1" hangingPunct="1">
              <a:lnSpc>
                <a:spcPct val="80000"/>
              </a:lnSpc>
            </a:pPr>
            <a:r>
              <a:rPr lang="sr-Latn-CS" sz="2600" b="1" smtClean="0"/>
              <a:t>Fiksne</a:t>
            </a:r>
            <a:r>
              <a:rPr lang="en-US" sz="2600" b="1" smtClean="0"/>
              <a:t> jedinice</a:t>
            </a:r>
            <a:r>
              <a:rPr lang="sr-Latn-CS" sz="2600" b="1" smtClean="0"/>
              <a:t> (Units)</a:t>
            </a:r>
            <a:r>
              <a:rPr lang="en-US" sz="2600" b="1" smtClean="0"/>
              <a:t> </a:t>
            </a:r>
            <a:r>
              <a:rPr lang="en-US" sz="2600" smtClean="0"/>
              <a:t>– zadaci gde resurs</a:t>
            </a:r>
            <a:r>
              <a:rPr lang="sr-Latn-CS" sz="2600" smtClean="0"/>
              <a:t>i imaju</a:t>
            </a:r>
            <a:r>
              <a:rPr lang="en-US" sz="2600" smtClean="0"/>
              <a:t> </a:t>
            </a:r>
            <a:r>
              <a:rPr lang="sr-Latn-CS" sz="2600" smtClean="0"/>
              <a:t>fiksni nivo angažovanja (Units) i gde promene </a:t>
            </a:r>
            <a:r>
              <a:rPr lang="en-US" sz="2600" smtClean="0"/>
              <a:t>koli</a:t>
            </a:r>
            <a:r>
              <a:rPr lang="sr-Latn-CS" sz="2600" smtClean="0"/>
              <a:t>č</a:t>
            </a:r>
            <a:r>
              <a:rPr lang="en-US" sz="2600" smtClean="0"/>
              <a:t>in</a:t>
            </a:r>
            <a:r>
              <a:rPr lang="sr-Latn-CS" sz="2600" smtClean="0"/>
              <a:t>e rada (Work)</a:t>
            </a:r>
            <a:r>
              <a:rPr lang="en-US" sz="2600" smtClean="0"/>
              <a:t> ili trajanj</a:t>
            </a:r>
            <a:r>
              <a:rPr lang="sr-Latn-CS" sz="2600" smtClean="0"/>
              <a:t>a zadatka (Duration)</a:t>
            </a:r>
            <a:r>
              <a:rPr lang="en-US" sz="2600" smtClean="0"/>
              <a:t> ne uti</a:t>
            </a:r>
            <a:r>
              <a:rPr lang="sr-Latn-CS" sz="2600" smtClean="0"/>
              <a:t>č</a:t>
            </a:r>
            <a:r>
              <a:rPr lang="en-US" sz="2600" smtClean="0"/>
              <a:t>u na </a:t>
            </a:r>
            <a:r>
              <a:rPr lang="sr-Latn-CS" sz="2600" smtClean="0"/>
              <a:t>nivo angažovanja </a:t>
            </a:r>
            <a:r>
              <a:rPr lang="en-US" sz="2600" smtClean="0"/>
              <a:t>resurs</a:t>
            </a:r>
            <a:r>
              <a:rPr lang="sr-Latn-CS" sz="2600" smtClean="0"/>
              <a:t>a</a:t>
            </a:r>
            <a:r>
              <a:rPr lang="en-US" sz="2600" smtClean="0"/>
              <a:t>.</a:t>
            </a:r>
          </a:p>
          <a:p>
            <a:pPr eaLnBrk="1" hangingPunct="1">
              <a:lnSpc>
                <a:spcPct val="80000"/>
              </a:lnSpc>
            </a:pPr>
            <a:r>
              <a:rPr lang="sr-Latn-CS" sz="2600" b="1" smtClean="0"/>
              <a:t>Fiksni rad</a:t>
            </a:r>
            <a:r>
              <a:rPr lang="en-US" sz="2600" b="1" smtClean="0"/>
              <a:t> </a:t>
            </a:r>
            <a:r>
              <a:rPr lang="en-US" sz="2600" smtClean="0"/>
              <a:t>– zadaci gde koli</a:t>
            </a:r>
            <a:r>
              <a:rPr lang="sr-Latn-CS" sz="2600" smtClean="0"/>
              <a:t>č</a:t>
            </a:r>
            <a:r>
              <a:rPr lang="en-US" sz="2600" smtClean="0"/>
              <a:t>ina rada </a:t>
            </a:r>
            <a:r>
              <a:rPr lang="sr-Latn-CS" sz="2600" smtClean="0"/>
              <a:t>ima fiksnu</a:t>
            </a:r>
            <a:r>
              <a:rPr lang="en-US" sz="2600" smtClean="0"/>
              <a:t> vrednost </a:t>
            </a:r>
            <a:r>
              <a:rPr lang="sr-Latn-CS" sz="2600" smtClean="0"/>
              <a:t>i</a:t>
            </a:r>
            <a:r>
              <a:rPr lang="en-US" sz="2600" smtClean="0"/>
              <a:t> promen</a:t>
            </a:r>
            <a:r>
              <a:rPr lang="sr-Latn-CS" sz="2600" smtClean="0"/>
              <a:t>e </a:t>
            </a:r>
            <a:r>
              <a:rPr lang="en-US" sz="2600" smtClean="0"/>
              <a:t>trajanj</a:t>
            </a:r>
            <a:r>
              <a:rPr lang="sr-Latn-CS" sz="2600" smtClean="0"/>
              <a:t>a</a:t>
            </a:r>
            <a:r>
              <a:rPr lang="en-US" sz="2600" smtClean="0"/>
              <a:t> zadatka ili broj</a:t>
            </a:r>
            <a:r>
              <a:rPr lang="sr-Latn-CS" sz="2600" smtClean="0"/>
              <a:t>a</a:t>
            </a:r>
            <a:r>
              <a:rPr lang="en-US" sz="2600" smtClean="0"/>
              <a:t> resursa</a:t>
            </a:r>
            <a:r>
              <a:rPr lang="sr-Latn-CS" sz="2600" smtClean="0"/>
              <a:t> ne utiču na količinu rada</a:t>
            </a:r>
            <a:r>
              <a:rPr lang="en-US" sz="2600" smtClean="0"/>
              <a:t>.</a:t>
            </a:r>
          </a:p>
          <a:p>
            <a:pPr eaLnBrk="1" hangingPunct="1">
              <a:lnSpc>
                <a:spcPct val="80000"/>
              </a:lnSpc>
            </a:pPr>
            <a:r>
              <a:rPr lang="sr-Latn-CS" sz="2600" b="1" smtClean="0"/>
              <a:t>Fiksno</a:t>
            </a:r>
            <a:r>
              <a:rPr lang="en-US" sz="2600" b="1" smtClean="0"/>
              <a:t> trajanje </a:t>
            </a:r>
            <a:r>
              <a:rPr lang="en-US" sz="2600" smtClean="0"/>
              <a:t>(preporu</a:t>
            </a:r>
            <a:r>
              <a:rPr lang="sr-Latn-CS" sz="2600" smtClean="0"/>
              <a:t>č</a:t>
            </a:r>
            <a:r>
              <a:rPr lang="en-US" sz="2600" smtClean="0"/>
              <a:t>eno</a:t>
            </a:r>
            <a:r>
              <a:rPr lang="sr-Latn-CS" sz="2600" smtClean="0"/>
              <a:t>, standardno podešavanje</a:t>
            </a:r>
            <a:r>
              <a:rPr lang="en-US" sz="2600" smtClean="0"/>
              <a:t>) – zadaci gde trajanje </a:t>
            </a:r>
            <a:r>
              <a:rPr lang="sr-Latn-CS" sz="2600" smtClean="0"/>
              <a:t>zadatka ima fiksnu </a:t>
            </a:r>
            <a:r>
              <a:rPr lang="en-US" sz="2600" smtClean="0"/>
              <a:t>vrednost</a:t>
            </a:r>
            <a:r>
              <a:rPr lang="sr-Latn-CS" sz="2600" smtClean="0"/>
              <a:t> i</a:t>
            </a:r>
            <a:r>
              <a:rPr lang="en-US" sz="2600" smtClean="0"/>
              <a:t> promen</a:t>
            </a:r>
            <a:r>
              <a:rPr lang="sr-Latn-CS" sz="2600" smtClean="0"/>
              <a:t>e</a:t>
            </a:r>
            <a:r>
              <a:rPr lang="en-US" sz="2600" smtClean="0"/>
              <a:t> koli</a:t>
            </a:r>
            <a:r>
              <a:rPr lang="sr-Latn-CS" sz="2600" smtClean="0"/>
              <a:t>čine rada</a:t>
            </a:r>
            <a:r>
              <a:rPr lang="en-US" sz="2600" smtClean="0"/>
              <a:t>  ili </a:t>
            </a:r>
            <a:r>
              <a:rPr lang="sr-Latn-CS" sz="2600" smtClean="0"/>
              <a:t>broja </a:t>
            </a:r>
            <a:r>
              <a:rPr lang="en-US" sz="2600" smtClean="0"/>
              <a:t>resurs</a:t>
            </a:r>
            <a:r>
              <a:rPr lang="sr-Latn-CS" sz="2600" smtClean="0"/>
              <a:t>a</a:t>
            </a:r>
            <a:r>
              <a:rPr lang="en-US" sz="2600" smtClean="0"/>
              <a:t> ne uti</a:t>
            </a:r>
            <a:r>
              <a:rPr lang="sr-Latn-CS" sz="2600" smtClean="0"/>
              <a:t>č</a:t>
            </a:r>
            <a:r>
              <a:rPr lang="en-US" sz="2600" smtClean="0"/>
              <a:t>u na trajanje.</a:t>
            </a:r>
          </a:p>
          <a:p>
            <a:pPr eaLnBrk="1" hangingPunct="1">
              <a:lnSpc>
                <a:spcPct val="80000"/>
              </a:lnSpc>
            </a:pPr>
            <a:r>
              <a:rPr lang="sr-Latn-CS" sz="2600" b="1" smtClean="0"/>
              <a:t>Planiranje upravljano usiljenim angažovanjem</a:t>
            </a:r>
            <a:r>
              <a:rPr lang="en-US" sz="2600" smtClean="0"/>
              <a:t>–trajanje</a:t>
            </a:r>
            <a:r>
              <a:rPr lang="sr-Latn-CS" sz="2600" smtClean="0"/>
              <a:t> zadatka se skraćuje ili produžava kako se resursi dodaju ili uklanjaju iz zadatka, dok uloženi trud (rad) u zadatku ostaje isti.</a:t>
            </a:r>
            <a:endParaRPr lang="en-US" sz="2600" smtClean="0"/>
          </a:p>
        </p:txBody>
      </p:sp>
      <p:sp>
        <p:nvSpPr>
          <p:cNvPr id="15364" name="Slide Number Placeholder 3"/>
          <p:cNvSpPr>
            <a:spLocks noGrp="1"/>
          </p:cNvSpPr>
          <p:nvPr>
            <p:ph type="sldNum" sz="quarter" idx="12"/>
          </p:nvPr>
        </p:nvSpPr>
        <p:spPr>
          <a:noFill/>
        </p:spPr>
        <p:txBody>
          <a:bodyPr/>
          <a:lstStyle/>
          <a:p>
            <a:fld id="{4ECE4460-C806-4220-BFCB-29306DED2656}" type="slidenum">
              <a:rPr lang="en-US" smtClean="0"/>
              <a:pPr/>
              <a:t>43</a:t>
            </a:fld>
            <a:endParaRPr lang="en-US"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715962"/>
          </a:xfrm>
        </p:spPr>
        <p:txBody>
          <a:bodyPr>
            <a:normAutofit fontScale="90000"/>
          </a:bodyPr>
          <a:lstStyle/>
          <a:p>
            <a:pPr eaLnBrk="1" hangingPunct="1"/>
            <a:r>
              <a:rPr lang="sr-Latn-CS" smtClean="0"/>
              <a:t>Izbor tipa zadatka</a:t>
            </a:r>
            <a:endParaRPr lang="en-US" smtClean="0"/>
          </a:p>
        </p:txBody>
      </p:sp>
      <p:pic>
        <p:nvPicPr>
          <p:cNvPr id="16387" name="Picture 4"/>
          <p:cNvPicPr>
            <a:picLocks noChangeAspect="1" noChangeArrowheads="1"/>
          </p:cNvPicPr>
          <p:nvPr/>
        </p:nvPicPr>
        <p:blipFill>
          <a:blip r:embed="rId2"/>
          <a:srcRect/>
          <a:stretch>
            <a:fillRect/>
          </a:stretch>
        </p:blipFill>
        <p:spPr bwMode="auto">
          <a:xfrm>
            <a:off x="627063" y="1066800"/>
            <a:ext cx="8281987" cy="5791200"/>
          </a:xfrm>
          <a:prstGeom prst="rect">
            <a:avLst/>
          </a:prstGeom>
          <a:noFill/>
          <a:ln w="9525">
            <a:noFill/>
            <a:miter lim="800000"/>
            <a:headEnd/>
            <a:tailEnd/>
          </a:ln>
        </p:spPr>
      </p:pic>
      <p:sp>
        <p:nvSpPr>
          <p:cNvPr id="16388" name="Slide Number Placeholder 3"/>
          <p:cNvSpPr>
            <a:spLocks noGrp="1"/>
          </p:cNvSpPr>
          <p:nvPr>
            <p:ph type="sldNum" sz="quarter" idx="12"/>
          </p:nvPr>
        </p:nvSpPr>
        <p:spPr>
          <a:noFill/>
        </p:spPr>
        <p:txBody>
          <a:bodyPr/>
          <a:lstStyle/>
          <a:p>
            <a:fld id="{DACF5B29-261C-4151-8F03-CCE671A3A8DC}" type="slidenum">
              <a:rPr lang="en-US" smtClean="0"/>
              <a:pPr/>
              <a:t>44</a:t>
            </a:fld>
            <a:endParaRPr lang="en-US"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1858962"/>
          </a:xfrm>
        </p:spPr>
        <p:txBody>
          <a:bodyPr>
            <a:normAutofit/>
          </a:bodyPr>
          <a:lstStyle/>
          <a:p>
            <a:r>
              <a:rPr lang="en-US" smtClean="0"/>
              <a:t>2</a:t>
            </a:r>
            <a:r>
              <a:rPr lang="sr-Latn-CS" smtClean="0"/>
              <a:t>. vežba: </a:t>
            </a:r>
            <a:r>
              <a:rPr lang="hu-HU" smtClean="0"/>
              <a:t>Unos i organizovanje zadataka</a:t>
            </a:r>
            <a:endParaRPr lang="en-US" smtClean="0"/>
          </a:p>
        </p:txBody>
      </p:sp>
      <p:sp>
        <p:nvSpPr>
          <p:cNvPr id="17411" name="Rectangle 3"/>
          <p:cNvSpPr>
            <a:spLocks noGrp="1" noChangeArrowheads="1"/>
          </p:cNvSpPr>
          <p:nvPr>
            <p:ph type="body" idx="1"/>
          </p:nvPr>
        </p:nvSpPr>
        <p:spPr>
          <a:xfrm>
            <a:off x="457200" y="2743200"/>
            <a:ext cx="8229600" cy="3382963"/>
          </a:xfrm>
        </p:spPr>
        <p:txBody>
          <a:bodyPr>
            <a:normAutofit/>
          </a:bodyPr>
          <a:lstStyle/>
          <a:p>
            <a:r>
              <a:rPr lang="sr-Latn-CS" sz="4000" smtClean="0"/>
              <a:t>Izvedimo vežbu</a:t>
            </a:r>
            <a:r>
              <a:rPr lang="hu-HU" sz="4000" smtClean="0"/>
              <a:t>!</a:t>
            </a:r>
          </a:p>
        </p:txBody>
      </p:sp>
      <p:sp>
        <p:nvSpPr>
          <p:cNvPr id="17412" name="Slide Number Placeholder 3"/>
          <p:cNvSpPr>
            <a:spLocks noGrp="1"/>
          </p:cNvSpPr>
          <p:nvPr>
            <p:ph type="sldNum" sz="quarter" idx="12"/>
          </p:nvPr>
        </p:nvSpPr>
        <p:spPr>
          <a:noFill/>
        </p:spPr>
        <p:txBody>
          <a:bodyPr/>
          <a:lstStyle/>
          <a:p>
            <a:fld id="{5093B57F-6743-4FEA-98C1-320287C96260}" type="slidenum">
              <a:rPr lang="en-US" smtClean="0"/>
              <a:pPr/>
              <a:t>45</a:t>
            </a:fld>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16162"/>
          </a:xfrm>
        </p:spPr>
        <p:txBody>
          <a:bodyPr>
            <a:normAutofit/>
          </a:bodyPr>
          <a:lstStyle/>
          <a:p>
            <a:r>
              <a:rPr lang="hu-HU" b="1" smtClean="0"/>
              <a:t>UPUTSTVO ZA 3. VEŽBU</a:t>
            </a:r>
            <a:r>
              <a:rPr lang="hu-HU" smtClean="0"/>
              <a:t>:</a:t>
            </a:r>
            <a:br>
              <a:rPr lang="hu-HU" smtClean="0"/>
            </a:br>
            <a:r>
              <a:rPr lang="hu-HU" smtClean="0"/>
              <a:t>UNOŠENJE DODATNIH INFORMACIJA U VEZI ZADATAKA</a:t>
            </a:r>
            <a:endParaRPr lang="en-US"/>
          </a:p>
        </p:txBody>
      </p:sp>
      <p:sp>
        <p:nvSpPr>
          <p:cNvPr id="3" name="Content Placeholder 2"/>
          <p:cNvSpPr>
            <a:spLocks noGrp="1"/>
          </p:cNvSpPr>
          <p:nvPr>
            <p:ph idx="1"/>
          </p:nvPr>
        </p:nvSpPr>
        <p:spPr>
          <a:xfrm>
            <a:off x="457200" y="2667000"/>
            <a:ext cx="8229600" cy="4038600"/>
          </a:xfrm>
        </p:spPr>
        <p:txBody>
          <a:bodyPr>
            <a:normAutofit/>
          </a:bodyPr>
          <a:lstStyle/>
          <a:p>
            <a:pPr marL="514350" indent="-514350">
              <a:buFont typeface="+mj-lt"/>
              <a:buAutoNum type="arabicPeriod"/>
            </a:pPr>
            <a:r>
              <a:rPr lang="hu-HU" smtClean="0"/>
              <a:t>Podešavanje ograničenja,</a:t>
            </a:r>
          </a:p>
          <a:p>
            <a:pPr marL="514350" indent="-514350">
              <a:buFont typeface="+mj-lt"/>
              <a:buAutoNum type="arabicPeriod"/>
            </a:pPr>
            <a:r>
              <a:rPr lang="hu-HU" smtClean="0"/>
              <a:t>Zadavanje trajanja aktivnosti,</a:t>
            </a:r>
          </a:p>
          <a:p>
            <a:pPr marL="514350" indent="-514350">
              <a:buFont typeface="+mj-lt"/>
              <a:buAutoNum type="arabicPeriod"/>
            </a:pPr>
            <a:r>
              <a:rPr lang="hu-HU" smtClean="0"/>
              <a:t>Ručno podešavanje logičkih zavisnosti,</a:t>
            </a:r>
          </a:p>
          <a:p>
            <a:pPr marL="514350" indent="-514350">
              <a:buFont typeface="+mj-lt"/>
              <a:buAutoNum type="arabicPeriod"/>
            </a:pPr>
            <a:r>
              <a:rPr lang="hu-HU" smtClean="0"/>
              <a:t>Istovovremeno podešavanje logičkih zavisnosti kod više zadataka,</a:t>
            </a:r>
          </a:p>
          <a:p>
            <a:pPr marL="514350" indent="-514350">
              <a:buFont typeface="+mj-lt"/>
              <a:buAutoNum type="arabicPeriod"/>
            </a:pPr>
            <a:r>
              <a:rPr lang="hu-HU" smtClean="0"/>
              <a:t>Fino podešvanje logičkih zavisnosti dodavanjem kašnjenja.</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sr-Latn-CS" smtClean="0"/>
              <a:t>Informacije o zadatku</a:t>
            </a:r>
            <a:endParaRPr lang="en-US" smtClean="0"/>
          </a:p>
        </p:txBody>
      </p:sp>
      <p:sp>
        <p:nvSpPr>
          <p:cNvPr id="18435" name="Rectangle 3"/>
          <p:cNvSpPr>
            <a:spLocks noGrp="1" noChangeArrowheads="1"/>
          </p:cNvSpPr>
          <p:nvPr>
            <p:ph type="body" idx="1"/>
          </p:nvPr>
        </p:nvSpPr>
        <p:spPr/>
        <p:txBody>
          <a:bodyPr>
            <a:normAutofit/>
          </a:bodyPr>
          <a:lstStyle/>
          <a:p>
            <a:pPr>
              <a:buFontTx/>
              <a:buNone/>
            </a:pPr>
            <a:r>
              <a:rPr lang="sr-Latn-CS" sz="3600" smtClean="0"/>
              <a:t>Rad u p</a:t>
            </a:r>
            <a:r>
              <a:rPr lang="en-US" sz="3600" smtClean="0"/>
              <a:t>rozor</a:t>
            </a:r>
            <a:r>
              <a:rPr lang="sr-Latn-CS" sz="3600" smtClean="0"/>
              <a:t>u</a:t>
            </a:r>
            <a:r>
              <a:rPr lang="en-US" sz="3600" smtClean="0"/>
              <a:t> Task Information</a:t>
            </a:r>
            <a:r>
              <a:rPr lang="sr-Latn-CS" sz="3600" smtClean="0"/>
              <a:t>:</a:t>
            </a:r>
          </a:p>
          <a:p>
            <a:r>
              <a:rPr lang="sr-Latn-CS" sz="3600" smtClean="0"/>
              <a:t>definisanje ključnih zadatka,</a:t>
            </a:r>
            <a:endParaRPr lang="en-US" sz="3600" smtClean="0"/>
          </a:p>
          <a:p>
            <a:pPr eaLnBrk="1" hangingPunct="1"/>
            <a:r>
              <a:rPr lang="sr-Latn-CS" sz="3600" smtClean="0"/>
              <a:t>trajanja,</a:t>
            </a:r>
            <a:endParaRPr lang="en-US" sz="3600" smtClean="0"/>
          </a:p>
          <a:p>
            <a:pPr eaLnBrk="1" hangingPunct="1"/>
            <a:r>
              <a:rPr lang="sr-Latn-CS" sz="3600" smtClean="0"/>
              <a:t>ograničenja,</a:t>
            </a:r>
            <a:endParaRPr lang="en-US" sz="3600" smtClean="0"/>
          </a:p>
          <a:p>
            <a:pPr eaLnBrk="1" hangingPunct="1"/>
            <a:r>
              <a:rPr lang="sr-Latn-CS" sz="3600" smtClean="0"/>
              <a:t>relacije između zadataka.</a:t>
            </a:r>
            <a:endParaRPr lang="en-US" sz="3600" smtClean="0"/>
          </a:p>
        </p:txBody>
      </p:sp>
      <p:sp>
        <p:nvSpPr>
          <p:cNvPr id="18436" name="Slide Number Placeholder 3"/>
          <p:cNvSpPr>
            <a:spLocks noGrp="1"/>
          </p:cNvSpPr>
          <p:nvPr>
            <p:ph type="sldNum" sz="quarter" idx="12"/>
          </p:nvPr>
        </p:nvSpPr>
        <p:spPr>
          <a:noFill/>
        </p:spPr>
        <p:txBody>
          <a:bodyPr/>
          <a:lstStyle/>
          <a:p>
            <a:fld id="{A3BACBF4-71F4-4998-84DF-7C62EBF711E4}" type="slidenum">
              <a:rPr lang="en-US" smtClean="0"/>
              <a:pPr/>
              <a:t>47</a:t>
            </a:fld>
            <a:endParaRPr 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417638"/>
          </a:xfrm>
        </p:spPr>
        <p:txBody>
          <a:bodyPr>
            <a:normAutofit fontScale="90000"/>
          </a:bodyPr>
          <a:lstStyle/>
          <a:p>
            <a:pPr eaLnBrk="1" hangingPunct="1"/>
            <a:r>
              <a:rPr lang="sr-Latn-CS" smtClean="0"/>
              <a:t>Prozor Task </a:t>
            </a:r>
            <a:r>
              <a:rPr lang="en-US" smtClean="0"/>
              <a:t>Information</a:t>
            </a:r>
            <a:r>
              <a:rPr lang="sr-Latn-CS" smtClean="0"/>
              <a:t>, </a:t>
            </a:r>
            <a:br>
              <a:rPr lang="sr-Latn-CS" smtClean="0"/>
            </a:br>
            <a:r>
              <a:rPr lang="sr-Latn-CS" smtClean="0"/>
              <a:t>kartica General</a:t>
            </a:r>
            <a:endParaRPr lang="en-US" smtClean="0"/>
          </a:p>
        </p:txBody>
      </p:sp>
      <p:pic>
        <p:nvPicPr>
          <p:cNvPr id="19459" name="Picture 8"/>
          <p:cNvPicPr>
            <a:picLocks noGrp="1" noChangeAspect="1" noChangeArrowheads="1"/>
          </p:cNvPicPr>
          <p:nvPr>
            <p:ph idx="1"/>
          </p:nvPr>
        </p:nvPicPr>
        <p:blipFill>
          <a:blip r:embed="rId2"/>
          <a:srcRect/>
          <a:stretch>
            <a:fillRect/>
          </a:stretch>
        </p:blipFill>
        <p:spPr>
          <a:xfrm>
            <a:off x="914400" y="1447800"/>
            <a:ext cx="7543800" cy="5037138"/>
          </a:xfrm>
        </p:spPr>
      </p:pic>
      <p:sp>
        <p:nvSpPr>
          <p:cNvPr id="19460" name="Slide Number Placeholder 3"/>
          <p:cNvSpPr>
            <a:spLocks noGrp="1"/>
          </p:cNvSpPr>
          <p:nvPr>
            <p:ph type="sldNum" sz="quarter" idx="12"/>
          </p:nvPr>
        </p:nvSpPr>
        <p:spPr>
          <a:noFill/>
        </p:spPr>
        <p:txBody>
          <a:bodyPr/>
          <a:lstStyle/>
          <a:p>
            <a:fld id="{1781DDE0-02E2-499D-927D-AAB11B40E868}" type="slidenum">
              <a:rPr lang="en-US" smtClean="0"/>
              <a:pPr/>
              <a:t>48</a:t>
            </a:fld>
            <a:endParaRPr lang="en-US"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1066800"/>
          </a:xfrm>
        </p:spPr>
        <p:txBody>
          <a:bodyPr>
            <a:normAutofit fontScale="90000"/>
          </a:bodyPr>
          <a:lstStyle/>
          <a:p>
            <a:pPr eaLnBrk="1" hangingPunct="1"/>
            <a:r>
              <a:rPr lang="sr-Latn-CS" smtClean="0"/>
              <a:t>Prozor Task </a:t>
            </a:r>
            <a:r>
              <a:rPr lang="en-US" smtClean="0"/>
              <a:t>Information</a:t>
            </a:r>
            <a:r>
              <a:rPr lang="sr-Latn-CS" smtClean="0"/>
              <a:t>, </a:t>
            </a:r>
            <a:br>
              <a:rPr lang="sr-Latn-CS" smtClean="0"/>
            </a:br>
            <a:r>
              <a:rPr lang="sr-Latn-CS" smtClean="0"/>
              <a:t>kartica Predecessors</a:t>
            </a:r>
            <a:endParaRPr lang="en-US" smtClean="0"/>
          </a:p>
        </p:txBody>
      </p:sp>
      <p:pic>
        <p:nvPicPr>
          <p:cNvPr id="20483" name="Picture 4"/>
          <p:cNvPicPr>
            <a:picLocks noGrp="1" noChangeAspect="1" noChangeArrowheads="1"/>
          </p:cNvPicPr>
          <p:nvPr>
            <p:ph idx="1"/>
          </p:nvPr>
        </p:nvPicPr>
        <p:blipFill>
          <a:blip r:embed="rId2"/>
          <a:srcRect/>
          <a:stretch>
            <a:fillRect/>
          </a:stretch>
        </p:blipFill>
        <p:spPr>
          <a:xfrm>
            <a:off x="762000" y="1631950"/>
            <a:ext cx="7620000" cy="5226050"/>
          </a:xfrm>
          <a:noFill/>
        </p:spPr>
      </p:pic>
      <p:sp>
        <p:nvSpPr>
          <p:cNvPr id="20484" name="Slide Number Placeholder 3"/>
          <p:cNvSpPr>
            <a:spLocks noGrp="1"/>
          </p:cNvSpPr>
          <p:nvPr>
            <p:ph type="sldNum" sz="quarter" idx="12"/>
          </p:nvPr>
        </p:nvSpPr>
        <p:spPr>
          <a:noFill/>
        </p:spPr>
        <p:txBody>
          <a:bodyPr/>
          <a:lstStyle/>
          <a:p>
            <a:fld id="{8B2BF285-0C0B-476D-9C25-50E21914A59F}" type="slidenum">
              <a:rPr lang="en-US" smtClean="0"/>
              <a:pPr/>
              <a:t>49</a:t>
            </a:fld>
            <a:endParaRPr lang="en-US"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295400"/>
          </a:xfrm>
        </p:spPr>
        <p:txBody>
          <a:bodyPr>
            <a:normAutofit fontScale="90000"/>
          </a:bodyPr>
          <a:lstStyle/>
          <a:p>
            <a:pPr eaLnBrk="1" hangingPunct="1"/>
            <a:r>
              <a:rPr lang="sr-Latn-CS" smtClean="0"/>
              <a:t>Prozor Task </a:t>
            </a:r>
            <a:r>
              <a:rPr lang="en-US" smtClean="0"/>
              <a:t>Information</a:t>
            </a:r>
            <a:r>
              <a:rPr lang="sr-Latn-CS" smtClean="0"/>
              <a:t>, </a:t>
            </a:r>
            <a:br>
              <a:rPr lang="sr-Latn-CS" smtClean="0"/>
            </a:br>
            <a:r>
              <a:rPr lang="sr-Latn-CS" smtClean="0"/>
              <a:t>kartica Resources</a:t>
            </a:r>
            <a:endParaRPr lang="en-US" smtClean="0"/>
          </a:p>
        </p:txBody>
      </p:sp>
      <p:pic>
        <p:nvPicPr>
          <p:cNvPr id="21507" name="Picture 4"/>
          <p:cNvPicPr>
            <a:picLocks noGrp="1" noChangeAspect="1" noChangeArrowheads="1"/>
          </p:cNvPicPr>
          <p:nvPr>
            <p:ph idx="1"/>
          </p:nvPr>
        </p:nvPicPr>
        <p:blipFill>
          <a:blip r:embed="rId2"/>
          <a:srcRect/>
          <a:stretch>
            <a:fillRect/>
          </a:stretch>
        </p:blipFill>
        <p:spPr>
          <a:xfrm>
            <a:off x="533400" y="1476375"/>
            <a:ext cx="7848600" cy="5381625"/>
          </a:xfrm>
          <a:noFill/>
        </p:spPr>
      </p:pic>
      <p:sp>
        <p:nvSpPr>
          <p:cNvPr id="21508" name="Slide Number Placeholder 3"/>
          <p:cNvSpPr>
            <a:spLocks noGrp="1"/>
          </p:cNvSpPr>
          <p:nvPr>
            <p:ph type="sldNum" sz="quarter" idx="12"/>
          </p:nvPr>
        </p:nvSpPr>
        <p:spPr>
          <a:noFill/>
        </p:spPr>
        <p:txBody>
          <a:bodyPr/>
          <a:lstStyle/>
          <a:p>
            <a:fld id="{ABEC0C83-8965-4249-8AC0-81D2CAC593FB}" type="slidenum">
              <a:rPr lang="en-US" smtClean="0"/>
              <a:pPr/>
              <a:t>50</a:t>
            </a:fld>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1295400"/>
          </a:xfrm>
        </p:spPr>
        <p:txBody>
          <a:bodyPr>
            <a:normAutofit fontScale="90000"/>
          </a:bodyPr>
          <a:lstStyle/>
          <a:p>
            <a:pPr eaLnBrk="1" hangingPunct="1"/>
            <a:r>
              <a:rPr lang="sr-Latn-CS" sz="4000" smtClean="0"/>
              <a:t>Prozor Task </a:t>
            </a:r>
            <a:r>
              <a:rPr lang="en-US" sz="4000" smtClean="0"/>
              <a:t>Information</a:t>
            </a:r>
            <a:r>
              <a:rPr lang="sr-Latn-CS" sz="4000" smtClean="0"/>
              <a:t>, </a:t>
            </a:r>
            <a:br>
              <a:rPr lang="sr-Latn-CS" sz="4000" smtClean="0"/>
            </a:br>
            <a:r>
              <a:rPr lang="sr-Latn-CS" sz="4000" smtClean="0"/>
              <a:t>kartica Advanced</a:t>
            </a:r>
            <a:endParaRPr lang="en-US" sz="4000" smtClean="0"/>
          </a:p>
        </p:txBody>
      </p:sp>
      <p:pic>
        <p:nvPicPr>
          <p:cNvPr id="22531" name="Picture 4"/>
          <p:cNvPicPr>
            <a:picLocks noGrp="1" noChangeAspect="1" noChangeArrowheads="1"/>
          </p:cNvPicPr>
          <p:nvPr>
            <p:ph idx="1"/>
          </p:nvPr>
        </p:nvPicPr>
        <p:blipFill>
          <a:blip r:embed="rId2"/>
          <a:srcRect/>
          <a:stretch>
            <a:fillRect/>
          </a:stretch>
        </p:blipFill>
        <p:spPr>
          <a:xfrm>
            <a:off x="609600" y="1311275"/>
            <a:ext cx="7924800" cy="5546725"/>
          </a:xfrm>
          <a:noFill/>
        </p:spPr>
      </p:pic>
      <p:sp>
        <p:nvSpPr>
          <p:cNvPr id="22532" name="Slide Number Placeholder 3"/>
          <p:cNvSpPr>
            <a:spLocks noGrp="1"/>
          </p:cNvSpPr>
          <p:nvPr>
            <p:ph type="sldNum" sz="quarter" idx="12"/>
          </p:nvPr>
        </p:nvSpPr>
        <p:spPr>
          <a:noFill/>
        </p:spPr>
        <p:txBody>
          <a:bodyPr/>
          <a:lstStyle/>
          <a:p>
            <a:fld id="{C98A845D-8B57-4718-8D3B-CCA3788401A0}" type="slidenum">
              <a:rPr lang="en-US" smtClean="0"/>
              <a:pPr/>
              <a:t>51</a:t>
            </a:fld>
            <a:endParaRPr lang="en-US"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r>
              <a:rPr lang="sr-Latn-CS" smtClean="0"/>
              <a:t>Prozor Task </a:t>
            </a:r>
            <a:r>
              <a:rPr lang="en-US" smtClean="0"/>
              <a:t>Information</a:t>
            </a:r>
            <a:r>
              <a:rPr lang="sr-Latn-CS" smtClean="0"/>
              <a:t>, kartica Notes: pisanje beležaka</a:t>
            </a:r>
            <a:endParaRPr lang="en-US" smtClean="0"/>
          </a:p>
        </p:txBody>
      </p:sp>
      <p:pic>
        <p:nvPicPr>
          <p:cNvPr id="23555" name="Picture 4"/>
          <p:cNvPicPr>
            <a:picLocks noChangeAspect="1" noChangeArrowheads="1"/>
          </p:cNvPicPr>
          <p:nvPr/>
        </p:nvPicPr>
        <p:blipFill>
          <a:blip r:embed="rId2"/>
          <a:srcRect/>
          <a:stretch>
            <a:fillRect/>
          </a:stretch>
        </p:blipFill>
        <p:spPr bwMode="auto">
          <a:xfrm>
            <a:off x="762000" y="1687513"/>
            <a:ext cx="7391400" cy="5170487"/>
          </a:xfrm>
          <a:prstGeom prst="rect">
            <a:avLst/>
          </a:prstGeom>
          <a:noFill/>
          <a:ln w="9525">
            <a:noFill/>
            <a:miter lim="800000"/>
            <a:headEnd/>
            <a:tailEnd/>
          </a:ln>
        </p:spPr>
      </p:pic>
      <p:sp>
        <p:nvSpPr>
          <p:cNvPr id="23556" name="Slide Number Placeholder 3"/>
          <p:cNvSpPr>
            <a:spLocks noGrp="1"/>
          </p:cNvSpPr>
          <p:nvPr>
            <p:ph type="sldNum" sz="quarter" idx="12"/>
          </p:nvPr>
        </p:nvSpPr>
        <p:spPr>
          <a:noFill/>
        </p:spPr>
        <p:txBody>
          <a:bodyPr/>
          <a:lstStyle/>
          <a:p>
            <a:fld id="{A4F35E7B-1199-4174-9D30-0ED04C580878}" type="slidenum">
              <a:rPr lang="en-US" smtClean="0"/>
              <a:pPr/>
              <a:t>52</a:t>
            </a:fld>
            <a:endParaRPr 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229600" cy="1981200"/>
          </a:xfrm>
        </p:spPr>
        <p:txBody>
          <a:bodyPr/>
          <a:lstStyle/>
          <a:p>
            <a:pPr eaLnBrk="1" hangingPunct="1"/>
            <a:r>
              <a:rPr lang="sr-Latn-CS" sz="4000" smtClean="0"/>
              <a:t>Prozor Task </a:t>
            </a:r>
            <a:r>
              <a:rPr lang="en-US" sz="4000" smtClean="0"/>
              <a:t>Information</a:t>
            </a:r>
            <a:r>
              <a:rPr lang="sr-Latn-CS" sz="4000" smtClean="0"/>
              <a:t>, </a:t>
            </a:r>
            <a:br>
              <a:rPr lang="sr-Latn-CS" sz="4000" smtClean="0"/>
            </a:br>
            <a:r>
              <a:rPr lang="sr-Latn-CS" sz="4000" smtClean="0"/>
              <a:t>kartica Advanced: definisanje ključnih zadataka (</a:t>
            </a:r>
            <a:r>
              <a:rPr lang="en-US" sz="4000" smtClean="0"/>
              <a:t>Milestone</a:t>
            </a:r>
            <a:r>
              <a:rPr lang="sr-Latn-CS" sz="4000" smtClean="0"/>
              <a:t>)</a:t>
            </a:r>
            <a:endParaRPr lang="en-US" sz="4000" smtClean="0"/>
          </a:p>
        </p:txBody>
      </p:sp>
      <p:pic>
        <p:nvPicPr>
          <p:cNvPr id="24579" name="Picture 4"/>
          <p:cNvPicPr>
            <a:picLocks noGrp="1" noChangeAspect="1" noChangeArrowheads="1"/>
          </p:cNvPicPr>
          <p:nvPr>
            <p:ph idx="1"/>
          </p:nvPr>
        </p:nvPicPr>
        <p:blipFill>
          <a:blip r:embed="rId2"/>
          <a:srcRect/>
          <a:stretch>
            <a:fillRect/>
          </a:stretch>
        </p:blipFill>
        <p:spPr>
          <a:xfrm>
            <a:off x="457200" y="1981200"/>
            <a:ext cx="8070850" cy="4876800"/>
          </a:xfrm>
          <a:noFill/>
        </p:spPr>
      </p:pic>
      <p:sp>
        <p:nvSpPr>
          <p:cNvPr id="24580" name="Slide Number Placeholder 3"/>
          <p:cNvSpPr>
            <a:spLocks noGrp="1"/>
          </p:cNvSpPr>
          <p:nvPr>
            <p:ph type="sldNum" sz="quarter" idx="12"/>
          </p:nvPr>
        </p:nvSpPr>
        <p:spPr>
          <a:noFill/>
        </p:spPr>
        <p:txBody>
          <a:bodyPr/>
          <a:lstStyle/>
          <a:p>
            <a:fld id="{98B133A8-D78C-46BD-9CE2-08224753BA6B}" type="slidenum">
              <a:rPr lang="en-US" smtClean="0"/>
              <a:pPr/>
              <a:t>53</a:t>
            </a:fld>
            <a:endParaRPr lang="en-US"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sr-Latn-CS" smtClean="0"/>
              <a:t>Očekivano t</a:t>
            </a:r>
            <a:r>
              <a:rPr lang="en-US" smtClean="0"/>
              <a:t>rajanje zadatka</a:t>
            </a:r>
          </a:p>
        </p:txBody>
      </p:sp>
      <p:sp>
        <p:nvSpPr>
          <p:cNvPr id="25603" name="Rectangle 3"/>
          <p:cNvSpPr>
            <a:spLocks noGrp="1" noChangeArrowheads="1"/>
          </p:cNvSpPr>
          <p:nvPr>
            <p:ph type="body" idx="1"/>
          </p:nvPr>
        </p:nvSpPr>
        <p:spPr>
          <a:xfrm>
            <a:off x="457200" y="1600200"/>
            <a:ext cx="8229600" cy="5257800"/>
          </a:xfrm>
        </p:spPr>
        <p:txBody>
          <a:bodyPr/>
          <a:lstStyle/>
          <a:p>
            <a:pPr eaLnBrk="1" hangingPunct="1">
              <a:lnSpc>
                <a:spcPct val="90000"/>
              </a:lnSpc>
            </a:pPr>
            <a:r>
              <a:rPr lang="sr-Latn-CS" smtClean="0"/>
              <a:t>prozor Task Sheet, kartica  General,</a:t>
            </a:r>
          </a:p>
          <a:p>
            <a:pPr eaLnBrk="1" hangingPunct="1">
              <a:lnSpc>
                <a:spcPct val="90000"/>
              </a:lnSpc>
            </a:pPr>
            <a:r>
              <a:rPr lang="sr-Latn-CS" smtClean="0"/>
              <a:t>P</a:t>
            </a:r>
            <a:r>
              <a:rPr lang="en-US" smtClean="0"/>
              <a:t>rilikom unosa trajanja</a:t>
            </a:r>
            <a:r>
              <a:rPr lang="sr-Latn-CS" smtClean="0"/>
              <a:t> (Duration)</a:t>
            </a:r>
            <a:r>
              <a:rPr lang="en-US" smtClean="0"/>
              <a:t> zadatka, potrebno je uneti o</a:t>
            </a:r>
            <a:r>
              <a:rPr lang="sr-Latn-CS" smtClean="0"/>
              <a:t>č</a:t>
            </a:r>
            <a:r>
              <a:rPr lang="en-US" smtClean="0"/>
              <a:t>ekivano</a:t>
            </a:r>
            <a:r>
              <a:rPr lang="sr-Latn-CS" smtClean="0"/>
              <a:t> (planirano)</a:t>
            </a:r>
            <a:r>
              <a:rPr lang="en-US" smtClean="0"/>
              <a:t> vreme za </a:t>
            </a:r>
            <a:r>
              <a:rPr lang="sr-Latn-CS" smtClean="0"/>
              <a:t>izvršavanje</a:t>
            </a:r>
            <a:r>
              <a:rPr lang="en-US" smtClean="0"/>
              <a:t> zadatka.</a:t>
            </a:r>
          </a:p>
          <a:p>
            <a:pPr eaLnBrk="1" hangingPunct="1">
              <a:lnSpc>
                <a:spcPct val="90000"/>
              </a:lnSpc>
            </a:pPr>
            <a:r>
              <a:rPr lang="sr-Latn-CS" smtClean="0"/>
              <a:t>Moguće jedinice</a:t>
            </a:r>
            <a:r>
              <a:rPr lang="en-US" smtClean="0"/>
              <a:t> trajanja</a:t>
            </a:r>
            <a:r>
              <a:rPr lang="sr-Latn-CS" smtClean="0"/>
              <a:t> zadatka su:</a:t>
            </a:r>
            <a:endParaRPr lang="en-US" smtClean="0"/>
          </a:p>
          <a:p>
            <a:pPr lvl="1" eaLnBrk="1" hangingPunct="1">
              <a:lnSpc>
                <a:spcPct val="90000"/>
              </a:lnSpc>
            </a:pPr>
            <a:r>
              <a:rPr lang="sr-Latn-CS" smtClean="0"/>
              <a:t>m</a:t>
            </a:r>
            <a:r>
              <a:rPr lang="en-US" smtClean="0"/>
              <a:t> = </a:t>
            </a:r>
            <a:r>
              <a:rPr lang="sr-Latn-CS" smtClean="0"/>
              <a:t>m</a:t>
            </a:r>
            <a:r>
              <a:rPr lang="en-US" smtClean="0"/>
              <a:t>inuti</a:t>
            </a:r>
            <a:r>
              <a:rPr lang="sr-Latn-CS" smtClean="0"/>
              <a:t>,</a:t>
            </a:r>
            <a:endParaRPr lang="en-US" smtClean="0"/>
          </a:p>
          <a:p>
            <a:pPr lvl="1" eaLnBrk="1" hangingPunct="1">
              <a:lnSpc>
                <a:spcPct val="90000"/>
              </a:lnSpc>
            </a:pPr>
            <a:r>
              <a:rPr lang="en-US" smtClean="0"/>
              <a:t>H = </a:t>
            </a:r>
            <a:r>
              <a:rPr lang="sr-Latn-CS" smtClean="0"/>
              <a:t>s</a:t>
            </a:r>
            <a:r>
              <a:rPr lang="en-US" smtClean="0"/>
              <a:t>ati</a:t>
            </a:r>
            <a:r>
              <a:rPr lang="sr-Latn-CS" smtClean="0"/>
              <a:t>,</a:t>
            </a:r>
            <a:endParaRPr lang="en-US" smtClean="0"/>
          </a:p>
          <a:p>
            <a:pPr lvl="1" eaLnBrk="1" hangingPunct="1">
              <a:lnSpc>
                <a:spcPct val="90000"/>
              </a:lnSpc>
            </a:pPr>
            <a:r>
              <a:rPr lang="en-US" smtClean="0"/>
              <a:t>D = </a:t>
            </a:r>
            <a:r>
              <a:rPr lang="sr-Latn-CS" smtClean="0"/>
              <a:t>d</a:t>
            </a:r>
            <a:r>
              <a:rPr lang="en-US" smtClean="0"/>
              <a:t>ani</a:t>
            </a:r>
            <a:r>
              <a:rPr lang="sr-Latn-CS" smtClean="0"/>
              <a:t>,</a:t>
            </a:r>
            <a:endParaRPr lang="en-US" smtClean="0"/>
          </a:p>
          <a:p>
            <a:pPr lvl="1" eaLnBrk="1" hangingPunct="1">
              <a:lnSpc>
                <a:spcPct val="90000"/>
              </a:lnSpc>
            </a:pPr>
            <a:r>
              <a:rPr lang="en-US" smtClean="0"/>
              <a:t>W = </a:t>
            </a:r>
            <a:r>
              <a:rPr lang="sr-Latn-CS" smtClean="0"/>
              <a:t>n</a:t>
            </a:r>
            <a:r>
              <a:rPr lang="en-US" smtClean="0"/>
              <a:t>edelje</a:t>
            </a:r>
            <a:r>
              <a:rPr lang="sr-Latn-CS" smtClean="0"/>
              <a:t>,</a:t>
            </a:r>
            <a:endParaRPr lang="en-US" smtClean="0"/>
          </a:p>
          <a:p>
            <a:pPr lvl="1" eaLnBrk="1" hangingPunct="1">
              <a:lnSpc>
                <a:spcPct val="90000"/>
              </a:lnSpc>
            </a:pPr>
            <a:r>
              <a:rPr lang="en-US" smtClean="0"/>
              <a:t>M = </a:t>
            </a:r>
            <a:r>
              <a:rPr lang="sr-Latn-CS" smtClean="0"/>
              <a:t>m</a:t>
            </a:r>
            <a:r>
              <a:rPr lang="en-US" smtClean="0"/>
              <a:t>eseci</a:t>
            </a:r>
            <a:r>
              <a:rPr lang="sr-Latn-CS" smtClean="0"/>
              <a:t>.</a:t>
            </a:r>
            <a:endParaRPr lang="en-US" smtClean="0"/>
          </a:p>
          <a:p>
            <a:pPr lvl="1" eaLnBrk="1" hangingPunct="1">
              <a:lnSpc>
                <a:spcPct val="90000"/>
              </a:lnSpc>
            </a:pPr>
            <a:endParaRPr lang="en-US" smtClean="0"/>
          </a:p>
        </p:txBody>
      </p:sp>
      <p:sp>
        <p:nvSpPr>
          <p:cNvPr id="25604" name="Slide Number Placeholder 3"/>
          <p:cNvSpPr>
            <a:spLocks noGrp="1"/>
          </p:cNvSpPr>
          <p:nvPr>
            <p:ph type="sldNum" sz="quarter" idx="12"/>
          </p:nvPr>
        </p:nvSpPr>
        <p:spPr>
          <a:noFill/>
        </p:spPr>
        <p:txBody>
          <a:bodyPr/>
          <a:lstStyle/>
          <a:p>
            <a:fld id="{5FB10E58-31A0-43B2-8992-AB6F5CC29893}" type="slidenum">
              <a:rPr lang="en-US" smtClean="0"/>
              <a:pPr/>
              <a:t>54</a:t>
            </a:fld>
            <a:endParaRPr lang="en-US"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hangingPunct="1"/>
            <a:r>
              <a:rPr lang="sr-Latn-CS" sz="4000" smtClean="0"/>
              <a:t>Vrste v</a:t>
            </a:r>
            <a:r>
              <a:rPr lang="en-US" sz="4000" smtClean="0"/>
              <a:t>remensk</a:t>
            </a:r>
            <a:r>
              <a:rPr lang="sr-Latn-CS" sz="4000" smtClean="0"/>
              <a:t>ih</a:t>
            </a:r>
            <a:r>
              <a:rPr lang="en-US" sz="4000" smtClean="0"/>
              <a:t> ograničenja u vezi izvršavanja zadataka</a:t>
            </a:r>
          </a:p>
        </p:txBody>
      </p:sp>
      <p:sp>
        <p:nvSpPr>
          <p:cNvPr id="26627" name="Rectangle 3"/>
          <p:cNvSpPr>
            <a:spLocks noGrp="1" noChangeArrowheads="1"/>
          </p:cNvSpPr>
          <p:nvPr>
            <p:ph type="body" idx="1"/>
          </p:nvPr>
        </p:nvSpPr>
        <p:spPr>
          <a:xfrm>
            <a:off x="304800" y="1600200"/>
            <a:ext cx="8839200" cy="5257800"/>
          </a:xfrm>
        </p:spPr>
        <p:txBody>
          <a:bodyPr/>
          <a:lstStyle/>
          <a:p>
            <a:pPr eaLnBrk="1" hangingPunct="1">
              <a:lnSpc>
                <a:spcPct val="90000"/>
              </a:lnSpc>
            </a:pPr>
            <a:r>
              <a:rPr lang="sr-Latn-CS" sz="2800" smtClean="0"/>
              <a:t>prozor Task Sheet, kartica  Advanced, polje Constraints,</a:t>
            </a:r>
            <a:endParaRPr lang="en-US" sz="2800" smtClean="0"/>
          </a:p>
          <a:p>
            <a:pPr eaLnBrk="1" hangingPunct="1">
              <a:lnSpc>
                <a:spcPct val="90000"/>
              </a:lnSpc>
            </a:pPr>
            <a:r>
              <a:rPr lang="sr-Latn-CS" sz="2800" smtClean="0"/>
              <a:t>vrste </a:t>
            </a:r>
            <a:r>
              <a:rPr lang="en-US" sz="2800" smtClean="0"/>
              <a:t>ograni</a:t>
            </a:r>
            <a:r>
              <a:rPr lang="sr-Latn-CS" sz="2800" smtClean="0"/>
              <a:t>č</a:t>
            </a:r>
            <a:r>
              <a:rPr lang="en-US" sz="2800" smtClean="0"/>
              <a:t>enja</a:t>
            </a:r>
            <a:r>
              <a:rPr lang="sr-Latn-CS" sz="2800" smtClean="0"/>
              <a:t> (Constraints):</a:t>
            </a:r>
            <a:endParaRPr lang="en-US" sz="2800" smtClean="0"/>
          </a:p>
          <a:p>
            <a:pPr lvl="1" eaLnBrk="1" hangingPunct="1">
              <a:lnSpc>
                <a:spcPct val="90000"/>
              </a:lnSpc>
            </a:pPr>
            <a:r>
              <a:rPr lang="sr-Latn-CS" smtClean="0"/>
              <a:t>naj</a:t>
            </a:r>
            <a:r>
              <a:rPr lang="en-US" smtClean="0"/>
              <a:t>kasnije mogu</a:t>
            </a:r>
            <a:r>
              <a:rPr lang="sr-Latn-CS" smtClean="0"/>
              <a:t>ć</a:t>
            </a:r>
            <a:r>
              <a:rPr lang="en-US" smtClean="0"/>
              <a:t>e</a:t>
            </a:r>
            <a:r>
              <a:rPr lang="sr-Latn-CS" smtClean="0"/>
              <a:t> (as late as possible),</a:t>
            </a:r>
            <a:endParaRPr lang="en-US" smtClean="0"/>
          </a:p>
          <a:p>
            <a:pPr lvl="1" eaLnBrk="1" hangingPunct="1">
              <a:lnSpc>
                <a:spcPct val="90000"/>
              </a:lnSpc>
            </a:pPr>
            <a:r>
              <a:rPr lang="sr-Latn-CS" smtClean="0"/>
              <a:t>naj</a:t>
            </a:r>
            <a:r>
              <a:rPr lang="en-US" smtClean="0"/>
              <a:t>ranije mogu</a:t>
            </a:r>
            <a:r>
              <a:rPr lang="sr-Latn-CS" smtClean="0"/>
              <a:t>ć</a:t>
            </a:r>
            <a:r>
              <a:rPr lang="en-US" smtClean="0"/>
              <a:t>e</a:t>
            </a:r>
            <a:r>
              <a:rPr lang="sr-Latn-CS" smtClean="0"/>
              <a:t> (as soon as possible),</a:t>
            </a:r>
            <a:endParaRPr lang="en-US" smtClean="0"/>
          </a:p>
          <a:p>
            <a:pPr lvl="1" eaLnBrk="1" hangingPunct="1">
              <a:lnSpc>
                <a:spcPct val="90000"/>
              </a:lnSpc>
            </a:pPr>
            <a:r>
              <a:rPr lang="sr-Latn-CS" smtClean="0"/>
              <a:t>n</a:t>
            </a:r>
            <a:r>
              <a:rPr lang="en-US" smtClean="0"/>
              <a:t>e zavr</a:t>
            </a:r>
            <a:r>
              <a:rPr lang="sr-Latn-CS" smtClean="0"/>
              <a:t>š</a:t>
            </a:r>
            <a:r>
              <a:rPr lang="en-US" smtClean="0"/>
              <a:t>iti ranije </a:t>
            </a:r>
            <a:r>
              <a:rPr lang="sr-Latn-CS" smtClean="0"/>
              <a:t>od (f</a:t>
            </a:r>
            <a:r>
              <a:rPr lang="en-US" smtClean="0"/>
              <a:t>inish no earlier than</a:t>
            </a:r>
            <a:r>
              <a:rPr lang="sr-Latn-CS" smtClean="0"/>
              <a:t>),</a:t>
            </a:r>
            <a:endParaRPr lang="en-US" smtClean="0"/>
          </a:p>
          <a:p>
            <a:pPr lvl="1" eaLnBrk="1" hangingPunct="1">
              <a:lnSpc>
                <a:spcPct val="90000"/>
              </a:lnSpc>
            </a:pPr>
            <a:r>
              <a:rPr lang="sr-Latn-CS" smtClean="0"/>
              <a:t>n</a:t>
            </a:r>
            <a:r>
              <a:rPr lang="en-US" smtClean="0"/>
              <a:t>e zavr</a:t>
            </a:r>
            <a:r>
              <a:rPr lang="sr-Latn-CS" smtClean="0"/>
              <a:t>š</a:t>
            </a:r>
            <a:r>
              <a:rPr lang="en-US" smtClean="0"/>
              <a:t>iti kasnije od</a:t>
            </a:r>
            <a:r>
              <a:rPr lang="sr-Latn-CS" smtClean="0"/>
              <a:t> (f</a:t>
            </a:r>
            <a:r>
              <a:rPr lang="en-US" smtClean="0"/>
              <a:t>inish no later than</a:t>
            </a:r>
            <a:r>
              <a:rPr lang="sr-Latn-CS" smtClean="0"/>
              <a:t>),</a:t>
            </a:r>
            <a:endParaRPr lang="en-US" smtClean="0"/>
          </a:p>
          <a:p>
            <a:pPr lvl="1" eaLnBrk="1" hangingPunct="1">
              <a:lnSpc>
                <a:spcPct val="90000"/>
              </a:lnSpc>
            </a:pPr>
            <a:r>
              <a:rPr lang="sr-Latn-CS" smtClean="0"/>
              <a:t>mora da se počne u dato vreme (m</a:t>
            </a:r>
            <a:r>
              <a:rPr lang="en-US" smtClean="0"/>
              <a:t>ust finish on</a:t>
            </a:r>
            <a:r>
              <a:rPr lang="sr-Latn-CS" smtClean="0"/>
              <a:t>),</a:t>
            </a:r>
            <a:endParaRPr lang="en-US" smtClean="0"/>
          </a:p>
          <a:p>
            <a:pPr lvl="1" eaLnBrk="1" hangingPunct="1">
              <a:lnSpc>
                <a:spcPct val="90000"/>
              </a:lnSpc>
            </a:pPr>
            <a:r>
              <a:rPr lang="sr-Latn-CS" smtClean="0"/>
              <a:t>mora da se završi u dato vreme</a:t>
            </a:r>
            <a:r>
              <a:rPr lang="en-US" smtClean="0"/>
              <a:t> </a:t>
            </a:r>
            <a:r>
              <a:rPr lang="sr-Latn-CS" smtClean="0"/>
              <a:t>(m</a:t>
            </a:r>
            <a:r>
              <a:rPr lang="en-US" smtClean="0"/>
              <a:t>ust start on</a:t>
            </a:r>
            <a:r>
              <a:rPr lang="sr-Latn-CS" smtClean="0"/>
              <a:t>),</a:t>
            </a:r>
            <a:endParaRPr lang="en-US" smtClean="0"/>
          </a:p>
          <a:p>
            <a:pPr lvl="1" eaLnBrk="1" hangingPunct="1">
              <a:lnSpc>
                <a:spcPct val="90000"/>
              </a:lnSpc>
            </a:pPr>
            <a:r>
              <a:rPr lang="sr-Latn-CS" smtClean="0"/>
              <a:t>ne p</a:t>
            </a:r>
            <a:r>
              <a:rPr lang="en-US" smtClean="0"/>
              <a:t>o</a:t>
            </a:r>
            <a:r>
              <a:rPr lang="sr-Latn-CS" smtClean="0"/>
              <a:t>č</a:t>
            </a:r>
            <a:r>
              <a:rPr lang="en-US" smtClean="0"/>
              <a:t>eti ranije od</a:t>
            </a:r>
            <a:r>
              <a:rPr lang="sr-Latn-CS" smtClean="0"/>
              <a:t> (s</a:t>
            </a:r>
            <a:r>
              <a:rPr lang="en-US" smtClean="0"/>
              <a:t>tart no earlier than</a:t>
            </a:r>
            <a:r>
              <a:rPr lang="sr-Latn-CS" smtClean="0"/>
              <a:t>),</a:t>
            </a:r>
            <a:endParaRPr lang="en-US" smtClean="0"/>
          </a:p>
          <a:p>
            <a:pPr lvl="1" eaLnBrk="1" hangingPunct="1">
              <a:lnSpc>
                <a:spcPct val="90000"/>
              </a:lnSpc>
            </a:pPr>
            <a:r>
              <a:rPr lang="sr-Latn-CS" smtClean="0"/>
              <a:t>ne p</a:t>
            </a:r>
            <a:r>
              <a:rPr lang="en-US" smtClean="0"/>
              <a:t>o</a:t>
            </a:r>
            <a:r>
              <a:rPr lang="sr-Latn-CS" smtClean="0"/>
              <a:t>č</a:t>
            </a:r>
            <a:r>
              <a:rPr lang="en-US" smtClean="0"/>
              <a:t>eti kasnije od</a:t>
            </a:r>
            <a:r>
              <a:rPr lang="sr-Latn-CS" smtClean="0"/>
              <a:t> (s</a:t>
            </a:r>
            <a:r>
              <a:rPr lang="en-US" smtClean="0"/>
              <a:t>tart no later than</a:t>
            </a:r>
            <a:r>
              <a:rPr lang="sr-Latn-CS" smtClean="0"/>
              <a:t>),</a:t>
            </a:r>
            <a:endParaRPr lang="en-US" smtClean="0"/>
          </a:p>
          <a:p>
            <a:pPr lvl="1" eaLnBrk="1" hangingPunct="1">
              <a:lnSpc>
                <a:spcPct val="90000"/>
              </a:lnSpc>
            </a:pPr>
            <a:endParaRPr lang="en-US" sz="2400" smtClean="0"/>
          </a:p>
          <a:p>
            <a:pPr eaLnBrk="1" hangingPunct="1">
              <a:lnSpc>
                <a:spcPct val="90000"/>
              </a:lnSpc>
            </a:pPr>
            <a:endParaRPr lang="en-US" sz="2800" smtClean="0"/>
          </a:p>
        </p:txBody>
      </p:sp>
      <p:sp>
        <p:nvSpPr>
          <p:cNvPr id="26628" name="Slide Number Placeholder 3"/>
          <p:cNvSpPr>
            <a:spLocks noGrp="1"/>
          </p:cNvSpPr>
          <p:nvPr>
            <p:ph type="sldNum" sz="quarter" idx="12"/>
          </p:nvPr>
        </p:nvSpPr>
        <p:spPr>
          <a:noFill/>
        </p:spPr>
        <p:txBody>
          <a:bodyPr/>
          <a:lstStyle/>
          <a:p>
            <a:fld id="{F10FCDE4-9C82-429C-BA20-6A1A315D3C86}" type="slidenum">
              <a:rPr lang="en-US" smtClean="0"/>
              <a:pPr/>
              <a:t>55</a:t>
            </a:fld>
            <a:endParaRPr lang="en-US"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sr-Latn-CS" smtClean="0"/>
              <a:t>Relacije između zadataka</a:t>
            </a:r>
            <a:endParaRPr lang="en-US" smtClean="0"/>
          </a:p>
        </p:txBody>
      </p:sp>
      <p:sp>
        <p:nvSpPr>
          <p:cNvPr id="27651" name="Rectangle 3"/>
          <p:cNvSpPr>
            <a:spLocks noGrp="1" noChangeArrowheads="1"/>
          </p:cNvSpPr>
          <p:nvPr>
            <p:ph type="body" idx="1"/>
          </p:nvPr>
        </p:nvSpPr>
        <p:spPr>
          <a:xfrm>
            <a:off x="152400" y="1600200"/>
            <a:ext cx="8839200" cy="5029200"/>
          </a:xfrm>
        </p:spPr>
        <p:txBody>
          <a:bodyPr/>
          <a:lstStyle/>
          <a:p>
            <a:pPr eaLnBrk="1" hangingPunct="1"/>
            <a:r>
              <a:rPr lang="sr-Latn-CS" smtClean="0"/>
              <a:t>prozor Task Information, kartica Predecessor, polje Type,</a:t>
            </a:r>
          </a:p>
          <a:p>
            <a:pPr eaLnBrk="1" hangingPunct="1"/>
            <a:r>
              <a:rPr lang="sr-Latn-CS" smtClean="0"/>
              <a:t>Vrste relacija:</a:t>
            </a:r>
            <a:endParaRPr lang="en-US" smtClean="0"/>
          </a:p>
          <a:p>
            <a:pPr lvl="1" eaLnBrk="1" hangingPunct="1"/>
            <a:r>
              <a:rPr lang="sr-Latn-CS" sz="3200" smtClean="0"/>
              <a:t>završi da bi započeo</a:t>
            </a:r>
            <a:r>
              <a:rPr lang="en-US" sz="3200" smtClean="0"/>
              <a:t> (</a:t>
            </a:r>
            <a:r>
              <a:rPr lang="sr-Latn-CS" sz="3200" smtClean="0"/>
              <a:t>FS - finish to start, </a:t>
            </a:r>
            <a:r>
              <a:rPr lang="en-US" sz="3200" smtClean="0"/>
              <a:t>to je </a:t>
            </a:r>
            <a:r>
              <a:rPr lang="sr-Latn-CS" sz="3200" smtClean="0"/>
              <a:t>standardna, najčešće primenjena</a:t>
            </a:r>
            <a:r>
              <a:rPr lang="en-US" sz="3200" smtClean="0"/>
              <a:t> relacija)</a:t>
            </a:r>
            <a:r>
              <a:rPr lang="sr-Latn-CS" sz="3200" smtClean="0"/>
              <a:t>,</a:t>
            </a:r>
          </a:p>
          <a:p>
            <a:pPr lvl="1" eaLnBrk="1" hangingPunct="1"/>
            <a:r>
              <a:rPr lang="sr-Latn-CS" sz="3200" smtClean="0"/>
              <a:t>započni da bi završio</a:t>
            </a:r>
            <a:r>
              <a:rPr lang="en-US" sz="3200" smtClean="0"/>
              <a:t> (SF</a:t>
            </a:r>
            <a:r>
              <a:rPr lang="hu-HU" sz="3200" smtClean="0"/>
              <a:t> - start to finish</a:t>
            </a:r>
            <a:r>
              <a:rPr lang="en-US" sz="3200" smtClean="0"/>
              <a:t>)</a:t>
            </a:r>
            <a:r>
              <a:rPr lang="sr-Latn-CS" sz="3200" smtClean="0"/>
              <a:t>,</a:t>
            </a:r>
            <a:endParaRPr lang="en-US" sz="3200" smtClean="0"/>
          </a:p>
          <a:p>
            <a:pPr lvl="1" eaLnBrk="1" hangingPunct="1"/>
            <a:r>
              <a:rPr lang="sr-Latn-CS" sz="3200" smtClean="0"/>
              <a:t>započni da bi započeo</a:t>
            </a:r>
            <a:r>
              <a:rPr lang="en-US" sz="3200" smtClean="0"/>
              <a:t> (SS</a:t>
            </a:r>
            <a:r>
              <a:rPr lang="hu-HU" sz="3200" smtClean="0"/>
              <a:t> - start to start</a:t>
            </a:r>
            <a:r>
              <a:rPr lang="en-US" sz="3200" smtClean="0"/>
              <a:t>)</a:t>
            </a:r>
            <a:r>
              <a:rPr lang="sr-Latn-CS" sz="3200" smtClean="0"/>
              <a:t>,</a:t>
            </a:r>
            <a:endParaRPr lang="en-US" sz="3200" smtClean="0"/>
          </a:p>
          <a:p>
            <a:pPr lvl="1" eaLnBrk="1" hangingPunct="1"/>
            <a:r>
              <a:rPr lang="hu-HU" sz="3200" smtClean="0"/>
              <a:t>z</a:t>
            </a:r>
            <a:r>
              <a:rPr lang="en-US" sz="3200" smtClean="0"/>
              <a:t>avr</a:t>
            </a:r>
            <a:r>
              <a:rPr lang="sr-Latn-CS" sz="3200" smtClean="0"/>
              <a:t>š</a:t>
            </a:r>
            <a:r>
              <a:rPr lang="en-US" sz="3200" smtClean="0"/>
              <a:t>i </a:t>
            </a:r>
            <a:r>
              <a:rPr lang="sr-Latn-CS" sz="3200" smtClean="0"/>
              <a:t>da bi završio</a:t>
            </a:r>
            <a:r>
              <a:rPr lang="en-US" sz="3200" smtClean="0"/>
              <a:t> (FF</a:t>
            </a:r>
            <a:r>
              <a:rPr lang="hu-HU" sz="3200" smtClean="0"/>
              <a:t> - finish to finish</a:t>
            </a:r>
            <a:r>
              <a:rPr lang="en-US" sz="3200" smtClean="0"/>
              <a:t>)</a:t>
            </a:r>
            <a:r>
              <a:rPr lang="sr-Latn-CS" sz="3200" smtClean="0"/>
              <a:t>.</a:t>
            </a:r>
            <a:endParaRPr lang="en-US" sz="3200" smtClean="0"/>
          </a:p>
          <a:p>
            <a:pPr lvl="1" eaLnBrk="1" hangingPunct="1"/>
            <a:endParaRPr lang="en-US" smtClean="0"/>
          </a:p>
          <a:p>
            <a:pPr lvl="1" eaLnBrk="1" hangingPunct="1">
              <a:buFontTx/>
              <a:buNone/>
            </a:pPr>
            <a:endParaRPr lang="en-US" smtClean="0"/>
          </a:p>
        </p:txBody>
      </p:sp>
      <p:sp>
        <p:nvSpPr>
          <p:cNvPr id="27652" name="Slide Number Placeholder 3"/>
          <p:cNvSpPr>
            <a:spLocks noGrp="1"/>
          </p:cNvSpPr>
          <p:nvPr>
            <p:ph type="sldNum" sz="quarter" idx="12"/>
          </p:nvPr>
        </p:nvSpPr>
        <p:spPr>
          <a:noFill/>
        </p:spPr>
        <p:txBody>
          <a:bodyPr/>
          <a:lstStyle/>
          <a:p>
            <a:fld id="{00EE73EA-0E3B-464A-AB9A-91F015C5D503}" type="slidenum">
              <a:rPr lang="en-US" smtClean="0"/>
              <a:pPr/>
              <a:t>56</a:t>
            </a:fld>
            <a:endParaRPr lang="en-US"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1858962"/>
          </a:xfrm>
        </p:spPr>
        <p:txBody>
          <a:bodyPr>
            <a:normAutofit/>
          </a:bodyPr>
          <a:lstStyle/>
          <a:p>
            <a:r>
              <a:rPr lang="en-US" smtClean="0"/>
              <a:t>3</a:t>
            </a:r>
            <a:r>
              <a:rPr lang="sr-Latn-CS" smtClean="0"/>
              <a:t>.</a:t>
            </a:r>
            <a:r>
              <a:rPr lang="en-US" smtClean="0"/>
              <a:t> </a:t>
            </a:r>
            <a:r>
              <a:rPr lang="sr-Latn-CS" smtClean="0"/>
              <a:t>vežba</a:t>
            </a:r>
            <a:r>
              <a:rPr lang="hu-HU" smtClean="0"/>
              <a:t>: Unošenje dodatnih informacija u vezi zadataka</a:t>
            </a:r>
            <a:endParaRPr lang="en-US" smtClean="0"/>
          </a:p>
        </p:txBody>
      </p:sp>
      <p:sp>
        <p:nvSpPr>
          <p:cNvPr id="28675" name="Rectangle 3"/>
          <p:cNvSpPr>
            <a:spLocks noGrp="1" noChangeArrowheads="1"/>
          </p:cNvSpPr>
          <p:nvPr>
            <p:ph type="body" idx="1"/>
          </p:nvPr>
        </p:nvSpPr>
        <p:spPr>
          <a:xfrm>
            <a:off x="457200" y="3048000"/>
            <a:ext cx="8229600" cy="3078163"/>
          </a:xfrm>
        </p:spPr>
        <p:txBody>
          <a:bodyPr/>
          <a:lstStyle/>
          <a:p>
            <a:r>
              <a:rPr lang="sr-Latn-CS" sz="4000" smtClean="0"/>
              <a:t>Izvedimo vežbu</a:t>
            </a:r>
            <a:r>
              <a:rPr lang="hu-HU" sz="4000" smtClean="0"/>
              <a:t>!</a:t>
            </a:r>
          </a:p>
          <a:p>
            <a:pPr eaLnBrk="1" hangingPunct="1">
              <a:buFontTx/>
              <a:buNone/>
            </a:pPr>
            <a:r>
              <a:rPr lang="sr-Latn-CS" smtClean="0"/>
              <a:t> </a:t>
            </a:r>
            <a:r>
              <a:rPr lang="en-US" smtClean="0"/>
              <a:t> </a:t>
            </a:r>
          </a:p>
        </p:txBody>
      </p:sp>
      <p:sp>
        <p:nvSpPr>
          <p:cNvPr id="28676" name="Slide Number Placeholder 3"/>
          <p:cNvSpPr>
            <a:spLocks noGrp="1"/>
          </p:cNvSpPr>
          <p:nvPr>
            <p:ph type="sldNum" sz="quarter" idx="12"/>
          </p:nvPr>
        </p:nvSpPr>
        <p:spPr>
          <a:noFill/>
        </p:spPr>
        <p:txBody>
          <a:bodyPr/>
          <a:lstStyle/>
          <a:p>
            <a:fld id="{02D471DF-5DA3-4D3A-BBC3-2FF6779CB86F}" type="slidenum">
              <a:rPr lang="en-US" smtClean="0"/>
              <a:pPr/>
              <a:t>57</a:t>
            </a:fld>
            <a:endParaRPr lang="en-US"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16162"/>
          </a:xfrm>
        </p:spPr>
        <p:txBody>
          <a:bodyPr>
            <a:normAutofit/>
          </a:bodyPr>
          <a:lstStyle/>
          <a:p>
            <a:r>
              <a:rPr lang="hu-HU" b="1" smtClean="0"/>
              <a:t>UPUTSTVO ZA 4. VEŽBU</a:t>
            </a:r>
            <a:r>
              <a:rPr lang="hu-HU" smtClean="0"/>
              <a:t>:</a:t>
            </a:r>
            <a:br>
              <a:rPr lang="hu-HU" smtClean="0"/>
            </a:br>
            <a:r>
              <a:rPr lang="hu-HU" smtClean="0"/>
              <a:t>UNOS RESURSA</a:t>
            </a:r>
            <a:endParaRPr lang="en-US"/>
          </a:p>
        </p:txBody>
      </p:sp>
      <p:sp>
        <p:nvSpPr>
          <p:cNvPr id="3" name="Content Placeholder 2"/>
          <p:cNvSpPr>
            <a:spLocks noGrp="1"/>
          </p:cNvSpPr>
          <p:nvPr>
            <p:ph idx="1"/>
          </p:nvPr>
        </p:nvSpPr>
        <p:spPr>
          <a:xfrm>
            <a:off x="457200" y="2971800"/>
            <a:ext cx="8229600" cy="3733800"/>
          </a:xfrm>
        </p:spPr>
        <p:txBody>
          <a:bodyPr/>
          <a:lstStyle/>
          <a:p>
            <a:pPr marL="514350" indent="-514350">
              <a:buFont typeface="+mj-lt"/>
              <a:buAutoNum type="arabicPeriod"/>
            </a:pPr>
            <a:r>
              <a:rPr lang="hu-HU" smtClean="0"/>
              <a:t>Upisivanje imena resursa,</a:t>
            </a:r>
          </a:p>
          <a:p>
            <a:pPr marL="514350" indent="-514350">
              <a:buFont typeface="+mj-lt"/>
              <a:buAutoNum type="arabicPeriod"/>
            </a:pPr>
            <a:r>
              <a:rPr lang="hu-HU" smtClean="0"/>
              <a:t>Definisanje tipa resursa,</a:t>
            </a:r>
          </a:p>
          <a:p>
            <a:pPr marL="514350" indent="-514350">
              <a:buFont typeface="+mj-lt"/>
              <a:buAutoNum type="arabicPeriod"/>
            </a:pPr>
            <a:r>
              <a:rPr lang="hu-HU" smtClean="0"/>
              <a:t>Dodeljivanje troškova resursima,</a:t>
            </a:r>
          </a:p>
          <a:p>
            <a:pPr marL="514350" indent="-514350">
              <a:buFont typeface="+mj-lt"/>
              <a:buAutoNum type="arabicPeriod"/>
            </a:pPr>
            <a:r>
              <a:rPr lang="hu-HU" smtClean="0"/>
              <a:t>Dodeljivanje resursa  zadacima,</a:t>
            </a:r>
          </a:p>
          <a:p>
            <a:pPr marL="514350" indent="-514350">
              <a:buFont typeface="+mj-lt"/>
              <a:buAutoNum type="arabicPeriod"/>
            </a:pPr>
            <a:r>
              <a:rPr lang="hu-HU" smtClean="0"/>
              <a:t>Unos procenjenih vremena izvršavanja zadataka.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Resursi</a:t>
            </a:r>
          </a:p>
        </p:txBody>
      </p:sp>
      <p:sp>
        <p:nvSpPr>
          <p:cNvPr id="29699" name="Rectangle 3"/>
          <p:cNvSpPr>
            <a:spLocks noGrp="1" noChangeArrowheads="1"/>
          </p:cNvSpPr>
          <p:nvPr>
            <p:ph type="body" idx="1"/>
          </p:nvPr>
        </p:nvSpPr>
        <p:spPr/>
        <p:txBody>
          <a:bodyPr/>
          <a:lstStyle/>
          <a:p>
            <a:pPr eaLnBrk="1" hangingPunct="1"/>
            <a:r>
              <a:rPr lang="sr-Latn-CS" smtClean="0"/>
              <a:t>vrste</a:t>
            </a:r>
            <a:r>
              <a:rPr lang="en-US" smtClean="0"/>
              <a:t> resursa</a:t>
            </a:r>
            <a:r>
              <a:rPr lang="sr-Latn-CS" smtClean="0"/>
              <a:t>,</a:t>
            </a:r>
            <a:endParaRPr lang="en-US" smtClean="0"/>
          </a:p>
          <a:p>
            <a:pPr eaLnBrk="1" hangingPunct="1"/>
            <a:r>
              <a:rPr lang="sr-Latn-CS" smtClean="0"/>
              <a:t>u</a:t>
            </a:r>
            <a:r>
              <a:rPr lang="en-US" smtClean="0"/>
              <a:t>no</a:t>
            </a:r>
            <a:r>
              <a:rPr lang="sr-Latn-CS" smtClean="0"/>
              <a:t>š</a:t>
            </a:r>
            <a:r>
              <a:rPr lang="en-US" smtClean="0"/>
              <a:t>enje resursa</a:t>
            </a:r>
            <a:r>
              <a:rPr lang="sr-Latn-CS" smtClean="0"/>
              <a:t>,</a:t>
            </a:r>
            <a:endParaRPr lang="en-US" smtClean="0"/>
          </a:p>
          <a:p>
            <a:pPr eaLnBrk="1" hangingPunct="1"/>
            <a:r>
              <a:rPr lang="sr-Latn-CS" smtClean="0"/>
              <a:t>dodeljivanje (raspoređivanje) resursa zadacima,</a:t>
            </a:r>
            <a:endParaRPr lang="en-US" smtClean="0"/>
          </a:p>
          <a:p>
            <a:pPr eaLnBrk="1" hangingPunct="1"/>
            <a:r>
              <a:rPr lang="sr-Latn-CS" smtClean="0"/>
              <a:t>shvatanje</a:t>
            </a:r>
            <a:r>
              <a:rPr lang="en-US" smtClean="0"/>
              <a:t> </a:t>
            </a:r>
            <a:r>
              <a:rPr lang="sr-Latn-CS" smtClean="0"/>
              <a:t>pojma "rad".</a:t>
            </a:r>
            <a:endParaRPr lang="en-US" smtClean="0"/>
          </a:p>
          <a:p>
            <a:pPr eaLnBrk="1" hangingPunct="1"/>
            <a:endParaRPr lang="en-US" smtClean="0"/>
          </a:p>
          <a:p>
            <a:pPr eaLnBrk="1" hangingPunct="1"/>
            <a:endParaRPr lang="en-US" smtClean="0"/>
          </a:p>
          <a:p>
            <a:pPr eaLnBrk="1" hangingPunct="1">
              <a:buFontTx/>
              <a:buNone/>
            </a:pPr>
            <a:endParaRPr lang="en-US" smtClean="0"/>
          </a:p>
          <a:p>
            <a:pPr eaLnBrk="1" hangingPunct="1"/>
            <a:endParaRPr lang="en-US" smtClean="0"/>
          </a:p>
        </p:txBody>
      </p:sp>
      <p:sp>
        <p:nvSpPr>
          <p:cNvPr id="29700" name="Slide Number Placeholder 3"/>
          <p:cNvSpPr>
            <a:spLocks noGrp="1"/>
          </p:cNvSpPr>
          <p:nvPr>
            <p:ph type="sldNum" sz="quarter" idx="12"/>
          </p:nvPr>
        </p:nvSpPr>
        <p:spPr>
          <a:noFill/>
        </p:spPr>
        <p:txBody>
          <a:bodyPr/>
          <a:lstStyle/>
          <a:p>
            <a:fld id="{80C96FF1-46F7-4396-90C5-1004E7361350}" type="slidenum">
              <a:rPr lang="en-US" smtClean="0"/>
              <a:pPr/>
              <a:t>59</a:t>
            </a:fld>
            <a:endParaRPr lang="en-US"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868362"/>
          </a:xfrm>
        </p:spPr>
        <p:txBody>
          <a:bodyPr/>
          <a:lstStyle/>
          <a:p>
            <a:pPr eaLnBrk="1" hangingPunct="1"/>
            <a:r>
              <a:rPr lang="en-US" smtClean="0"/>
              <a:t>Tipovi resursa</a:t>
            </a:r>
          </a:p>
        </p:txBody>
      </p:sp>
      <p:sp>
        <p:nvSpPr>
          <p:cNvPr id="30723" name="Rectangle 3"/>
          <p:cNvSpPr>
            <a:spLocks noGrp="1" noChangeArrowheads="1"/>
          </p:cNvSpPr>
          <p:nvPr>
            <p:ph type="body" idx="1"/>
          </p:nvPr>
        </p:nvSpPr>
        <p:spPr>
          <a:xfrm>
            <a:off x="457200" y="1219200"/>
            <a:ext cx="8382000" cy="5410200"/>
          </a:xfrm>
        </p:spPr>
        <p:txBody>
          <a:bodyPr/>
          <a:lstStyle/>
          <a:p>
            <a:pPr eaLnBrk="1" hangingPunct="1">
              <a:spcBef>
                <a:spcPts val="0"/>
              </a:spcBef>
              <a:defRPr/>
            </a:pPr>
            <a:r>
              <a:rPr lang="sr-Latn-CS" smtClean="0"/>
              <a:t>r</a:t>
            </a:r>
            <a:r>
              <a:rPr lang="en-US" smtClean="0"/>
              <a:t>a</a:t>
            </a:r>
            <a:r>
              <a:rPr lang="sr-Latn-CS" smtClean="0"/>
              <a:t>dni resursi (ljudi pojedinačno ili timovi ljudi),</a:t>
            </a:r>
          </a:p>
          <a:p>
            <a:pPr eaLnBrk="1" hangingPunct="1">
              <a:spcBef>
                <a:spcPts val="0"/>
              </a:spcBef>
              <a:defRPr/>
            </a:pPr>
            <a:r>
              <a:rPr lang="sr-Latn-CS" smtClean="0"/>
              <a:t>resursi tipa</a:t>
            </a:r>
            <a:r>
              <a:rPr lang="en-US" smtClean="0"/>
              <a:t> oprem</a:t>
            </a:r>
            <a:r>
              <a:rPr lang="sr-Latn-CS" smtClean="0"/>
              <a:t>a (radne mašine, računarski hardver, prostorije...),</a:t>
            </a:r>
          </a:p>
          <a:p>
            <a:pPr marL="0" eaLnBrk="1" hangingPunct="1">
              <a:spcBef>
                <a:spcPts val="0"/>
              </a:spcBef>
              <a:buFontTx/>
              <a:buNone/>
              <a:defRPr/>
            </a:pPr>
            <a:r>
              <a:rPr lang="sr-Latn-CS" smtClean="0"/>
              <a:t>Dva gornja tipa resursa u MS Project-u se vode kao resursi tipa Work (rad).</a:t>
            </a:r>
            <a:endParaRPr lang="en-US" smtClean="0"/>
          </a:p>
          <a:p>
            <a:pPr eaLnBrk="1" hangingPunct="1">
              <a:spcBef>
                <a:spcPts val="0"/>
              </a:spcBef>
              <a:defRPr/>
            </a:pPr>
            <a:r>
              <a:rPr lang="sr-Latn-CS" smtClean="0"/>
              <a:t>m</a:t>
            </a:r>
            <a:r>
              <a:rPr lang="en-US" smtClean="0"/>
              <a:t>aterijaln</a:t>
            </a:r>
            <a:r>
              <a:rPr lang="sr-Latn-CS" smtClean="0"/>
              <a:t>i resursi (potrošni materijal koji se koristi),</a:t>
            </a:r>
          </a:p>
          <a:p>
            <a:pPr eaLnBrk="1" hangingPunct="1">
              <a:spcBef>
                <a:spcPts val="0"/>
              </a:spcBef>
              <a:defRPr/>
            </a:pPr>
            <a:r>
              <a:rPr lang="sr-Latn-CS" smtClean="0"/>
              <a:t>troškovni resursi (putovanja i slično što nije direkno vezano za rad projektu ali predstavljaju trošak).</a:t>
            </a:r>
          </a:p>
        </p:txBody>
      </p:sp>
      <p:sp>
        <p:nvSpPr>
          <p:cNvPr id="30724" name="Slide Number Placeholder 3"/>
          <p:cNvSpPr>
            <a:spLocks noGrp="1"/>
          </p:cNvSpPr>
          <p:nvPr>
            <p:ph type="sldNum" sz="quarter" idx="12"/>
          </p:nvPr>
        </p:nvSpPr>
        <p:spPr>
          <a:noFill/>
        </p:spPr>
        <p:txBody>
          <a:bodyPr/>
          <a:lstStyle/>
          <a:p>
            <a:fld id="{ADD64023-3EE6-430E-9345-BA134AA2120D}" type="slidenum">
              <a:rPr lang="en-US" smtClean="0"/>
              <a:pPr/>
              <a:t>60</a:t>
            </a:fld>
            <a:endParaRPr 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04800"/>
            <a:ext cx="8229600" cy="762000"/>
          </a:xfrm>
        </p:spPr>
        <p:txBody>
          <a:bodyPr/>
          <a:lstStyle/>
          <a:p>
            <a:pPr eaLnBrk="1" hangingPunct="1"/>
            <a:r>
              <a:rPr lang="en-US" smtClean="0"/>
              <a:t>Uno</a:t>
            </a:r>
            <a:r>
              <a:rPr lang="sr-Latn-CS" smtClean="0"/>
              <a:t>š</a:t>
            </a:r>
            <a:r>
              <a:rPr lang="en-US" smtClean="0"/>
              <a:t>enje resursa</a:t>
            </a:r>
          </a:p>
        </p:txBody>
      </p:sp>
      <p:sp>
        <p:nvSpPr>
          <p:cNvPr id="31747" name="Rectangle 3"/>
          <p:cNvSpPr>
            <a:spLocks noGrp="1" noChangeArrowheads="1"/>
          </p:cNvSpPr>
          <p:nvPr>
            <p:ph type="body" idx="1"/>
          </p:nvPr>
        </p:nvSpPr>
        <p:spPr>
          <a:xfrm>
            <a:off x="457200" y="1143000"/>
            <a:ext cx="8686800" cy="5562600"/>
          </a:xfrm>
        </p:spPr>
        <p:txBody>
          <a:bodyPr/>
          <a:lstStyle/>
          <a:p>
            <a:pPr eaLnBrk="1" hangingPunct="1"/>
            <a:r>
              <a:rPr lang="sr-Latn-CS" smtClean="0"/>
              <a:t>preporučljivo je uneti resurse nakon što su zadaci uneti i povezani,</a:t>
            </a:r>
            <a:endParaRPr lang="en-US" smtClean="0"/>
          </a:p>
          <a:p>
            <a:pPr eaLnBrk="1" hangingPunct="1"/>
            <a:r>
              <a:rPr lang="sr-Latn-CS" smtClean="0"/>
              <a:t>dodeljivanje</a:t>
            </a:r>
            <a:r>
              <a:rPr lang="en-US" smtClean="0"/>
              <a:t> imena</a:t>
            </a:r>
            <a:r>
              <a:rPr lang="sr-Latn-CS" smtClean="0"/>
              <a:t> (Resource Name)</a:t>
            </a:r>
            <a:r>
              <a:rPr lang="en-US" smtClean="0"/>
              <a:t> i </a:t>
            </a:r>
            <a:r>
              <a:rPr lang="sr-Latn-CS" smtClean="0"/>
              <a:t>nivoa angažovanja (Units) </a:t>
            </a:r>
            <a:r>
              <a:rPr lang="en-US" smtClean="0"/>
              <a:t>za svak</a:t>
            </a:r>
            <a:r>
              <a:rPr lang="sr-Latn-CS" smtClean="0"/>
              <a:t>i resurs,</a:t>
            </a:r>
            <a:endParaRPr lang="en-US" smtClean="0"/>
          </a:p>
          <a:p>
            <a:pPr eaLnBrk="1" hangingPunct="1"/>
            <a:r>
              <a:rPr lang="sr-Latn-CS" smtClean="0"/>
              <a:t>trajanje zadatka (Duration) je očekivana količina vremena potrebna da se kompletira određeni zadatak, izražena u danima,</a:t>
            </a:r>
            <a:endParaRPr lang="en-US" smtClean="0"/>
          </a:p>
          <a:p>
            <a:pPr eaLnBrk="1" hangingPunct="1"/>
            <a:r>
              <a:rPr lang="sr-Latn-CS" smtClean="0"/>
              <a:t>planirani rad</a:t>
            </a:r>
            <a:r>
              <a:rPr lang="en-US" smtClean="0"/>
              <a:t> </a:t>
            </a:r>
            <a:r>
              <a:rPr lang="sr-Latn-CS" smtClean="0"/>
              <a:t>(Work) </a:t>
            </a:r>
            <a:r>
              <a:rPr lang="en-US" smtClean="0"/>
              <a:t>je koli</a:t>
            </a:r>
            <a:r>
              <a:rPr lang="sr-Latn-CS" smtClean="0"/>
              <a:t>č</a:t>
            </a:r>
            <a:r>
              <a:rPr lang="en-US" smtClean="0"/>
              <a:t>ina </a:t>
            </a:r>
            <a:r>
              <a:rPr lang="sr-Latn-CS" smtClean="0"/>
              <a:t>napora (truda)</a:t>
            </a:r>
            <a:r>
              <a:rPr lang="en-US" smtClean="0"/>
              <a:t> potrebna da bi se </a:t>
            </a:r>
            <a:r>
              <a:rPr lang="sr-Latn-CS" smtClean="0"/>
              <a:t>kompletirao</a:t>
            </a:r>
            <a:r>
              <a:rPr lang="en-US" smtClean="0"/>
              <a:t> zadatak, </a:t>
            </a:r>
            <a:r>
              <a:rPr lang="sr-Latn-CS" smtClean="0"/>
              <a:t>izražena</a:t>
            </a:r>
            <a:r>
              <a:rPr lang="en-US" smtClean="0"/>
              <a:t> u satima</a:t>
            </a:r>
            <a:r>
              <a:rPr lang="sr-Latn-CS" smtClean="0"/>
              <a:t>.</a:t>
            </a:r>
            <a:endParaRPr lang="en-US" smtClean="0"/>
          </a:p>
          <a:p>
            <a:pPr eaLnBrk="1" hangingPunct="1"/>
            <a:endParaRPr lang="en-US" sz="2800" smtClean="0"/>
          </a:p>
        </p:txBody>
      </p:sp>
      <p:sp>
        <p:nvSpPr>
          <p:cNvPr id="31748" name="Slide Number Placeholder 3"/>
          <p:cNvSpPr>
            <a:spLocks noGrp="1"/>
          </p:cNvSpPr>
          <p:nvPr>
            <p:ph type="sldNum" sz="quarter" idx="12"/>
          </p:nvPr>
        </p:nvSpPr>
        <p:spPr>
          <a:noFill/>
        </p:spPr>
        <p:txBody>
          <a:bodyPr/>
          <a:lstStyle/>
          <a:p>
            <a:fld id="{89D80354-29E2-418C-8590-83C19E62ED32}" type="slidenum">
              <a:rPr lang="en-US" smtClean="0"/>
              <a:pPr/>
              <a:t>61</a:t>
            </a:fld>
            <a:endParaRPr lang="en-US"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mtClean="0"/>
              <a:t>4</a:t>
            </a:r>
            <a:r>
              <a:rPr lang="sr-Latn-CS" smtClean="0"/>
              <a:t>. vežba: Unos resursa</a:t>
            </a:r>
            <a:endParaRPr lang="en-US" smtClean="0"/>
          </a:p>
        </p:txBody>
      </p:sp>
      <p:sp>
        <p:nvSpPr>
          <p:cNvPr id="32771" name="Rectangle 3"/>
          <p:cNvSpPr>
            <a:spLocks noGrp="1" noChangeArrowheads="1"/>
          </p:cNvSpPr>
          <p:nvPr>
            <p:ph type="body" idx="1"/>
          </p:nvPr>
        </p:nvSpPr>
        <p:spPr>
          <a:xfrm>
            <a:off x="457200" y="2514600"/>
            <a:ext cx="8229600" cy="3611563"/>
          </a:xfrm>
        </p:spPr>
        <p:txBody>
          <a:bodyPr/>
          <a:lstStyle/>
          <a:p>
            <a:r>
              <a:rPr lang="sr-Latn-CS" sz="4000" smtClean="0"/>
              <a:t>Izvedimo vežbu</a:t>
            </a:r>
            <a:r>
              <a:rPr lang="hu-HU" sz="4000" smtClean="0"/>
              <a:t>!</a:t>
            </a:r>
          </a:p>
          <a:p>
            <a:pPr eaLnBrk="1" hangingPunct="1"/>
            <a:endParaRPr lang="en-US" smtClean="0"/>
          </a:p>
        </p:txBody>
      </p:sp>
      <p:sp>
        <p:nvSpPr>
          <p:cNvPr id="32772" name="Slide Number Placeholder 3"/>
          <p:cNvSpPr>
            <a:spLocks noGrp="1"/>
          </p:cNvSpPr>
          <p:nvPr>
            <p:ph type="sldNum" sz="quarter" idx="12"/>
          </p:nvPr>
        </p:nvSpPr>
        <p:spPr>
          <a:noFill/>
        </p:spPr>
        <p:txBody>
          <a:bodyPr/>
          <a:lstStyle/>
          <a:p>
            <a:fld id="{CF20C573-8B5E-4A6D-B3E5-01F03E86DC9E}" type="slidenum">
              <a:rPr lang="en-US" smtClean="0"/>
              <a:pPr/>
              <a:t>62</a:t>
            </a:fld>
            <a:endParaRPr lang="en-US"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16162"/>
          </a:xfrm>
        </p:spPr>
        <p:txBody>
          <a:bodyPr>
            <a:normAutofit fontScale="90000"/>
          </a:bodyPr>
          <a:lstStyle/>
          <a:p>
            <a:r>
              <a:rPr lang="hu-HU" b="1" smtClean="0"/>
              <a:t>UPUTSTVO ZA 5. VEŽBU</a:t>
            </a:r>
            <a:r>
              <a:rPr lang="hu-HU" smtClean="0"/>
              <a:t>:</a:t>
            </a:r>
            <a:br>
              <a:rPr lang="hu-HU" smtClean="0"/>
            </a:br>
            <a:r>
              <a:rPr lang="hu-HU" smtClean="0"/>
              <a:t>SNIMANJE BAZNOG PLANA I UNOŠENJE NAPREDOVANJA NA PROJEKTU</a:t>
            </a:r>
            <a:endParaRPr lang="en-US"/>
          </a:p>
        </p:txBody>
      </p:sp>
      <p:sp>
        <p:nvSpPr>
          <p:cNvPr id="3" name="Content Placeholder 2"/>
          <p:cNvSpPr>
            <a:spLocks noGrp="1"/>
          </p:cNvSpPr>
          <p:nvPr>
            <p:ph idx="1"/>
          </p:nvPr>
        </p:nvSpPr>
        <p:spPr>
          <a:xfrm>
            <a:off x="457200" y="2743200"/>
            <a:ext cx="8686800" cy="4114800"/>
          </a:xfrm>
        </p:spPr>
        <p:txBody>
          <a:bodyPr>
            <a:normAutofit/>
          </a:bodyPr>
          <a:lstStyle/>
          <a:p>
            <a:pPr marL="0" indent="0">
              <a:buNone/>
            </a:pPr>
            <a:r>
              <a:rPr lang="hu-HU" sz="4000" smtClean="0"/>
              <a:t>Formiranjem plana projekta upravljanje projektom nije završeno.</a:t>
            </a:r>
          </a:p>
          <a:p>
            <a:pPr marL="0" indent="0">
              <a:buNone/>
            </a:pPr>
            <a:r>
              <a:rPr lang="hu-HU" sz="4000" smtClean="0"/>
              <a:t>Dalje akcije su:</a:t>
            </a:r>
          </a:p>
          <a:p>
            <a:pPr marL="514350" indent="-514350">
              <a:buFont typeface="+mj-lt"/>
              <a:buAutoNum type="arabicPeriod"/>
            </a:pPr>
            <a:r>
              <a:rPr lang="hu-HU" sz="4000" smtClean="0"/>
              <a:t>Snimanje baznog plana</a:t>
            </a:r>
          </a:p>
          <a:p>
            <a:pPr marL="514350" indent="-514350">
              <a:buFont typeface="+mj-lt"/>
              <a:buAutoNum type="arabicPeriod"/>
            </a:pPr>
            <a:r>
              <a:rPr lang="hu-HU" sz="4000" smtClean="0"/>
              <a:t>Praćenje napredovanja na projektu</a:t>
            </a:r>
            <a:endParaRPr lang="en-US" sz="40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sr-Latn-CS" smtClean="0"/>
              <a:t>Praćenje napredovanja posla na projektu (Tracking)</a:t>
            </a:r>
            <a:endParaRPr lang="en-US" smtClean="0"/>
          </a:p>
        </p:txBody>
      </p:sp>
      <p:sp>
        <p:nvSpPr>
          <p:cNvPr id="33795" name="Rectangle 3"/>
          <p:cNvSpPr>
            <a:spLocks noGrp="1" noChangeArrowheads="1"/>
          </p:cNvSpPr>
          <p:nvPr>
            <p:ph type="body" idx="1"/>
          </p:nvPr>
        </p:nvSpPr>
        <p:spPr>
          <a:xfrm>
            <a:off x="457200" y="2057400"/>
            <a:ext cx="8229600" cy="4068763"/>
          </a:xfrm>
        </p:spPr>
        <p:txBody>
          <a:bodyPr/>
          <a:lstStyle/>
          <a:p>
            <a:pPr eaLnBrk="1" hangingPunct="1"/>
            <a:r>
              <a:rPr lang="sr-Latn-CS" smtClean="0"/>
              <a:t>snimanje baznog plana projekta,</a:t>
            </a:r>
            <a:endParaRPr lang="en-US" smtClean="0"/>
          </a:p>
          <a:p>
            <a:pPr eaLnBrk="1" hangingPunct="1"/>
            <a:r>
              <a:rPr lang="sr-Latn-CS" smtClean="0"/>
              <a:t>u</a:t>
            </a:r>
            <a:r>
              <a:rPr lang="en-US" smtClean="0"/>
              <a:t>no</a:t>
            </a:r>
            <a:r>
              <a:rPr lang="sr-Latn-CS" smtClean="0"/>
              <a:t>š</a:t>
            </a:r>
            <a:r>
              <a:rPr lang="en-US" smtClean="0"/>
              <a:t>enje </a:t>
            </a:r>
            <a:r>
              <a:rPr lang="sr-Latn-CS" smtClean="0"/>
              <a:t>stvarn</a:t>
            </a:r>
            <a:r>
              <a:rPr lang="en-US" smtClean="0"/>
              <a:t>ih informacija</a:t>
            </a:r>
            <a:r>
              <a:rPr lang="sr-Latn-CS" smtClean="0"/>
              <a:t> o napredovanju.</a:t>
            </a:r>
            <a:endParaRPr lang="en-US" smtClean="0"/>
          </a:p>
        </p:txBody>
      </p:sp>
      <p:sp>
        <p:nvSpPr>
          <p:cNvPr id="33796" name="Slide Number Placeholder 3"/>
          <p:cNvSpPr>
            <a:spLocks noGrp="1"/>
          </p:cNvSpPr>
          <p:nvPr>
            <p:ph type="sldNum" sz="quarter" idx="12"/>
          </p:nvPr>
        </p:nvSpPr>
        <p:spPr>
          <a:noFill/>
        </p:spPr>
        <p:txBody>
          <a:bodyPr/>
          <a:lstStyle/>
          <a:p>
            <a:fld id="{9C5926C6-0A07-4D1B-B21B-1A5162C12D58}" type="slidenum">
              <a:rPr lang="en-US" smtClean="0"/>
              <a:pPr/>
              <a:t>64</a:t>
            </a:fld>
            <a:endParaRPr lang="en-US"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sr-Latn-CS" smtClean="0"/>
              <a:t>Snimanje baznog plana</a:t>
            </a:r>
            <a:r>
              <a:rPr lang="en-US" smtClean="0"/>
              <a:t> projekta</a:t>
            </a:r>
          </a:p>
        </p:txBody>
      </p:sp>
      <p:sp>
        <p:nvSpPr>
          <p:cNvPr id="34819" name="Rectangle 3"/>
          <p:cNvSpPr>
            <a:spLocks noGrp="1" noChangeArrowheads="1"/>
          </p:cNvSpPr>
          <p:nvPr>
            <p:ph type="body" idx="1"/>
          </p:nvPr>
        </p:nvSpPr>
        <p:spPr/>
        <p:txBody>
          <a:bodyPr/>
          <a:lstStyle/>
          <a:p>
            <a:pPr eaLnBrk="1" hangingPunct="1"/>
            <a:r>
              <a:rPr lang="sr-Latn-CS" smtClean="0"/>
              <a:t>s</a:t>
            </a:r>
            <a:r>
              <a:rPr lang="en-US" smtClean="0"/>
              <a:t>vrha </a:t>
            </a:r>
            <a:r>
              <a:rPr lang="sr-Latn-CS" smtClean="0"/>
              <a:t>snimanja baznog plana,</a:t>
            </a:r>
            <a:endParaRPr lang="en-US" smtClean="0"/>
          </a:p>
          <a:p>
            <a:pPr eaLnBrk="1" hangingPunct="1"/>
            <a:r>
              <a:rPr lang="en-US" smtClean="0"/>
              <a:t>kako uraditi?</a:t>
            </a:r>
          </a:p>
          <a:p>
            <a:pPr lvl="1" eaLnBrk="1" hangingPunct="1"/>
            <a:r>
              <a:rPr lang="sr-Latn-CS" smtClean="0"/>
              <a:t>Tools</a:t>
            </a:r>
            <a:r>
              <a:rPr lang="en-US" smtClean="0"/>
              <a:t> </a:t>
            </a:r>
            <a:r>
              <a:rPr lang="sr-Latn-CS" smtClean="0">
                <a:cs typeface="Arial" charset="0"/>
              </a:rPr>
              <a:t>→</a:t>
            </a:r>
            <a:r>
              <a:rPr lang="en-US" smtClean="0">
                <a:cs typeface="Arial" charset="0"/>
              </a:rPr>
              <a:t> Tracking </a:t>
            </a:r>
            <a:r>
              <a:rPr lang="sr-Latn-CS" smtClean="0">
                <a:cs typeface="Arial" charset="0"/>
              </a:rPr>
              <a:t>→</a:t>
            </a:r>
            <a:r>
              <a:rPr lang="en-US" smtClean="0">
                <a:cs typeface="Arial" charset="0"/>
              </a:rPr>
              <a:t> </a:t>
            </a:r>
            <a:r>
              <a:rPr lang="en-US" smtClean="0"/>
              <a:t>Save Baseline</a:t>
            </a:r>
            <a:r>
              <a:rPr lang="en-US" i="1" smtClean="0"/>
              <a:t> </a:t>
            </a:r>
          </a:p>
          <a:p>
            <a:pPr lvl="1" eaLnBrk="1" hangingPunct="1"/>
            <a:r>
              <a:rPr lang="en-US" smtClean="0"/>
              <a:t>ne </a:t>
            </a:r>
            <a:r>
              <a:rPr lang="sr-Latn-CS" smtClean="0"/>
              <a:t>zaboraviti snimiti bazni plan celokupnog projekta</a:t>
            </a:r>
            <a:r>
              <a:rPr lang="en-US" smtClean="0"/>
              <a:t> (opcija Entire project)!</a:t>
            </a:r>
          </a:p>
        </p:txBody>
      </p:sp>
      <p:sp>
        <p:nvSpPr>
          <p:cNvPr id="34820" name="Slide Number Placeholder 3"/>
          <p:cNvSpPr>
            <a:spLocks noGrp="1"/>
          </p:cNvSpPr>
          <p:nvPr>
            <p:ph type="sldNum" sz="quarter" idx="12"/>
          </p:nvPr>
        </p:nvSpPr>
        <p:spPr>
          <a:noFill/>
        </p:spPr>
        <p:txBody>
          <a:bodyPr/>
          <a:lstStyle/>
          <a:p>
            <a:fld id="{AAF46DCC-180F-4241-988F-59B78C29C247}" type="slidenum">
              <a:rPr lang="en-US" smtClean="0"/>
              <a:pPr/>
              <a:t>65</a:t>
            </a:fld>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US" smtClean="0"/>
              <a:t>Uno</a:t>
            </a:r>
            <a:r>
              <a:rPr lang="sr-Latn-CS" smtClean="0"/>
              <a:t>š</a:t>
            </a:r>
            <a:r>
              <a:rPr lang="en-US" smtClean="0"/>
              <a:t>enje stvarnog </a:t>
            </a:r>
            <a:r>
              <a:rPr lang="sr-Latn-CS" smtClean="0"/>
              <a:t>rad</a:t>
            </a:r>
            <a:r>
              <a:rPr lang="en-US" smtClean="0"/>
              <a:t>a na projektu</a:t>
            </a:r>
          </a:p>
        </p:txBody>
      </p:sp>
      <p:sp>
        <p:nvSpPr>
          <p:cNvPr id="35843" name="Rectangle 3"/>
          <p:cNvSpPr>
            <a:spLocks noGrp="1" noChangeArrowheads="1"/>
          </p:cNvSpPr>
          <p:nvPr>
            <p:ph type="body" idx="1"/>
          </p:nvPr>
        </p:nvSpPr>
        <p:spPr>
          <a:xfrm>
            <a:off x="457200" y="1905000"/>
            <a:ext cx="8229600" cy="4525963"/>
          </a:xfrm>
        </p:spPr>
        <p:txBody>
          <a:bodyPr/>
          <a:lstStyle/>
          <a:p>
            <a:pPr eaLnBrk="1" hangingPunct="1"/>
            <a:r>
              <a:rPr lang="sr-Latn-CS" smtClean="0"/>
              <a:t>otvoriti </a:t>
            </a:r>
            <a:r>
              <a:rPr lang="en-US" smtClean="0"/>
              <a:t>prika</a:t>
            </a:r>
            <a:r>
              <a:rPr lang="sr-Latn-CS" smtClean="0"/>
              <a:t>z Task Sheet,</a:t>
            </a:r>
            <a:endParaRPr lang="en-US" smtClean="0"/>
          </a:p>
          <a:p>
            <a:pPr eaLnBrk="1" hangingPunct="1"/>
            <a:r>
              <a:rPr lang="sr-Latn-CS" smtClean="0"/>
              <a:t>u</a:t>
            </a:r>
            <a:r>
              <a:rPr lang="en-US" smtClean="0"/>
              <a:t>n</a:t>
            </a:r>
            <a:r>
              <a:rPr lang="sr-Latn-CS" smtClean="0"/>
              <a:t>eti</a:t>
            </a:r>
            <a:r>
              <a:rPr lang="en-US" smtClean="0"/>
              <a:t> </a:t>
            </a:r>
            <a:r>
              <a:rPr lang="sr-Latn-CS" smtClean="0"/>
              <a:t>stvarni</a:t>
            </a:r>
            <a:r>
              <a:rPr lang="en-US" smtClean="0"/>
              <a:t> po</a:t>
            </a:r>
            <a:r>
              <a:rPr lang="sr-Latn-CS" smtClean="0"/>
              <a:t>č</a:t>
            </a:r>
            <a:r>
              <a:rPr lang="en-US" smtClean="0"/>
              <a:t>et</a:t>
            </a:r>
            <a:r>
              <a:rPr lang="sr-Latn-CS" smtClean="0"/>
              <a:t>ak rada,</a:t>
            </a:r>
            <a:endParaRPr lang="en-US" smtClean="0"/>
          </a:p>
          <a:p>
            <a:pPr lvl="1" eaLnBrk="1" hangingPunct="1"/>
            <a:r>
              <a:rPr lang="hu-HU" sz="3200" smtClean="0"/>
              <a:t>eliminisati ograniéenja </a:t>
            </a:r>
            <a:r>
              <a:rPr lang="en-US" sz="3200" smtClean="0"/>
              <a:t>ako je potrebno</a:t>
            </a:r>
            <a:r>
              <a:rPr lang="sr-Latn-CS" sz="3200" smtClean="0"/>
              <a:t>,</a:t>
            </a:r>
            <a:endParaRPr lang="en-US" sz="3200" smtClean="0"/>
          </a:p>
          <a:p>
            <a:pPr eaLnBrk="1" hangingPunct="1"/>
            <a:r>
              <a:rPr lang="sr-Latn-CS" smtClean="0"/>
              <a:t>u</a:t>
            </a:r>
            <a:r>
              <a:rPr lang="en-US" smtClean="0"/>
              <a:t>n</a:t>
            </a:r>
            <a:r>
              <a:rPr lang="sr-Latn-CS" smtClean="0"/>
              <a:t>eti</a:t>
            </a:r>
            <a:r>
              <a:rPr lang="en-US" smtClean="0"/>
              <a:t> </a:t>
            </a:r>
            <a:r>
              <a:rPr lang="sr-Latn-CS" smtClean="0"/>
              <a:t>stvarno</a:t>
            </a:r>
            <a:r>
              <a:rPr lang="en-US" smtClean="0"/>
              <a:t> trajanj</a:t>
            </a:r>
            <a:r>
              <a:rPr lang="sr-Latn-CS" smtClean="0"/>
              <a:t>e zadatka,</a:t>
            </a:r>
            <a:endParaRPr lang="en-US" smtClean="0"/>
          </a:p>
          <a:p>
            <a:pPr eaLnBrk="1" hangingPunct="1"/>
            <a:r>
              <a:rPr lang="sr-Latn-CS" smtClean="0"/>
              <a:t>p</a:t>
            </a:r>
            <a:r>
              <a:rPr lang="en-US" smtClean="0"/>
              <a:t>o</a:t>
            </a:r>
            <a:r>
              <a:rPr lang="sr-Latn-CS" smtClean="0"/>
              <a:t>des</a:t>
            </a:r>
            <a:r>
              <a:rPr lang="en-US" smtClean="0"/>
              <a:t>iti izvr</a:t>
            </a:r>
            <a:r>
              <a:rPr lang="sr-Latn-CS" smtClean="0"/>
              <a:t>š</a:t>
            </a:r>
            <a:r>
              <a:rPr lang="en-US" smtClean="0"/>
              <a:t>e</a:t>
            </a:r>
            <a:r>
              <a:rPr lang="hu-HU" smtClean="0"/>
              <a:t>nost (% Complete)</a:t>
            </a:r>
            <a:r>
              <a:rPr lang="en-US" smtClean="0"/>
              <a:t> zadatka na 100%</a:t>
            </a:r>
            <a:r>
              <a:rPr lang="sr-Latn-CS" smtClean="0"/>
              <a:t>,</a:t>
            </a:r>
            <a:endParaRPr lang="en-US" smtClean="0"/>
          </a:p>
          <a:p>
            <a:pPr eaLnBrk="1" hangingPunct="1"/>
            <a:r>
              <a:rPr lang="sr-Latn-CS" smtClean="0"/>
              <a:t>r</a:t>
            </a:r>
            <a:r>
              <a:rPr lang="en-US" smtClean="0"/>
              <a:t>edosled </a:t>
            </a:r>
            <a:r>
              <a:rPr lang="sr-Latn-CS" smtClean="0"/>
              <a:t>unošenja podataka </a:t>
            </a:r>
            <a:r>
              <a:rPr lang="en-US" smtClean="0"/>
              <a:t>je VEOMA bitan</a:t>
            </a:r>
            <a:r>
              <a:rPr lang="sr-Latn-CS" smtClean="0"/>
              <a:t>.</a:t>
            </a:r>
            <a:endParaRPr lang="en-US" smtClean="0"/>
          </a:p>
        </p:txBody>
      </p:sp>
      <p:sp>
        <p:nvSpPr>
          <p:cNvPr id="35844" name="Slide Number Placeholder 3"/>
          <p:cNvSpPr>
            <a:spLocks noGrp="1"/>
          </p:cNvSpPr>
          <p:nvPr>
            <p:ph type="sldNum" sz="quarter" idx="12"/>
          </p:nvPr>
        </p:nvSpPr>
        <p:spPr>
          <a:noFill/>
        </p:spPr>
        <p:txBody>
          <a:bodyPr/>
          <a:lstStyle/>
          <a:p>
            <a:fld id="{A41CE75C-BB67-48E0-9BF0-017D20B8431B}" type="slidenum">
              <a:rPr lang="en-US" smtClean="0"/>
              <a:pPr/>
              <a:t>66</a:t>
            </a:fld>
            <a:endParaRPr lang="en-US"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smtClean="0"/>
              <a:t>5</a:t>
            </a:r>
            <a:r>
              <a:rPr lang="sr-Latn-CS" smtClean="0"/>
              <a:t>. vežba: </a:t>
            </a:r>
            <a:r>
              <a:rPr lang="hu-HU" smtClean="0"/>
              <a:t>Snimanje baznog plana i unošenje napredovanja na projektu</a:t>
            </a:r>
            <a:endParaRPr lang="en-US" smtClean="0"/>
          </a:p>
        </p:txBody>
      </p:sp>
      <p:sp>
        <p:nvSpPr>
          <p:cNvPr id="36867" name="Rectangle 3"/>
          <p:cNvSpPr>
            <a:spLocks noGrp="1" noChangeArrowheads="1"/>
          </p:cNvSpPr>
          <p:nvPr>
            <p:ph type="body" idx="1"/>
          </p:nvPr>
        </p:nvSpPr>
        <p:spPr>
          <a:xfrm>
            <a:off x="457200" y="2590800"/>
            <a:ext cx="8229600" cy="3535363"/>
          </a:xfrm>
        </p:spPr>
        <p:txBody>
          <a:bodyPr/>
          <a:lstStyle/>
          <a:p>
            <a:pPr eaLnBrk="1" hangingPunct="1"/>
            <a:r>
              <a:rPr lang="hu-HU" smtClean="0"/>
              <a:t>Izvedimo vežbu!</a:t>
            </a:r>
            <a:endParaRPr lang="en-US" smtClean="0"/>
          </a:p>
        </p:txBody>
      </p:sp>
      <p:sp>
        <p:nvSpPr>
          <p:cNvPr id="36868" name="Slide Number Placeholder 3"/>
          <p:cNvSpPr>
            <a:spLocks noGrp="1"/>
          </p:cNvSpPr>
          <p:nvPr>
            <p:ph type="sldNum" sz="quarter" idx="12"/>
          </p:nvPr>
        </p:nvSpPr>
        <p:spPr>
          <a:noFill/>
        </p:spPr>
        <p:txBody>
          <a:bodyPr/>
          <a:lstStyle/>
          <a:p>
            <a:fld id="{6BE63400-2D69-48DB-9008-288DC76E2CAE}" type="slidenum">
              <a:rPr lang="en-US" smtClean="0"/>
              <a:pPr/>
              <a:t>67</a:t>
            </a:fld>
            <a:endParaRPr lang="en-US"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normAutofit/>
          </a:bodyPr>
          <a:lstStyle/>
          <a:p>
            <a:r>
              <a:rPr lang="hu-HU" b="1" smtClean="0"/>
              <a:t>UPUTSTVO ZA 6. VEŽBU:</a:t>
            </a:r>
            <a:br>
              <a:rPr lang="hu-HU" b="1" smtClean="0"/>
            </a:br>
            <a:r>
              <a:rPr lang="hu-HU" smtClean="0"/>
              <a:t>PRIKAZI, TABELE, FILTRI</a:t>
            </a:r>
            <a:endParaRPr lang="en-US"/>
          </a:p>
        </p:txBody>
      </p:sp>
      <p:sp>
        <p:nvSpPr>
          <p:cNvPr id="3" name="Content Placeholder 2"/>
          <p:cNvSpPr>
            <a:spLocks noGrp="1"/>
          </p:cNvSpPr>
          <p:nvPr>
            <p:ph idx="1"/>
          </p:nvPr>
        </p:nvSpPr>
        <p:spPr>
          <a:xfrm>
            <a:off x="457200" y="2057400"/>
            <a:ext cx="8229600" cy="4648200"/>
          </a:xfrm>
        </p:spPr>
        <p:txBody>
          <a:bodyPr/>
          <a:lstStyle/>
          <a:p>
            <a:r>
              <a:rPr lang="sr-Latn-CS" smtClean="0"/>
              <a:t>najčešće korišćeni prikazi (Views):</a:t>
            </a:r>
            <a:endParaRPr lang="en-US" smtClean="0"/>
          </a:p>
          <a:p>
            <a:pPr lvl="1"/>
            <a:r>
              <a:rPr lang="sr-Latn-CS" sz="3200" smtClean="0"/>
              <a:t>prikaz Task View,</a:t>
            </a:r>
            <a:endParaRPr lang="en-US" sz="3200" smtClean="0"/>
          </a:p>
          <a:p>
            <a:pPr lvl="1"/>
            <a:r>
              <a:rPr lang="sr-Latn-CS" sz="3200" smtClean="0"/>
              <a:t>prikaz </a:t>
            </a:r>
            <a:r>
              <a:rPr lang="en-US" sz="3200" smtClean="0"/>
              <a:t>Gantt Chart</a:t>
            </a:r>
            <a:r>
              <a:rPr lang="sr-Latn-CS" sz="3200" smtClean="0"/>
              <a:t>,</a:t>
            </a:r>
            <a:r>
              <a:rPr lang="en-US" sz="3200" i="1" smtClean="0"/>
              <a:t> </a:t>
            </a:r>
          </a:p>
          <a:p>
            <a:pPr lvl="1"/>
            <a:r>
              <a:rPr lang="sr-Latn-CS" sz="3200" smtClean="0"/>
              <a:t>prikaz Tracking</a:t>
            </a:r>
            <a:r>
              <a:rPr lang="en-US" sz="3200" smtClean="0"/>
              <a:t> Gantt</a:t>
            </a:r>
            <a:r>
              <a:rPr lang="sr-Latn-CS" sz="3200" smtClean="0"/>
              <a:t>,</a:t>
            </a:r>
            <a:endParaRPr lang="en-US" sz="3200" i="1" smtClean="0"/>
          </a:p>
          <a:p>
            <a:pPr lvl="1"/>
            <a:r>
              <a:rPr lang="sr-Latn-CS" sz="3200" smtClean="0"/>
              <a:t>samostalno kreirani prikazi.</a:t>
            </a:r>
            <a:endParaRPr lang="en-US" sz="3200" smtClean="0"/>
          </a:p>
          <a:p>
            <a:r>
              <a:rPr lang="sr-Latn-CS" smtClean="0"/>
              <a:t>t</a:t>
            </a:r>
            <a:r>
              <a:rPr lang="en-US" smtClean="0"/>
              <a:t>ab</a:t>
            </a:r>
            <a:r>
              <a:rPr lang="sr-Latn-CS" smtClean="0"/>
              <a:t>ele (Tables),</a:t>
            </a:r>
            <a:endParaRPr lang="en-US" smtClean="0"/>
          </a:p>
          <a:p>
            <a:r>
              <a:rPr lang="sr-Latn-CS" smtClean="0"/>
              <a:t>f</a:t>
            </a:r>
            <a:r>
              <a:rPr lang="en-US" smtClean="0"/>
              <a:t>ilt</a:t>
            </a:r>
            <a:r>
              <a:rPr lang="sr-Latn-CS" smtClean="0"/>
              <a:t>ri</a:t>
            </a:r>
            <a:r>
              <a:rPr lang="en-US" smtClean="0"/>
              <a:t> i </a:t>
            </a:r>
            <a:r>
              <a:rPr lang="sr-Latn-CS" smtClean="0"/>
              <a:t>g</a:t>
            </a:r>
            <a:r>
              <a:rPr lang="en-US" smtClean="0"/>
              <a:t>r</a:t>
            </a:r>
            <a:r>
              <a:rPr lang="sr-Latn-CS" smtClean="0"/>
              <a:t>upe (Filters, Groups).</a:t>
            </a:r>
            <a:endParaRPr lang="en-US" smtClean="0"/>
          </a:p>
          <a:p>
            <a:pPr>
              <a:buNone/>
            </a:pP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sr-Latn-CS" smtClean="0"/>
              <a:t>Prikaz Task Sheet</a:t>
            </a:r>
            <a:endParaRPr lang="en-US" smtClean="0"/>
          </a:p>
        </p:txBody>
      </p:sp>
      <p:sp>
        <p:nvSpPr>
          <p:cNvPr id="38915" name="Rectangle 3"/>
          <p:cNvSpPr>
            <a:spLocks noGrp="1" noChangeArrowheads="1"/>
          </p:cNvSpPr>
          <p:nvPr>
            <p:ph type="body" idx="1"/>
          </p:nvPr>
        </p:nvSpPr>
        <p:spPr/>
        <p:txBody>
          <a:bodyPr/>
          <a:lstStyle/>
          <a:p>
            <a:pPr eaLnBrk="1" hangingPunct="1"/>
            <a:r>
              <a:rPr lang="sr-Latn-CS" smtClean="0"/>
              <a:t>često se koristi kao baza za razne izveštaje,</a:t>
            </a:r>
            <a:endParaRPr lang="en-US" smtClean="0"/>
          </a:p>
          <a:p>
            <a:pPr eaLnBrk="1" hangingPunct="1"/>
            <a:r>
              <a:rPr lang="sr-Latn-CS" smtClean="0"/>
              <a:t>najčešće se koristi pri samostalnom kreiranju izveštaja.</a:t>
            </a:r>
            <a:endParaRPr lang="en-US" smtClean="0"/>
          </a:p>
        </p:txBody>
      </p:sp>
      <p:sp>
        <p:nvSpPr>
          <p:cNvPr id="38916" name="Slide Number Placeholder 3"/>
          <p:cNvSpPr>
            <a:spLocks noGrp="1"/>
          </p:cNvSpPr>
          <p:nvPr>
            <p:ph type="sldNum" sz="quarter" idx="12"/>
          </p:nvPr>
        </p:nvSpPr>
        <p:spPr>
          <a:noFill/>
        </p:spPr>
        <p:txBody>
          <a:bodyPr/>
          <a:lstStyle/>
          <a:p>
            <a:fld id="{25FCEE5C-C66D-48D6-8265-F6F83E6F1352}" type="slidenum">
              <a:rPr lang="en-US" smtClean="0"/>
              <a:pPr/>
              <a:t>69</a:t>
            </a:fld>
            <a:endParaRPr lang="en-US"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sr-Latn-CS" smtClean="0"/>
              <a:t>Prikaz </a:t>
            </a:r>
            <a:r>
              <a:rPr lang="en-US" smtClean="0"/>
              <a:t>Gantt Chart</a:t>
            </a:r>
          </a:p>
        </p:txBody>
      </p:sp>
      <p:sp>
        <p:nvSpPr>
          <p:cNvPr id="39939" name="Rectangle 3"/>
          <p:cNvSpPr>
            <a:spLocks noGrp="1" noChangeArrowheads="1"/>
          </p:cNvSpPr>
          <p:nvPr>
            <p:ph type="body" idx="1"/>
          </p:nvPr>
        </p:nvSpPr>
        <p:spPr/>
        <p:txBody>
          <a:bodyPr/>
          <a:lstStyle/>
          <a:p>
            <a:pPr eaLnBrk="1" hangingPunct="1"/>
            <a:endParaRPr lang="en-US" smtClean="0"/>
          </a:p>
          <a:p>
            <a:pPr eaLnBrk="1" hangingPunct="1"/>
            <a:endParaRPr lang="en-US" smtClean="0"/>
          </a:p>
        </p:txBody>
      </p:sp>
      <p:pic>
        <p:nvPicPr>
          <p:cNvPr id="39940" name="Picture 4"/>
          <p:cNvPicPr>
            <a:picLocks noChangeAspect="1" noChangeArrowheads="1"/>
          </p:cNvPicPr>
          <p:nvPr/>
        </p:nvPicPr>
        <p:blipFill>
          <a:blip r:embed="rId2"/>
          <a:srcRect/>
          <a:stretch>
            <a:fillRect/>
          </a:stretch>
        </p:blipFill>
        <p:spPr bwMode="auto">
          <a:xfrm>
            <a:off x="914400" y="1295400"/>
            <a:ext cx="7315200" cy="5305425"/>
          </a:xfrm>
          <a:prstGeom prst="rect">
            <a:avLst/>
          </a:prstGeom>
          <a:noFill/>
          <a:ln w="9525">
            <a:noFill/>
            <a:miter lim="800000"/>
            <a:headEnd/>
            <a:tailEnd/>
          </a:ln>
        </p:spPr>
      </p:pic>
      <p:sp>
        <p:nvSpPr>
          <p:cNvPr id="39941" name="Slide Number Placeholder 4"/>
          <p:cNvSpPr>
            <a:spLocks noGrp="1"/>
          </p:cNvSpPr>
          <p:nvPr>
            <p:ph type="sldNum" sz="quarter" idx="12"/>
          </p:nvPr>
        </p:nvSpPr>
        <p:spPr>
          <a:noFill/>
        </p:spPr>
        <p:txBody>
          <a:bodyPr/>
          <a:lstStyle/>
          <a:p>
            <a:fld id="{99D689E5-D062-4CB4-970F-63CF1372594E}" type="slidenum">
              <a:rPr lang="en-US" smtClean="0"/>
              <a:pPr/>
              <a:t>70</a:t>
            </a:fld>
            <a:endParaRPr lang="en-US"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sr-Latn-CS" smtClean="0"/>
              <a:t>Prikaz T</a:t>
            </a:r>
            <a:r>
              <a:rPr lang="en-US" smtClean="0"/>
              <a:t>racking Gantt</a:t>
            </a:r>
          </a:p>
        </p:txBody>
      </p:sp>
      <p:pic>
        <p:nvPicPr>
          <p:cNvPr id="40963" name="Picture 3"/>
          <p:cNvPicPr>
            <a:picLocks noGrp="1" noChangeAspect="1" noChangeArrowheads="1"/>
          </p:cNvPicPr>
          <p:nvPr>
            <p:ph type="body" idx="1"/>
          </p:nvPr>
        </p:nvPicPr>
        <p:blipFill>
          <a:blip r:embed="rId2"/>
          <a:srcRect/>
          <a:stretch>
            <a:fillRect/>
          </a:stretch>
        </p:blipFill>
        <p:spPr>
          <a:xfrm>
            <a:off x="457200" y="1516063"/>
            <a:ext cx="8382000" cy="4610100"/>
          </a:xfrm>
        </p:spPr>
      </p:pic>
      <p:sp>
        <p:nvSpPr>
          <p:cNvPr id="40964" name="Slide Number Placeholder 3"/>
          <p:cNvSpPr>
            <a:spLocks noGrp="1"/>
          </p:cNvSpPr>
          <p:nvPr>
            <p:ph type="sldNum" sz="quarter" idx="12"/>
          </p:nvPr>
        </p:nvSpPr>
        <p:spPr>
          <a:noFill/>
        </p:spPr>
        <p:txBody>
          <a:bodyPr/>
          <a:lstStyle/>
          <a:p>
            <a:fld id="{BABDEFD2-0CF6-4AE3-9FA4-C7CCCBC45932}" type="slidenum">
              <a:rPr lang="en-US" smtClean="0"/>
              <a:pPr/>
              <a:t>71</a:t>
            </a:fld>
            <a:endParaRPr lang="en-US"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04800"/>
            <a:ext cx="8229600" cy="1143000"/>
          </a:xfrm>
        </p:spPr>
        <p:txBody>
          <a:bodyPr/>
          <a:lstStyle/>
          <a:p>
            <a:pPr eaLnBrk="1" hangingPunct="1"/>
            <a:r>
              <a:rPr lang="en-US" smtClean="0"/>
              <a:t>Samostalno kreirani prikazi</a:t>
            </a:r>
          </a:p>
        </p:txBody>
      </p:sp>
      <p:sp>
        <p:nvSpPr>
          <p:cNvPr id="41987" name="Rectangle 3"/>
          <p:cNvSpPr>
            <a:spLocks noGrp="1" noChangeArrowheads="1"/>
          </p:cNvSpPr>
          <p:nvPr>
            <p:ph type="body" idx="1"/>
          </p:nvPr>
        </p:nvSpPr>
        <p:spPr/>
        <p:txBody>
          <a:bodyPr/>
          <a:lstStyle/>
          <a:p>
            <a:pPr eaLnBrk="1" hangingPunct="1"/>
            <a:r>
              <a:rPr lang="sr-Latn-CS" smtClean="0"/>
              <a:t>Prikazi su sačinjeni od</a:t>
            </a:r>
            <a:endParaRPr lang="en-US" smtClean="0"/>
          </a:p>
          <a:p>
            <a:pPr lvl="1" eaLnBrk="1" hangingPunct="1"/>
            <a:r>
              <a:rPr lang="sr-Latn-CS" smtClean="0"/>
              <a:t>t</a:t>
            </a:r>
            <a:r>
              <a:rPr lang="en-US" smtClean="0"/>
              <a:t>ab</a:t>
            </a:r>
            <a:r>
              <a:rPr lang="sr-Latn-CS" smtClean="0"/>
              <a:t>ela,</a:t>
            </a:r>
            <a:endParaRPr lang="en-US" smtClean="0"/>
          </a:p>
          <a:p>
            <a:pPr lvl="1" eaLnBrk="1" hangingPunct="1"/>
            <a:r>
              <a:rPr lang="sr-Latn-CS" smtClean="0"/>
              <a:t>rezulata f</a:t>
            </a:r>
            <a:r>
              <a:rPr lang="en-US" smtClean="0"/>
              <a:t>ilt</a:t>
            </a:r>
            <a:r>
              <a:rPr lang="sr-Latn-CS" smtClean="0"/>
              <a:t>riranja,</a:t>
            </a:r>
            <a:endParaRPr lang="en-US" smtClean="0"/>
          </a:p>
          <a:p>
            <a:pPr lvl="1" eaLnBrk="1" hangingPunct="1"/>
            <a:r>
              <a:rPr lang="sr-Latn-CS" smtClean="0"/>
              <a:t>g</a:t>
            </a:r>
            <a:r>
              <a:rPr lang="en-US" smtClean="0"/>
              <a:t>r</a:t>
            </a:r>
            <a:r>
              <a:rPr lang="sr-Latn-CS" smtClean="0"/>
              <a:t>upisanja.</a:t>
            </a:r>
            <a:endParaRPr lang="en-US" smtClean="0"/>
          </a:p>
          <a:p>
            <a:pPr eaLnBrk="1" hangingPunct="1"/>
            <a:r>
              <a:rPr lang="sr-Latn-CS" smtClean="0"/>
              <a:t>Preporučljivo je kopirati prikaz kao i sve tabele, filtere i grupe koji doprinose tom prikazu.</a:t>
            </a:r>
            <a:endParaRPr lang="en-US" smtClean="0"/>
          </a:p>
          <a:p>
            <a:pPr eaLnBrk="1" hangingPunct="1">
              <a:buFontTx/>
              <a:buNone/>
            </a:pPr>
            <a:endParaRPr lang="en-US" smtClean="0"/>
          </a:p>
        </p:txBody>
      </p:sp>
      <p:sp>
        <p:nvSpPr>
          <p:cNvPr id="41988" name="Slide Number Placeholder 3"/>
          <p:cNvSpPr>
            <a:spLocks noGrp="1"/>
          </p:cNvSpPr>
          <p:nvPr>
            <p:ph type="sldNum" sz="quarter" idx="12"/>
          </p:nvPr>
        </p:nvSpPr>
        <p:spPr>
          <a:noFill/>
        </p:spPr>
        <p:txBody>
          <a:bodyPr/>
          <a:lstStyle/>
          <a:p>
            <a:fld id="{37C158C4-8861-4956-B47F-CA14FC3FEA66}" type="slidenum">
              <a:rPr lang="en-US" smtClean="0"/>
              <a:pPr/>
              <a:t>72</a:t>
            </a:fld>
            <a:endParaRPr lang="en-US"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Tab</a:t>
            </a:r>
            <a:r>
              <a:rPr lang="sr-Latn-CS" smtClean="0"/>
              <a:t>ele</a:t>
            </a:r>
            <a:endParaRPr lang="en-US" smtClean="0"/>
          </a:p>
        </p:txBody>
      </p:sp>
      <p:sp>
        <p:nvSpPr>
          <p:cNvPr id="43011" name="Rectangle 3"/>
          <p:cNvSpPr>
            <a:spLocks noGrp="1" noChangeArrowheads="1"/>
          </p:cNvSpPr>
          <p:nvPr>
            <p:ph type="body" idx="1"/>
          </p:nvPr>
        </p:nvSpPr>
        <p:spPr>
          <a:xfrm>
            <a:off x="457200" y="1905000"/>
            <a:ext cx="8229600" cy="4221163"/>
          </a:xfrm>
        </p:spPr>
        <p:txBody>
          <a:bodyPr/>
          <a:lstStyle/>
          <a:p>
            <a:pPr eaLnBrk="1" hangingPunct="1"/>
            <a:r>
              <a:rPr lang="pl-PL" smtClean="0"/>
              <a:t>Tabele omogućavaju prikaz podataka preko kolona i vrsta.</a:t>
            </a:r>
          </a:p>
          <a:p>
            <a:pPr eaLnBrk="1" hangingPunct="1"/>
            <a:r>
              <a:rPr lang="sr-Latn-CS" smtClean="0"/>
              <a:t>Tabela čuva informacije i u vezi konstrukcionih detalja (načina definisanja) tabele.</a:t>
            </a:r>
            <a:endParaRPr lang="en-US" smtClean="0"/>
          </a:p>
        </p:txBody>
      </p:sp>
      <p:sp>
        <p:nvSpPr>
          <p:cNvPr id="43012" name="Slide Number Placeholder 3"/>
          <p:cNvSpPr>
            <a:spLocks noGrp="1"/>
          </p:cNvSpPr>
          <p:nvPr>
            <p:ph type="sldNum" sz="quarter" idx="12"/>
          </p:nvPr>
        </p:nvSpPr>
        <p:spPr>
          <a:noFill/>
        </p:spPr>
        <p:txBody>
          <a:bodyPr/>
          <a:lstStyle/>
          <a:p>
            <a:fld id="{45DE2610-2A28-4562-91D5-46D2070F15B7}" type="slidenum">
              <a:rPr lang="en-US" smtClean="0"/>
              <a:pPr/>
              <a:t>73</a:t>
            </a:fld>
            <a:endParaRPr lang="en-US"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0"/>
            <a:ext cx="8229600" cy="1417638"/>
          </a:xfrm>
        </p:spPr>
        <p:txBody>
          <a:bodyPr/>
          <a:lstStyle/>
          <a:p>
            <a:pPr eaLnBrk="1" hangingPunct="1"/>
            <a:r>
              <a:rPr lang="en-US" smtClean="0"/>
              <a:t>Filt</a:t>
            </a:r>
            <a:r>
              <a:rPr lang="sr-Latn-CS" smtClean="0"/>
              <a:t>ri</a:t>
            </a:r>
            <a:r>
              <a:rPr lang="en-US" smtClean="0"/>
              <a:t> </a:t>
            </a:r>
            <a:r>
              <a:rPr lang="sr-Latn-CS" smtClean="0"/>
              <a:t>i</a:t>
            </a:r>
            <a:r>
              <a:rPr lang="en-US" smtClean="0"/>
              <a:t> gr</a:t>
            </a:r>
            <a:r>
              <a:rPr lang="sr-Latn-CS" smtClean="0"/>
              <a:t>upe</a:t>
            </a:r>
            <a:endParaRPr lang="en-US" smtClean="0"/>
          </a:p>
        </p:txBody>
      </p:sp>
      <p:sp>
        <p:nvSpPr>
          <p:cNvPr id="44035" name="Rectangle 3"/>
          <p:cNvSpPr>
            <a:spLocks noGrp="1" noChangeArrowheads="1"/>
          </p:cNvSpPr>
          <p:nvPr>
            <p:ph type="body" idx="1"/>
          </p:nvPr>
        </p:nvSpPr>
        <p:spPr>
          <a:xfrm>
            <a:off x="457200" y="1295400"/>
            <a:ext cx="8229600" cy="4830763"/>
          </a:xfrm>
        </p:spPr>
        <p:txBody>
          <a:bodyPr/>
          <a:lstStyle/>
          <a:p>
            <a:pPr eaLnBrk="1" hangingPunct="1">
              <a:lnSpc>
                <a:spcPct val="90000"/>
              </a:lnSpc>
            </a:pPr>
            <a:r>
              <a:rPr lang="en-US" smtClean="0"/>
              <a:t>Filt</a:t>
            </a:r>
            <a:r>
              <a:rPr lang="sr-Latn-CS" smtClean="0"/>
              <a:t>ri</a:t>
            </a:r>
            <a:r>
              <a:rPr lang="en-US" smtClean="0"/>
              <a:t> - </a:t>
            </a:r>
            <a:r>
              <a:rPr lang="sr-Latn-CS" smtClean="0"/>
              <a:t>n</a:t>
            </a:r>
            <a:r>
              <a:rPr lang="en-US" smtClean="0"/>
              <a:t>a</a:t>
            </a:r>
            <a:r>
              <a:rPr lang="sr-Latn-CS" smtClean="0"/>
              <a:t>č</a:t>
            </a:r>
            <a:r>
              <a:rPr lang="en-US" smtClean="0"/>
              <a:t>in </a:t>
            </a:r>
            <a:r>
              <a:rPr lang="sr-Latn-CS" smtClean="0"/>
              <a:t>odabira</a:t>
            </a:r>
            <a:r>
              <a:rPr lang="en-US" smtClean="0"/>
              <a:t> podskup</a:t>
            </a:r>
            <a:r>
              <a:rPr lang="sr-Latn-CS" smtClean="0"/>
              <a:t>a</a:t>
            </a:r>
            <a:r>
              <a:rPr lang="en-US" smtClean="0"/>
              <a:t> zadataka </a:t>
            </a:r>
            <a:r>
              <a:rPr lang="sr-Latn-CS" smtClean="0"/>
              <a:t>za</a:t>
            </a:r>
            <a:r>
              <a:rPr lang="en-US" smtClean="0"/>
              <a:t> prikaz</a:t>
            </a:r>
            <a:r>
              <a:rPr lang="sr-Latn-CS" smtClean="0"/>
              <a:t>.</a:t>
            </a:r>
            <a:endParaRPr lang="en-US" smtClean="0"/>
          </a:p>
          <a:p>
            <a:pPr eaLnBrk="1" hangingPunct="1">
              <a:lnSpc>
                <a:spcPct val="90000"/>
              </a:lnSpc>
            </a:pPr>
            <a:r>
              <a:rPr lang="en-US" smtClean="0"/>
              <a:t>Gr</a:t>
            </a:r>
            <a:r>
              <a:rPr lang="sr-Latn-CS" smtClean="0"/>
              <a:t>upe</a:t>
            </a:r>
            <a:r>
              <a:rPr lang="en-US" smtClean="0"/>
              <a:t> - </a:t>
            </a:r>
            <a:r>
              <a:rPr lang="sr-Latn-CS" smtClean="0"/>
              <a:t>n</a:t>
            </a:r>
            <a:r>
              <a:rPr lang="en-US" smtClean="0"/>
              <a:t>a</a:t>
            </a:r>
            <a:r>
              <a:rPr lang="sr-Latn-CS" smtClean="0"/>
              <a:t>č</a:t>
            </a:r>
            <a:r>
              <a:rPr lang="en-US" smtClean="0"/>
              <a:t>in </a:t>
            </a:r>
            <a:r>
              <a:rPr lang="sr-Latn-CS" smtClean="0"/>
              <a:t>organizovanja</a:t>
            </a:r>
            <a:r>
              <a:rPr lang="en-US" smtClean="0"/>
              <a:t> redov</a:t>
            </a:r>
            <a:r>
              <a:rPr lang="sr-Latn-CS" smtClean="0"/>
              <a:t>a</a:t>
            </a:r>
            <a:r>
              <a:rPr lang="en-US" smtClean="0"/>
              <a:t> </a:t>
            </a:r>
            <a:r>
              <a:rPr lang="sr-Latn-CS" smtClean="0"/>
              <a:t>zasnovan</a:t>
            </a:r>
            <a:r>
              <a:rPr lang="en-US" smtClean="0"/>
              <a:t> na </a:t>
            </a:r>
            <a:r>
              <a:rPr lang="sr-Latn-CS" smtClean="0"/>
              <a:t>njihovom sadržaju (u zavisnosti od njihovog sadržaja)</a:t>
            </a:r>
            <a:r>
              <a:rPr lang="en-US" smtClean="0"/>
              <a:t>.</a:t>
            </a:r>
          </a:p>
          <a:p>
            <a:pPr eaLnBrk="1" hangingPunct="1">
              <a:lnSpc>
                <a:spcPct val="90000"/>
              </a:lnSpc>
            </a:pPr>
            <a:r>
              <a:rPr lang="en-US" smtClean="0"/>
              <a:t>Filt</a:t>
            </a:r>
            <a:r>
              <a:rPr lang="sr-Latn-CS" smtClean="0"/>
              <a:t>ri</a:t>
            </a:r>
            <a:r>
              <a:rPr lang="en-US" smtClean="0"/>
              <a:t> </a:t>
            </a:r>
            <a:r>
              <a:rPr lang="sr-Latn-CS" smtClean="0"/>
              <a:t>i</a:t>
            </a:r>
            <a:r>
              <a:rPr lang="en-US" smtClean="0"/>
              <a:t> </a:t>
            </a:r>
            <a:r>
              <a:rPr lang="sr-Latn-CS" smtClean="0"/>
              <a:t>G</a:t>
            </a:r>
            <a:r>
              <a:rPr lang="en-US" smtClean="0"/>
              <a:t>r</a:t>
            </a:r>
            <a:r>
              <a:rPr lang="sr-Latn-CS" smtClean="0"/>
              <a:t>upe</a:t>
            </a:r>
            <a:r>
              <a:rPr lang="en-US" smtClean="0"/>
              <a:t> se mogu </a:t>
            </a:r>
            <a:r>
              <a:rPr lang="sr-Latn-CS" smtClean="0"/>
              <a:t>koristiti</a:t>
            </a:r>
            <a:r>
              <a:rPr lang="en-US" smtClean="0"/>
              <a:t> zajedno za </a:t>
            </a:r>
            <a:r>
              <a:rPr lang="sr-Latn-CS" smtClean="0"/>
              <a:t>uređivanje</a:t>
            </a:r>
            <a:r>
              <a:rPr lang="en-US" smtClean="0"/>
              <a:t> podataka ili mogu </a:t>
            </a:r>
            <a:r>
              <a:rPr lang="sr-Latn-CS" smtClean="0"/>
              <a:t>biti </a:t>
            </a:r>
            <a:r>
              <a:rPr lang="en-US" smtClean="0"/>
              <a:t>upotre</a:t>
            </a:r>
            <a:r>
              <a:rPr lang="sr-Latn-CS" smtClean="0"/>
              <a:t>bljen</a:t>
            </a:r>
            <a:r>
              <a:rPr lang="en-US" smtClean="0"/>
              <a:t>i pojedina</a:t>
            </a:r>
            <a:r>
              <a:rPr lang="sr-Latn-CS" smtClean="0"/>
              <a:t>č</a:t>
            </a:r>
            <a:r>
              <a:rPr lang="en-US" smtClean="0"/>
              <a:t>no (nezav</a:t>
            </a:r>
            <a:r>
              <a:rPr lang="sr-Latn-CS" smtClean="0"/>
              <a:t>i</a:t>
            </a:r>
            <a:r>
              <a:rPr lang="en-US" smtClean="0"/>
              <a:t>sno jedno od drugog)</a:t>
            </a:r>
            <a:r>
              <a:rPr lang="sr-Latn-CS" smtClean="0"/>
              <a:t>.</a:t>
            </a:r>
            <a:endParaRPr lang="en-US" smtClean="0"/>
          </a:p>
          <a:p>
            <a:pPr eaLnBrk="1" hangingPunct="1">
              <a:lnSpc>
                <a:spcPct val="90000"/>
              </a:lnSpc>
            </a:pPr>
            <a:r>
              <a:rPr lang="en-US" smtClean="0"/>
              <a:t>Filt</a:t>
            </a:r>
            <a:r>
              <a:rPr lang="sr-Latn-CS" smtClean="0"/>
              <a:t>ri</a:t>
            </a:r>
            <a:r>
              <a:rPr lang="en-US" smtClean="0"/>
              <a:t> </a:t>
            </a:r>
            <a:r>
              <a:rPr lang="sr-Latn-CS" smtClean="0"/>
              <a:t>i</a:t>
            </a:r>
            <a:r>
              <a:rPr lang="en-US" smtClean="0"/>
              <a:t> </a:t>
            </a:r>
            <a:r>
              <a:rPr lang="sr-Latn-CS" smtClean="0"/>
              <a:t>G</a:t>
            </a:r>
            <a:r>
              <a:rPr lang="en-US" smtClean="0"/>
              <a:t>rup</a:t>
            </a:r>
            <a:r>
              <a:rPr lang="sr-Latn-CS" smtClean="0"/>
              <a:t>e</a:t>
            </a:r>
            <a:r>
              <a:rPr lang="en-US" smtClean="0"/>
              <a:t> se mogu kreirati upotrebom jednog ili vi</a:t>
            </a:r>
            <a:r>
              <a:rPr lang="sr-Latn-CS" smtClean="0"/>
              <a:t>š</a:t>
            </a:r>
            <a:r>
              <a:rPr lang="en-US" smtClean="0"/>
              <a:t>e uslova</a:t>
            </a:r>
            <a:r>
              <a:rPr lang="sr-Latn-CS" smtClean="0"/>
              <a:t>.</a:t>
            </a:r>
            <a:endParaRPr lang="en-US" smtClean="0"/>
          </a:p>
        </p:txBody>
      </p:sp>
      <p:sp>
        <p:nvSpPr>
          <p:cNvPr id="44036" name="Slide Number Placeholder 3"/>
          <p:cNvSpPr>
            <a:spLocks noGrp="1"/>
          </p:cNvSpPr>
          <p:nvPr>
            <p:ph type="sldNum" sz="quarter" idx="12"/>
          </p:nvPr>
        </p:nvSpPr>
        <p:spPr>
          <a:noFill/>
        </p:spPr>
        <p:txBody>
          <a:bodyPr/>
          <a:lstStyle/>
          <a:p>
            <a:fld id="{475174B8-C4E2-4F03-800C-65E6A0750C9D}" type="slidenum">
              <a:rPr lang="en-US" smtClean="0"/>
              <a:pPr/>
              <a:t>74</a:t>
            </a:fld>
            <a:endParaRPr lang="en-US"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1630362"/>
          </a:xfrm>
        </p:spPr>
        <p:txBody>
          <a:bodyPr>
            <a:normAutofit/>
          </a:bodyPr>
          <a:lstStyle/>
          <a:p>
            <a:pPr eaLnBrk="1" hangingPunct="1"/>
            <a:r>
              <a:rPr lang="en-US" smtClean="0"/>
              <a:t>6</a:t>
            </a:r>
            <a:r>
              <a:rPr lang="sr-Latn-CS" smtClean="0"/>
              <a:t>. vežba: Prikazi, tabele, filtri</a:t>
            </a:r>
            <a:endParaRPr lang="en-US" smtClean="0"/>
          </a:p>
        </p:txBody>
      </p:sp>
      <p:sp>
        <p:nvSpPr>
          <p:cNvPr id="45059" name="Rectangle 3"/>
          <p:cNvSpPr>
            <a:spLocks noGrp="1" noChangeArrowheads="1"/>
          </p:cNvSpPr>
          <p:nvPr>
            <p:ph type="body" idx="1"/>
          </p:nvPr>
        </p:nvSpPr>
        <p:spPr>
          <a:xfrm>
            <a:off x="457200" y="2590800"/>
            <a:ext cx="8229600" cy="3535363"/>
          </a:xfrm>
        </p:spPr>
        <p:txBody>
          <a:bodyPr/>
          <a:lstStyle/>
          <a:p>
            <a:r>
              <a:rPr lang="hu-HU" smtClean="0"/>
              <a:t>Izvedimo vežbu!</a:t>
            </a:r>
            <a:endParaRPr lang="en-US" smtClean="0"/>
          </a:p>
          <a:p>
            <a:pPr eaLnBrk="1" hangingPunct="1">
              <a:buFontTx/>
              <a:buNone/>
            </a:pPr>
            <a:endParaRPr lang="en-US" smtClean="0"/>
          </a:p>
        </p:txBody>
      </p:sp>
      <p:sp>
        <p:nvSpPr>
          <p:cNvPr id="45060" name="Slide Number Placeholder 3"/>
          <p:cNvSpPr>
            <a:spLocks noGrp="1"/>
          </p:cNvSpPr>
          <p:nvPr>
            <p:ph type="sldNum" sz="quarter" idx="12"/>
          </p:nvPr>
        </p:nvSpPr>
        <p:spPr>
          <a:noFill/>
        </p:spPr>
        <p:txBody>
          <a:bodyPr/>
          <a:lstStyle/>
          <a:p>
            <a:fld id="{79F3272E-BD63-42FB-8B97-5C7D4E10339B}" type="slidenum">
              <a:rPr lang="en-US" smtClean="0"/>
              <a:pPr/>
              <a:t>75</a:t>
            </a:fld>
            <a:endParaRPr lang="en-US"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hu-HU" sz="4400" smtClean="0"/>
              <a:t>KRAJ 2. PRIMERA: </a:t>
            </a:r>
          </a:p>
          <a:p>
            <a:pPr marL="0" indent="0" algn="ctr">
              <a:buNone/>
            </a:pPr>
            <a:r>
              <a:rPr lang="sr-Latn-CS" sz="4400" b="1" smtClean="0"/>
              <a:t>IZGRADNJA ŠUPE</a:t>
            </a:r>
            <a:endParaRPr lang="en-US" sz="44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hu-HU" smtClean="0"/>
              <a:t>III-3 UVOĐENJE NOVOG TURISTIČKOG ARANŽMANA</a:t>
            </a:r>
            <a:endParaRPr lang="en-US"/>
          </a:p>
        </p:txBody>
      </p:sp>
      <p:sp>
        <p:nvSpPr>
          <p:cNvPr id="3" name="Content Placeholder 2"/>
          <p:cNvSpPr>
            <a:spLocks noGrp="1"/>
          </p:cNvSpPr>
          <p:nvPr>
            <p:ph idx="1"/>
          </p:nvPr>
        </p:nvSpPr>
        <p:spPr>
          <a:xfrm>
            <a:off x="457200" y="2057400"/>
            <a:ext cx="8458200" cy="4572000"/>
          </a:xfrm>
        </p:spPr>
        <p:txBody>
          <a:bodyPr>
            <a:normAutofit lnSpcReduction="10000"/>
          </a:bodyPr>
          <a:lstStyle/>
          <a:p>
            <a:pPr marL="514350" indent="-514350">
              <a:buFont typeface="+mj-lt"/>
              <a:buAutoNum type="arabicPeriod"/>
            </a:pPr>
            <a:r>
              <a:rPr lang="hu-HU" smtClean="0"/>
              <a:t>Cilj: </a:t>
            </a:r>
            <a:r>
              <a:rPr lang="sr-Latn-CS" smtClean="0"/>
              <a:t>Kratak prikaz plana projekta onog nivoa kakav se očekuje kao ispitni rad iz ovog predmeta</a:t>
            </a:r>
            <a:r>
              <a:rPr lang="hu-HU" smtClean="0"/>
              <a:t>.</a:t>
            </a:r>
          </a:p>
          <a:p>
            <a:pPr marL="514350" indent="-514350">
              <a:buFont typeface="+mj-lt"/>
              <a:buAutoNum type="arabicPeriod"/>
            </a:pPr>
            <a:r>
              <a:rPr lang="hu-HU" smtClean="0"/>
              <a:t>Primer je prost u sledećem smislu: </a:t>
            </a:r>
          </a:p>
          <a:p>
            <a:pPr marL="731520" indent="-274320">
              <a:spcBef>
                <a:spcPts val="0"/>
              </a:spcBef>
            </a:pPr>
            <a:r>
              <a:rPr lang="hu-HU" smtClean="0"/>
              <a:t>mali broj resursa radi na projektu (3+)</a:t>
            </a:r>
          </a:p>
          <a:p>
            <a:pPr marL="731520" indent="-274320">
              <a:spcBef>
                <a:spcPts val="0"/>
              </a:spcBef>
            </a:pPr>
            <a:r>
              <a:rPr lang="hu-HU" smtClean="0"/>
              <a:t>budžet nije striktno određen (ograničen).</a:t>
            </a:r>
          </a:p>
          <a:p>
            <a:pPr marL="731520" indent="-274320">
              <a:spcBef>
                <a:spcPts val="0"/>
              </a:spcBef>
            </a:pPr>
            <a:r>
              <a:rPr lang="hu-HU" smtClean="0"/>
              <a:t>ne koristi se nikakva oprema  sa značajnim tro</a:t>
            </a:r>
            <a:r>
              <a:rPr lang="sr-Latn-CS" smtClean="0"/>
              <a:t>š</a:t>
            </a:r>
            <a:r>
              <a:rPr lang="hu-HU" smtClean="0"/>
              <a:t>kovima.</a:t>
            </a:r>
          </a:p>
          <a:p>
            <a:pPr marL="731520" indent="-274320">
              <a:spcBef>
                <a:spcPts val="0"/>
              </a:spcBef>
              <a:buNone/>
            </a:pPr>
            <a:r>
              <a:rPr lang="hu-HU" smtClean="0"/>
              <a:t>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hu-HU" smtClean="0"/>
              <a:t>III-3.1 OPIS PROJEKTA</a:t>
            </a:r>
            <a:endParaRPr lang="en-US"/>
          </a:p>
        </p:txBody>
      </p:sp>
      <p:sp>
        <p:nvSpPr>
          <p:cNvPr id="3" name="Content Placeholder 2"/>
          <p:cNvSpPr>
            <a:spLocks noGrp="1"/>
          </p:cNvSpPr>
          <p:nvPr>
            <p:ph idx="1"/>
          </p:nvPr>
        </p:nvSpPr>
        <p:spPr>
          <a:xfrm>
            <a:off x="304800" y="914400"/>
            <a:ext cx="8839200" cy="5943600"/>
          </a:xfrm>
        </p:spPr>
        <p:txBody>
          <a:bodyPr>
            <a:normAutofit fontScale="92500" lnSpcReduction="20000"/>
          </a:bodyPr>
          <a:lstStyle/>
          <a:p>
            <a:r>
              <a:rPr lang="sr-Latn-CS" smtClean="0"/>
              <a:t>Rukovodstvo agencije </a:t>
            </a:r>
            <a:r>
              <a:rPr lang="sr-Latn-CS" i="1" smtClean="0"/>
              <a:t>Follow me – NIS Jugopetrol tourism</a:t>
            </a:r>
            <a:r>
              <a:rPr lang="sr-Latn-CS" smtClean="0"/>
              <a:t> je korišćenjem rezultata analize tržišta došlo do zaključka da je potrebno uneti novine u postojeću ponudu. Novim projektom odlučeno je da se pažnja usmeri na omladinu. Usled velikog interesovanja mladih za ekskurzije, kao najatraktivnija izdvojila se relacija Francuska - Španija – Italija. </a:t>
            </a:r>
            <a:endParaRPr lang="en-US" smtClean="0"/>
          </a:p>
          <a:p>
            <a:r>
              <a:rPr lang="sr-Latn-CS" smtClean="0"/>
              <a:t> </a:t>
            </a:r>
            <a:endParaRPr lang="en-US" smtClean="0"/>
          </a:p>
          <a:p>
            <a:r>
              <a:rPr lang="sr-Latn-CS" smtClean="0"/>
              <a:t>Uvođenje novog turističkog aranžmana u ponudu ima svoje ciljeve, rokove, kompleksnost, resurse, organizacionu strukturu i obuhvat zbog čega će se tretirati kao projekat. Usled ovoga i potrebe za daljim razvojem u agenciju se uvodi koncept upravljanja projektom. </a:t>
            </a:r>
            <a:endParaRPr lang="en-US" smtClean="0"/>
          </a:p>
          <a:p>
            <a:pPr marL="0" indent="0">
              <a:buNone/>
            </a:pPr>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47800"/>
          </a:xfrm>
        </p:spPr>
        <p:txBody>
          <a:bodyPr>
            <a:normAutofit/>
          </a:bodyPr>
          <a:lstStyle/>
          <a:p>
            <a:r>
              <a:rPr lang="hu-HU" smtClean="0"/>
              <a:t>III-3.2 CILJEVI PROJEKTA - KRITERIJUMI USPEHA</a:t>
            </a:r>
            <a:endParaRPr lang="en-US"/>
          </a:p>
        </p:txBody>
      </p:sp>
      <p:sp>
        <p:nvSpPr>
          <p:cNvPr id="3" name="Content Placeholder 2"/>
          <p:cNvSpPr>
            <a:spLocks noGrp="1"/>
          </p:cNvSpPr>
          <p:nvPr>
            <p:ph idx="1"/>
          </p:nvPr>
        </p:nvSpPr>
        <p:spPr>
          <a:xfrm>
            <a:off x="304800" y="1524000"/>
            <a:ext cx="8839200" cy="5334000"/>
          </a:xfrm>
        </p:spPr>
        <p:txBody>
          <a:bodyPr>
            <a:normAutofit/>
          </a:bodyPr>
          <a:lstStyle/>
          <a:p>
            <a:pPr lvl="0"/>
            <a:r>
              <a:rPr lang="sr-Latn-CS" b="1" smtClean="0"/>
              <a:t>Cilj 1</a:t>
            </a:r>
            <a:r>
              <a:rPr lang="sr-Latn-CS" smtClean="0"/>
              <a:t> – Završetak projekta do 11.11.2007.</a:t>
            </a:r>
            <a:endParaRPr lang="en-US" smtClean="0"/>
          </a:p>
          <a:p>
            <a:pPr lvl="0"/>
            <a:r>
              <a:rPr lang="sr-Latn-CS" b="1" smtClean="0"/>
              <a:t>Cilj 2 </a:t>
            </a:r>
            <a:r>
              <a:rPr lang="sr-Latn-CS" smtClean="0"/>
              <a:t>– Uvođenje aranžmana kao dela stalne ponude.</a:t>
            </a:r>
            <a:endParaRPr lang="en-US" smtClean="0"/>
          </a:p>
          <a:p>
            <a:pPr lvl="0"/>
            <a:r>
              <a:rPr lang="sr-Latn-CS" b="1" smtClean="0"/>
              <a:t>Cilj 3 </a:t>
            </a:r>
            <a:r>
              <a:rPr lang="sr-Latn-CS" smtClean="0"/>
              <a:t>– Uspostavljanje veza sa novim inostranim saradnicima i potpisivanje ugovora sa njima.</a:t>
            </a:r>
            <a:endParaRPr lang="en-US" smtClean="0"/>
          </a:p>
          <a:p>
            <a:pPr lvl="0"/>
            <a:r>
              <a:rPr lang="sr-Latn-CS" b="1" smtClean="0"/>
              <a:t>Cilj 4 </a:t>
            </a:r>
            <a:r>
              <a:rPr lang="sr-Latn-CS" smtClean="0"/>
              <a:t>– Realizacija projekta u okviru odobrenog budžeta.</a:t>
            </a:r>
            <a:endParaRPr lang="en-US" smtClean="0"/>
          </a:p>
          <a:p>
            <a:pPr marL="0" indent="0">
              <a:buNone/>
            </a:pPr>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III-3.3 ORGANIZACIONO-TEHNIČKA STRUKTURA - WBS DIJAGRAM</a:t>
            </a:r>
            <a:endParaRPr lang="en-US"/>
          </a:p>
        </p:txBody>
      </p:sp>
      <p:pic>
        <p:nvPicPr>
          <p:cNvPr id="7" name="Content Placeholder 6" descr="vspm - wbs.bmp"/>
          <p:cNvPicPr>
            <a:picLocks noGrp="1" noChangeAspect="1"/>
          </p:cNvPicPr>
          <p:nvPr>
            <p:ph idx="1"/>
          </p:nvPr>
        </p:nvPicPr>
        <p:blipFill>
          <a:blip r:embed="rId2"/>
          <a:stretch>
            <a:fillRect/>
          </a:stretch>
        </p:blipFill>
        <p:spPr>
          <a:xfrm>
            <a:off x="0" y="1371600"/>
            <a:ext cx="9110538" cy="5246906"/>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III-3.4 ZADACI PROJEKTA - SUMARNI ZADATAK </a:t>
            </a:r>
            <a:r>
              <a:rPr lang="hu-HU" b="1" smtClean="0"/>
              <a:t>PRIPREMA</a:t>
            </a:r>
            <a:endParaRPr lang="en-US" b="1"/>
          </a:p>
        </p:txBody>
      </p:sp>
      <p:sp>
        <p:nvSpPr>
          <p:cNvPr id="4" name="Content Placeholder 3"/>
          <p:cNvSpPr>
            <a:spLocks noGrp="1"/>
          </p:cNvSpPr>
          <p:nvPr>
            <p:ph idx="1"/>
          </p:nvPr>
        </p:nvSpPr>
        <p:spPr>
          <a:xfrm>
            <a:off x="228600" y="1295400"/>
            <a:ext cx="8915400" cy="5562600"/>
          </a:xfrm>
        </p:spPr>
        <p:txBody>
          <a:bodyPr>
            <a:normAutofit/>
          </a:bodyPr>
          <a:lstStyle/>
          <a:p>
            <a:pPr>
              <a:buNone/>
            </a:pPr>
            <a:r>
              <a:rPr lang="sr-Latn-CS" sz="3600" b="1" u="sng" smtClean="0"/>
              <a:t>1. Priprema</a:t>
            </a:r>
            <a:endParaRPr lang="en-US" sz="3600" smtClean="0"/>
          </a:p>
          <a:p>
            <a:pPr>
              <a:buNone/>
            </a:pPr>
            <a:r>
              <a:rPr lang="sr-Latn-CS" sz="3600" smtClean="0"/>
              <a:t>    1.1.  Ocena opravdanosti</a:t>
            </a:r>
            <a:endParaRPr lang="en-US" sz="3600" smtClean="0"/>
          </a:p>
          <a:p>
            <a:pPr>
              <a:buNone/>
            </a:pPr>
            <a:r>
              <a:rPr lang="sr-Latn-CS" sz="3600" smtClean="0"/>
              <a:t>    1.2. Koncipiranje ideje</a:t>
            </a:r>
            <a:endParaRPr lang="en-US" sz="3600" smtClean="0"/>
          </a:p>
          <a:p>
            <a:pPr>
              <a:buNone/>
            </a:pPr>
            <a:r>
              <a:rPr lang="sr-Latn-CS" sz="3600" smtClean="0"/>
              <a:t>          1.2.1. Specifikacija projektnih zahteva</a:t>
            </a:r>
            <a:endParaRPr lang="en-US" sz="3600" smtClean="0"/>
          </a:p>
          <a:p>
            <a:pPr>
              <a:buNone/>
            </a:pPr>
            <a:r>
              <a:rPr lang="sr-Latn-CS" sz="3600" smtClean="0"/>
              <a:t>    1.3. Razrada koncepta</a:t>
            </a:r>
            <a:endParaRPr lang="en-US" sz="3600" smtClean="0"/>
          </a:p>
          <a:p>
            <a:pPr>
              <a:buNone/>
            </a:pPr>
            <a:r>
              <a:rPr lang="sr-Latn-CS" sz="3600" smtClean="0"/>
              <a:t>          1.3.1. Utvrđivanje ciljeva</a:t>
            </a:r>
            <a:endParaRPr lang="en-US" sz="3600" smtClean="0"/>
          </a:p>
          <a:p>
            <a:pPr>
              <a:buNone/>
            </a:pPr>
            <a:r>
              <a:rPr lang="sr-Latn-CS" sz="3600" smtClean="0"/>
              <a:t>          1.3.2. Utvrđivanje kriterijuma</a:t>
            </a:r>
            <a:endParaRPr lang="en-US" sz="3600" smtClean="0"/>
          </a:p>
          <a:p>
            <a:pPr>
              <a:buNone/>
            </a:pPr>
            <a:r>
              <a:rPr lang="sr-Latn-CS" sz="3600" smtClean="0"/>
              <a:t>          1.3.3. Utvrđivanje obuhvata (obima)</a:t>
            </a:r>
            <a:endParaRPr lang="en-US" sz="3600" smtClean="0"/>
          </a:p>
          <a:p>
            <a:pPr>
              <a:buNone/>
            </a:pP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III-3.5 ZADACI PROJEKTA - SUMARNI ZADATAK </a:t>
            </a:r>
            <a:r>
              <a:rPr lang="hu-HU" b="1" smtClean="0"/>
              <a:t>LOGISTIKA</a:t>
            </a:r>
            <a:endParaRPr lang="en-US" b="1"/>
          </a:p>
        </p:txBody>
      </p:sp>
      <p:sp>
        <p:nvSpPr>
          <p:cNvPr id="4" name="Content Placeholder 3"/>
          <p:cNvSpPr>
            <a:spLocks noGrp="1"/>
          </p:cNvSpPr>
          <p:nvPr>
            <p:ph idx="1"/>
          </p:nvPr>
        </p:nvSpPr>
        <p:spPr>
          <a:xfrm>
            <a:off x="228600" y="1295400"/>
            <a:ext cx="8915400" cy="5562600"/>
          </a:xfrm>
        </p:spPr>
        <p:txBody>
          <a:bodyPr>
            <a:normAutofit fontScale="62500" lnSpcReduction="20000"/>
          </a:bodyPr>
          <a:lstStyle/>
          <a:p>
            <a:pPr>
              <a:buNone/>
            </a:pPr>
            <a:r>
              <a:rPr lang="sr-Latn-CS" b="1" u="sng" smtClean="0"/>
              <a:t>2. Logistika</a:t>
            </a:r>
            <a:endParaRPr lang="en-US" smtClean="0"/>
          </a:p>
          <a:p>
            <a:pPr>
              <a:buNone/>
            </a:pPr>
            <a:r>
              <a:rPr lang="sr-Latn-CS" smtClean="0"/>
              <a:t>    2.1. Uspostavljanje veze sa ambasadom</a:t>
            </a:r>
            <a:endParaRPr lang="en-US" smtClean="0"/>
          </a:p>
          <a:p>
            <a:pPr>
              <a:buNone/>
            </a:pPr>
            <a:r>
              <a:rPr lang="sr-Latn-CS" smtClean="0"/>
              <a:t>    2.2. Pronalaženje hotela</a:t>
            </a:r>
            <a:endParaRPr lang="en-US" smtClean="0"/>
          </a:p>
          <a:p>
            <a:pPr>
              <a:buNone/>
            </a:pPr>
            <a:r>
              <a:rPr lang="sr-Latn-CS" smtClean="0"/>
              <a:t>           2.2.1. Prikupljanje informacija o hotelima</a:t>
            </a:r>
            <a:endParaRPr lang="en-US" smtClean="0"/>
          </a:p>
          <a:p>
            <a:pPr>
              <a:buNone/>
            </a:pPr>
            <a:r>
              <a:rPr lang="sr-Latn-CS" smtClean="0"/>
              <a:t>           2.2.2. Izbor potencijalnih hotela</a:t>
            </a:r>
            <a:endParaRPr lang="en-US" smtClean="0"/>
          </a:p>
          <a:p>
            <a:pPr>
              <a:buNone/>
            </a:pPr>
            <a:r>
              <a:rPr lang="sr-Latn-CS" smtClean="0"/>
              <a:t>           2.2.3. Kontaktiranje hotela </a:t>
            </a:r>
            <a:endParaRPr lang="en-US" smtClean="0"/>
          </a:p>
          <a:p>
            <a:pPr>
              <a:buNone/>
            </a:pPr>
            <a:r>
              <a:rPr lang="sr-Latn-CS" smtClean="0"/>
              <a:t>    2.3. Pronalaženje prevoznika</a:t>
            </a:r>
            <a:endParaRPr lang="en-US" smtClean="0"/>
          </a:p>
          <a:p>
            <a:pPr>
              <a:buNone/>
            </a:pPr>
            <a:r>
              <a:rPr lang="sr-Latn-CS" smtClean="0"/>
              <a:t>           2.3.1. Prikupljanje informacija o prevoznicima</a:t>
            </a:r>
            <a:endParaRPr lang="en-US" smtClean="0"/>
          </a:p>
          <a:p>
            <a:pPr>
              <a:buNone/>
            </a:pPr>
            <a:r>
              <a:rPr lang="sr-Latn-CS" smtClean="0"/>
              <a:t>           2.3.2. Izbor prevoznika</a:t>
            </a:r>
            <a:endParaRPr lang="en-US" smtClean="0"/>
          </a:p>
          <a:p>
            <a:pPr>
              <a:buNone/>
            </a:pPr>
            <a:r>
              <a:rPr lang="sr-Latn-CS" smtClean="0"/>
              <a:t>           2.3.3. Kontaktiranje prevoznika</a:t>
            </a:r>
            <a:endParaRPr lang="en-US" smtClean="0"/>
          </a:p>
          <a:p>
            <a:pPr>
              <a:buNone/>
            </a:pPr>
            <a:r>
              <a:rPr lang="sr-Latn-CS" smtClean="0"/>
              <a:t>    2.4. Obezbeđenje viza</a:t>
            </a:r>
            <a:endParaRPr lang="en-US" smtClean="0"/>
          </a:p>
          <a:p>
            <a:pPr>
              <a:buNone/>
            </a:pPr>
            <a:r>
              <a:rPr lang="sr-Latn-CS" smtClean="0"/>
              <a:t>    2.5. Obezbeđenje hotela</a:t>
            </a:r>
            <a:endParaRPr lang="en-US" smtClean="0"/>
          </a:p>
          <a:p>
            <a:pPr>
              <a:buNone/>
            </a:pPr>
            <a:r>
              <a:rPr lang="sr-Latn-CS" smtClean="0"/>
              <a:t>           2.5.1. Rezervisanje</a:t>
            </a:r>
            <a:endParaRPr lang="en-US" smtClean="0"/>
          </a:p>
          <a:p>
            <a:pPr>
              <a:buNone/>
            </a:pPr>
            <a:r>
              <a:rPr lang="sr-Latn-CS" smtClean="0"/>
              <a:t>           2.5.2. Ugovaranje</a:t>
            </a:r>
            <a:endParaRPr lang="en-US" smtClean="0"/>
          </a:p>
          <a:p>
            <a:pPr>
              <a:buNone/>
            </a:pPr>
            <a:r>
              <a:rPr lang="sr-Latn-CS" smtClean="0"/>
              <a:t>    2.6. Obezbeđenje prevoznika</a:t>
            </a:r>
            <a:endParaRPr lang="en-US" smtClean="0"/>
          </a:p>
          <a:p>
            <a:pPr>
              <a:buNone/>
            </a:pPr>
            <a:r>
              <a:rPr lang="sr-Latn-CS" smtClean="0"/>
              <a:t>           2.6.1. Rezervisanje</a:t>
            </a:r>
            <a:endParaRPr lang="en-US" smtClean="0"/>
          </a:p>
          <a:p>
            <a:pPr>
              <a:buNone/>
            </a:pPr>
            <a:r>
              <a:rPr lang="sr-Latn-CS" smtClean="0"/>
              <a:t>           2.6.2. Ugovaranje</a:t>
            </a:r>
            <a:endParaRPr lang="en-US" smtClean="0"/>
          </a:p>
          <a:p>
            <a:pPr>
              <a:buNone/>
            </a:pP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III-3.6 ZADACI PROJEKTA - SUMARNI ZADATAK </a:t>
            </a:r>
            <a:r>
              <a:rPr lang="hu-HU" b="1" smtClean="0"/>
              <a:t>IZRADA PROGRAMA</a:t>
            </a:r>
            <a:endParaRPr lang="en-US" b="1"/>
          </a:p>
        </p:txBody>
      </p:sp>
      <p:sp>
        <p:nvSpPr>
          <p:cNvPr id="4" name="Content Placeholder 3"/>
          <p:cNvSpPr>
            <a:spLocks noGrp="1"/>
          </p:cNvSpPr>
          <p:nvPr>
            <p:ph idx="1"/>
          </p:nvPr>
        </p:nvSpPr>
        <p:spPr>
          <a:xfrm>
            <a:off x="609600" y="1676400"/>
            <a:ext cx="8534400" cy="5181600"/>
          </a:xfrm>
        </p:spPr>
        <p:txBody>
          <a:bodyPr>
            <a:normAutofit/>
          </a:bodyPr>
          <a:lstStyle/>
          <a:p>
            <a:pPr>
              <a:buNone/>
            </a:pPr>
            <a:r>
              <a:rPr lang="sr-Latn-CS" sz="3600" b="1" u="sng" smtClean="0"/>
              <a:t>3. Izrada programa</a:t>
            </a:r>
            <a:endParaRPr lang="en-US" sz="3600" smtClean="0"/>
          </a:p>
          <a:p>
            <a:pPr>
              <a:buNone/>
            </a:pPr>
            <a:r>
              <a:rPr lang="sr-Latn-CS" sz="3600" smtClean="0"/>
              <a:t>     3.1. Određivanje datuma</a:t>
            </a:r>
            <a:endParaRPr lang="en-US" sz="3600" smtClean="0"/>
          </a:p>
          <a:p>
            <a:pPr>
              <a:buNone/>
            </a:pPr>
            <a:r>
              <a:rPr lang="sr-Latn-CS" sz="3600" smtClean="0"/>
              <a:t>     3.2. Utvrđivanje itinerera puta</a:t>
            </a:r>
            <a:endParaRPr lang="en-US" sz="3600" smtClean="0"/>
          </a:p>
          <a:p>
            <a:pPr>
              <a:buNone/>
            </a:pPr>
            <a:r>
              <a:rPr lang="sr-Latn-CS" sz="3600" smtClean="0"/>
              <a:t>     3.3. Utvrđivanje fakultativnih izleta</a:t>
            </a:r>
            <a:endParaRPr lang="en-US" sz="3600" smtClean="0"/>
          </a:p>
          <a:p>
            <a:pPr>
              <a:buNone/>
            </a:pPr>
            <a:r>
              <a:rPr lang="sr-Latn-CS" sz="3600" smtClean="0"/>
              <a:t>     3.4. Obezbeđivanje kadrova</a:t>
            </a:r>
            <a:endParaRPr lang="en-US" sz="36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hu-HU" smtClean="0"/>
              <a:t>III-3.7 ZADACI PROJEKTA - SUMARNI ZADATAK </a:t>
            </a:r>
            <a:r>
              <a:rPr lang="hu-HU" b="1" smtClean="0"/>
              <a:t>OPERATIVNA REALIZACIJA</a:t>
            </a:r>
            <a:endParaRPr lang="en-US" b="1"/>
          </a:p>
        </p:txBody>
      </p:sp>
      <p:sp>
        <p:nvSpPr>
          <p:cNvPr id="4" name="Content Placeholder 3"/>
          <p:cNvSpPr>
            <a:spLocks noGrp="1"/>
          </p:cNvSpPr>
          <p:nvPr>
            <p:ph idx="1"/>
          </p:nvPr>
        </p:nvSpPr>
        <p:spPr>
          <a:xfrm>
            <a:off x="381000" y="1371600"/>
            <a:ext cx="8763000" cy="5486400"/>
          </a:xfrm>
        </p:spPr>
        <p:txBody>
          <a:bodyPr>
            <a:normAutofit fontScale="62500" lnSpcReduction="20000"/>
          </a:bodyPr>
          <a:lstStyle/>
          <a:p>
            <a:pPr>
              <a:buNone/>
            </a:pPr>
            <a:r>
              <a:rPr lang="sr-Latn-CS" sz="3600" b="1" u="sng" smtClean="0"/>
              <a:t>4. Operativna realizacija</a:t>
            </a:r>
            <a:endParaRPr lang="en-US" sz="3600" smtClean="0"/>
          </a:p>
          <a:p>
            <a:pPr>
              <a:buNone/>
            </a:pPr>
            <a:r>
              <a:rPr lang="sr-Latn-CS" sz="3600" smtClean="0"/>
              <a:t>      4.1. Plasman aranžmana</a:t>
            </a:r>
            <a:endParaRPr lang="en-US" sz="3600" smtClean="0"/>
          </a:p>
          <a:p>
            <a:pPr>
              <a:buNone/>
            </a:pPr>
            <a:r>
              <a:rPr lang="sr-Latn-CS" sz="3600" smtClean="0"/>
              <a:t>             4.1.1. Kreiranje marketing strategije</a:t>
            </a:r>
            <a:endParaRPr lang="en-US" sz="3600" smtClean="0"/>
          </a:p>
          <a:p>
            <a:pPr>
              <a:buNone/>
            </a:pPr>
            <a:r>
              <a:rPr lang="sr-Latn-CS" sz="3600" smtClean="0"/>
              <a:t>             4.1.2. Priprema propagandnog materijala</a:t>
            </a:r>
            <a:endParaRPr lang="en-US" sz="3600" smtClean="0"/>
          </a:p>
          <a:p>
            <a:pPr>
              <a:buNone/>
            </a:pPr>
            <a:r>
              <a:rPr lang="sr-Latn-CS" sz="3600" smtClean="0"/>
              <a:t>             4.1.3. Sprovođenje marketing strategije</a:t>
            </a:r>
            <a:endParaRPr lang="en-US" sz="3600" smtClean="0"/>
          </a:p>
          <a:p>
            <a:pPr>
              <a:buNone/>
            </a:pPr>
            <a:r>
              <a:rPr lang="sr-Latn-CS" sz="3600" smtClean="0"/>
              <a:t>             4.1.4. Promocijske aktivnosti</a:t>
            </a:r>
            <a:endParaRPr lang="en-US" sz="3600" smtClean="0"/>
          </a:p>
          <a:p>
            <a:pPr>
              <a:buNone/>
            </a:pPr>
            <a:r>
              <a:rPr lang="sr-Latn-CS" sz="3600" smtClean="0"/>
              <a:t>             4.1.5. Anketiranje zainteresovanih</a:t>
            </a:r>
            <a:endParaRPr lang="en-US" sz="3600" smtClean="0"/>
          </a:p>
          <a:p>
            <a:pPr>
              <a:buNone/>
            </a:pPr>
            <a:r>
              <a:rPr lang="sr-Latn-CS" sz="3600" smtClean="0"/>
              <a:t>4.2. Izvođenje aranžmana</a:t>
            </a:r>
            <a:endParaRPr lang="en-US" sz="3600" smtClean="0"/>
          </a:p>
          <a:p>
            <a:pPr>
              <a:buNone/>
            </a:pPr>
            <a:r>
              <a:rPr lang="sr-Latn-CS" sz="3600" smtClean="0"/>
              <a:t>             4.2.1. Evidencija putnika</a:t>
            </a:r>
            <a:endParaRPr lang="en-US" sz="3600" smtClean="0"/>
          </a:p>
          <a:p>
            <a:pPr>
              <a:buNone/>
            </a:pPr>
            <a:r>
              <a:rPr lang="sr-Latn-CS" sz="3600" smtClean="0"/>
              <a:t>             4.2.2. Organizacija polaska</a:t>
            </a:r>
            <a:endParaRPr lang="en-US" sz="3600" smtClean="0"/>
          </a:p>
          <a:p>
            <a:pPr>
              <a:buNone/>
            </a:pPr>
            <a:r>
              <a:rPr lang="sr-Latn-CS" sz="3600" smtClean="0"/>
              <a:t>             4.2.3. Izvođenje utvrđenog plana </a:t>
            </a:r>
            <a:endParaRPr lang="en-US" sz="3600" smtClean="0"/>
          </a:p>
          <a:p>
            <a:pPr>
              <a:buNone/>
            </a:pPr>
            <a:r>
              <a:rPr lang="sr-Latn-CS" sz="3600" smtClean="0"/>
              <a:t>             4.2.4. Regulisanje obaveza pri povratku</a:t>
            </a:r>
            <a:endParaRPr lang="en-US" sz="3600" smtClean="0"/>
          </a:p>
          <a:p>
            <a:pPr>
              <a:buNone/>
            </a:pPr>
            <a:r>
              <a:rPr lang="sr-Latn-CS" sz="3600" smtClean="0"/>
              <a:t>     4.3. Operativno izveštavanje</a:t>
            </a:r>
            <a:endParaRPr lang="en-US" sz="3600" smtClean="0"/>
          </a:p>
          <a:p>
            <a:pPr>
              <a:buNone/>
            </a:pPr>
            <a:r>
              <a:rPr lang="sr-Latn-CS" sz="3600" smtClean="0"/>
              <a:t>             4.3.1. Sumarni prikaz rezultata</a:t>
            </a:r>
            <a:endParaRPr lang="en-US" sz="3600" smtClean="0"/>
          </a:p>
          <a:p>
            <a:pPr>
              <a:buNone/>
            </a:pPr>
            <a:r>
              <a:rPr lang="sr-Latn-CS" sz="3600" smtClean="0"/>
              <a:t>             4.3.2. Predaja dokumentacije</a:t>
            </a:r>
            <a:endParaRPr lang="en-US" sz="36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hu-HU" smtClean="0"/>
              <a:t>III-3.8 KLJUČNI DOGAĐAJI</a:t>
            </a:r>
            <a:endParaRPr lang="en-US" b="1"/>
          </a:p>
        </p:txBody>
      </p:sp>
      <p:sp>
        <p:nvSpPr>
          <p:cNvPr id="4" name="Content Placeholder 3"/>
          <p:cNvSpPr>
            <a:spLocks noGrp="1"/>
          </p:cNvSpPr>
          <p:nvPr>
            <p:ph idx="1"/>
          </p:nvPr>
        </p:nvSpPr>
        <p:spPr>
          <a:xfrm>
            <a:off x="0" y="1371600"/>
            <a:ext cx="9144000" cy="5486400"/>
          </a:xfrm>
        </p:spPr>
        <p:txBody>
          <a:bodyPr>
            <a:normAutofit/>
          </a:bodyPr>
          <a:lstStyle/>
          <a:p>
            <a:pPr>
              <a:buNone/>
            </a:pPr>
            <a:endParaRPr lang="en-US" sz="3600"/>
          </a:p>
        </p:txBody>
      </p:sp>
      <p:pic>
        <p:nvPicPr>
          <p:cNvPr id="6" name="Picture 5" descr="VSPM - KLJUCNI DOGADAJI.bmp"/>
          <p:cNvPicPr>
            <a:picLocks noChangeAspect="1"/>
          </p:cNvPicPr>
          <p:nvPr/>
        </p:nvPicPr>
        <p:blipFill>
          <a:blip r:embed="rId2"/>
          <a:stretch>
            <a:fillRect/>
          </a:stretch>
        </p:blipFill>
        <p:spPr>
          <a:xfrm>
            <a:off x="0" y="1219035"/>
            <a:ext cx="9144000" cy="5490333"/>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normAutofit/>
          </a:bodyPr>
          <a:lstStyle/>
          <a:p>
            <a:r>
              <a:rPr lang="hu-HU" b="1" smtClean="0"/>
              <a:t>UPUTSTVO ZA 1. VEŽBU:</a:t>
            </a:r>
            <a:br>
              <a:rPr lang="hu-HU" b="1" smtClean="0"/>
            </a:br>
            <a:r>
              <a:rPr lang="hu-HU" smtClean="0"/>
              <a:t>ANALIZA BAZNOG PLANA</a:t>
            </a:r>
            <a:endParaRPr lang="en-US"/>
          </a:p>
        </p:txBody>
      </p:sp>
      <p:sp>
        <p:nvSpPr>
          <p:cNvPr id="3" name="Content Placeholder 2"/>
          <p:cNvSpPr>
            <a:spLocks noGrp="1"/>
          </p:cNvSpPr>
          <p:nvPr>
            <p:ph idx="1"/>
          </p:nvPr>
        </p:nvSpPr>
        <p:spPr>
          <a:xfrm>
            <a:off x="457200" y="2057400"/>
            <a:ext cx="8229600" cy="4648200"/>
          </a:xfrm>
        </p:spPr>
        <p:txBody>
          <a:bodyPr>
            <a:normAutofit fontScale="85000" lnSpcReduction="10000"/>
          </a:bodyPr>
          <a:lstStyle/>
          <a:p>
            <a:r>
              <a:rPr lang="sr-Latn-CS" smtClean="0"/>
              <a:t>Otvoriti fajl Follow me - Osnovni plan!</a:t>
            </a:r>
          </a:p>
          <a:p>
            <a:r>
              <a:rPr lang="sr-Latn-CS" smtClean="0"/>
              <a:t>Pogledati koje informacije su prikazane u tabelarnom delu Gantt-ovog prikaza!</a:t>
            </a:r>
          </a:p>
          <a:p>
            <a:r>
              <a:rPr lang="sr-Latn-CS" smtClean="0"/>
              <a:t>Na Gantt-ovom dijagramu locirati sumarne zadatke, obične zadatke, logičke zavisnosti i ključne događaje!</a:t>
            </a:r>
          </a:p>
          <a:p>
            <a:r>
              <a:rPr lang="sr-Latn-CS" smtClean="0"/>
              <a:t>Komandom Project</a:t>
            </a:r>
            <a:r>
              <a:rPr lang="en-US" smtClean="0"/>
              <a:t>|Filtered for|Summary tasks sakriti obi</a:t>
            </a:r>
            <a:r>
              <a:rPr lang="sr-Latn-CS" smtClean="0"/>
              <a:t>č</a:t>
            </a:r>
            <a:r>
              <a:rPr lang="en-US" smtClean="0"/>
              <a:t>ne </a:t>
            </a:r>
            <a:r>
              <a:rPr lang="sr-Latn-CS" smtClean="0"/>
              <a:t>z</a:t>
            </a:r>
            <a:r>
              <a:rPr lang="en-US" smtClean="0"/>
              <a:t>adatke </a:t>
            </a:r>
            <a:r>
              <a:rPr lang="sr-Latn-CS" smtClean="0"/>
              <a:t>(da budu prikazani samo sumarni zadaci), zatim ih ponovo otkriti!</a:t>
            </a:r>
          </a:p>
          <a:p>
            <a:r>
              <a:rPr lang="sr-Latn-CS" smtClean="0"/>
              <a:t>Kritične zadatke na Gantt-ovom dijagramu prikazati sa crvenim trakama (</a:t>
            </a:r>
            <a:r>
              <a:rPr lang="hu-HU" smtClean="0"/>
              <a:t>Format</a:t>
            </a:r>
            <a:r>
              <a:rPr lang="en-US" smtClean="0"/>
              <a:t>|Gantt Chart Wizard</a:t>
            </a:r>
            <a:r>
              <a:rPr lang="sr-Latn-CS" smtClean="0"/>
              <a:t>)</a:t>
            </a:r>
            <a:r>
              <a:rPr lang="hu-HU" smtClean="0"/>
              <a:t>!</a:t>
            </a:r>
            <a:endParaRPr lang="en-US" smtClean="0"/>
          </a:p>
          <a:p>
            <a:pPr>
              <a:buNone/>
            </a:pPr>
            <a:endParaRPr lang="sr-Latn-CS" smtClean="0"/>
          </a:p>
          <a:p>
            <a:endParaRPr lang="sr-Latn-CS" smtClean="0"/>
          </a:p>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1630362"/>
          </a:xfrm>
        </p:spPr>
        <p:txBody>
          <a:bodyPr>
            <a:normAutofit/>
          </a:bodyPr>
          <a:lstStyle/>
          <a:p>
            <a:pPr eaLnBrk="1" hangingPunct="1"/>
            <a:r>
              <a:rPr lang="sr-Latn-CS" smtClean="0"/>
              <a:t>1. vežba: Analiza baznog plana</a:t>
            </a:r>
            <a:endParaRPr lang="en-US" smtClean="0"/>
          </a:p>
        </p:txBody>
      </p:sp>
      <p:sp>
        <p:nvSpPr>
          <p:cNvPr id="45059" name="Rectangle 3"/>
          <p:cNvSpPr>
            <a:spLocks noGrp="1" noChangeArrowheads="1"/>
          </p:cNvSpPr>
          <p:nvPr>
            <p:ph type="body" idx="1"/>
          </p:nvPr>
        </p:nvSpPr>
        <p:spPr>
          <a:xfrm>
            <a:off x="457200" y="2590800"/>
            <a:ext cx="8229600" cy="3535363"/>
          </a:xfrm>
        </p:spPr>
        <p:txBody>
          <a:bodyPr/>
          <a:lstStyle/>
          <a:p>
            <a:r>
              <a:rPr lang="hu-HU" smtClean="0"/>
              <a:t>Izvedimo vežbu!</a:t>
            </a:r>
            <a:endParaRPr lang="en-US" smtClean="0"/>
          </a:p>
          <a:p>
            <a:pPr eaLnBrk="1" hangingPunct="1">
              <a:buFontTx/>
              <a:buNone/>
            </a:pPr>
            <a:endParaRPr lang="en-US" smtClean="0"/>
          </a:p>
        </p:txBody>
      </p:sp>
      <p:sp>
        <p:nvSpPr>
          <p:cNvPr id="45060" name="Slide Number Placeholder 3"/>
          <p:cNvSpPr>
            <a:spLocks noGrp="1"/>
          </p:cNvSpPr>
          <p:nvPr>
            <p:ph type="sldNum" sz="quarter" idx="12"/>
          </p:nvPr>
        </p:nvSpPr>
        <p:spPr>
          <a:noFill/>
        </p:spPr>
        <p:txBody>
          <a:bodyPr/>
          <a:lstStyle/>
          <a:p>
            <a:fld id="{79F3272E-BD63-42FB-8B97-5C7D4E10339B}" type="slidenum">
              <a:rPr lang="en-US" smtClean="0"/>
              <a:pPr/>
              <a:t>87</a:t>
            </a:fld>
            <a:endParaRPr lang="en-US"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p:spPr>
        <p:txBody>
          <a:bodyPr>
            <a:normAutofit/>
          </a:bodyPr>
          <a:lstStyle/>
          <a:p>
            <a:r>
              <a:rPr lang="hu-HU" b="1" smtClean="0"/>
              <a:t>UPUTSTVO ZA 2. VEŽBU:</a:t>
            </a:r>
            <a:br>
              <a:rPr lang="hu-HU" b="1" smtClean="0"/>
            </a:br>
            <a:r>
              <a:rPr lang="hu-HU" smtClean="0"/>
              <a:t>ANALIZA PRAĆENJA NAPREDOVANJA</a:t>
            </a:r>
            <a:endParaRPr lang="en-US"/>
          </a:p>
        </p:txBody>
      </p:sp>
      <p:sp>
        <p:nvSpPr>
          <p:cNvPr id="3" name="Content Placeholder 2"/>
          <p:cNvSpPr>
            <a:spLocks noGrp="1"/>
          </p:cNvSpPr>
          <p:nvPr>
            <p:ph idx="1"/>
          </p:nvPr>
        </p:nvSpPr>
        <p:spPr>
          <a:xfrm>
            <a:off x="457200" y="2057400"/>
            <a:ext cx="8229600" cy="4648200"/>
          </a:xfrm>
        </p:spPr>
        <p:txBody>
          <a:bodyPr>
            <a:normAutofit/>
          </a:bodyPr>
          <a:lstStyle/>
          <a:p>
            <a:r>
              <a:rPr lang="sr-Latn-CS" smtClean="0"/>
              <a:t>Otvoriti fajl Follow me - Aktualizacija osnovnog plana, 22.02.2005!</a:t>
            </a:r>
          </a:p>
          <a:p>
            <a:r>
              <a:rPr lang="sr-Latn-CS" smtClean="0"/>
              <a:t>Uočite razlike u trakama na Gantt-ovom dijagramu do 22.02 i posle tog datuma!</a:t>
            </a:r>
          </a:p>
          <a:p>
            <a:r>
              <a:rPr lang="sr-Latn-CS" smtClean="0"/>
              <a:t>Otvoriti prikaz Tracking Gantt (View</a:t>
            </a:r>
            <a:r>
              <a:rPr lang="en-US" smtClean="0"/>
              <a:t>|Tracking Gantt)</a:t>
            </a:r>
            <a:r>
              <a:rPr lang="sr-Latn-CS" smtClean="0"/>
              <a:t>!</a:t>
            </a:r>
          </a:p>
          <a:p>
            <a:r>
              <a:rPr lang="sr-Latn-CS" smtClean="0"/>
              <a:t>Uočite kašnjenja kod izvršavanja pojedinih </a:t>
            </a:r>
            <a:r>
              <a:rPr lang="sr-Latn-CS" smtClean="0"/>
              <a:t>zadataka!</a:t>
            </a:r>
            <a:endParaRPr lang="sr-Latn-CS" smtClean="0"/>
          </a:p>
          <a:p>
            <a:endParaRPr lang="sr-Latn-CS" smtClean="0"/>
          </a:p>
          <a:p>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1630362"/>
          </a:xfrm>
        </p:spPr>
        <p:txBody>
          <a:bodyPr>
            <a:normAutofit/>
          </a:bodyPr>
          <a:lstStyle/>
          <a:p>
            <a:pPr eaLnBrk="1" hangingPunct="1"/>
            <a:r>
              <a:rPr lang="sr-Latn-CS" smtClean="0"/>
              <a:t>2. vežba: Analiza </a:t>
            </a:r>
            <a:r>
              <a:rPr lang="en-US" smtClean="0"/>
              <a:t>pra</a:t>
            </a:r>
            <a:r>
              <a:rPr lang="sr-Latn-CS" smtClean="0"/>
              <a:t>ć</a:t>
            </a:r>
            <a:r>
              <a:rPr lang="en-US" smtClean="0"/>
              <a:t>enja </a:t>
            </a:r>
            <a:r>
              <a:rPr lang="sr-Latn-CS" smtClean="0"/>
              <a:t>napredovanja</a:t>
            </a:r>
            <a:endParaRPr lang="en-US" smtClean="0"/>
          </a:p>
        </p:txBody>
      </p:sp>
      <p:sp>
        <p:nvSpPr>
          <p:cNvPr id="45059" name="Rectangle 3"/>
          <p:cNvSpPr>
            <a:spLocks noGrp="1" noChangeArrowheads="1"/>
          </p:cNvSpPr>
          <p:nvPr>
            <p:ph type="body" idx="1"/>
          </p:nvPr>
        </p:nvSpPr>
        <p:spPr>
          <a:xfrm>
            <a:off x="457200" y="2590800"/>
            <a:ext cx="8229600" cy="3535363"/>
          </a:xfrm>
        </p:spPr>
        <p:txBody>
          <a:bodyPr/>
          <a:lstStyle/>
          <a:p>
            <a:r>
              <a:rPr lang="hu-HU" smtClean="0"/>
              <a:t>Izvedimo vežbu!</a:t>
            </a:r>
            <a:endParaRPr lang="en-US" smtClean="0"/>
          </a:p>
          <a:p>
            <a:pPr eaLnBrk="1" hangingPunct="1">
              <a:buFontTx/>
              <a:buNone/>
            </a:pPr>
            <a:endParaRPr lang="en-US" smtClean="0"/>
          </a:p>
        </p:txBody>
      </p:sp>
      <p:sp>
        <p:nvSpPr>
          <p:cNvPr id="45060" name="Slide Number Placeholder 3"/>
          <p:cNvSpPr>
            <a:spLocks noGrp="1"/>
          </p:cNvSpPr>
          <p:nvPr>
            <p:ph type="sldNum" sz="quarter" idx="12"/>
          </p:nvPr>
        </p:nvSpPr>
        <p:spPr>
          <a:noFill/>
        </p:spPr>
        <p:txBody>
          <a:bodyPr/>
          <a:lstStyle/>
          <a:p>
            <a:fld id="{79F3272E-BD63-42FB-8B97-5C7D4E10339B}" type="slidenum">
              <a:rPr lang="en-US" smtClean="0"/>
              <a:pPr/>
              <a:t>89</a:t>
            </a:fld>
            <a:endParaRPr lang="en-US" smtClean="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hu-HU" sz="4400" smtClean="0"/>
              <a:t>KRAJ 3. PRIMERA:</a:t>
            </a:r>
          </a:p>
          <a:p>
            <a:pPr marL="0" indent="0" algn="ctr">
              <a:buNone/>
            </a:pPr>
            <a:r>
              <a:rPr lang="sr-Latn-CS" sz="4400" b="1" smtClean="0"/>
              <a:t>UVOĐENJE NOVOG </a:t>
            </a:r>
          </a:p>
          <a:p>
            <a:pPr marL="0" indent="0" algn="ctr">
              <a:buNone/>
            </a:pPr>
            <a:r>
              <a:rPr lang="sr-Latn-CS" sz="4400" b="1" smtClean="0"/>
              <a:t>TURISTIČKOG ARANŽMANA</a:t>
            </a:r>
            <a:endParaRPr lang="en-US" sz="4400" b="1"/>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1143000"/>
          </a:xfrm>
        </p:spPr>
        <p:txBody>
          <a:bodyPr/>
          <a:lstStyle/>
          <a:p>
            <a:pPr eaLnBrk="1" hangingPunct="1"/>
            <a:r>
              <a:rPr lang="sr-Latn-CS" smtClean="0"/>
              <a:t>Rezime</a:t>
            </a:r>
            <a:endParaRPr lang="en-US" smtClean="0"/>
          </a:p>
        </p:txBody>
      </p:sp>
      <p:sp>
        <p:nvSpPr>
          <p:cNvPr id="46083" name="Rectangle 3"/>
          <p:cNvSpPr>
            <a:spLocks noGrp="1" noChangeArrowheads="1"/>
          </p:cNvSpPr>
          <p:nvPr>
            <p:ph type="body" idx="1"/>
          </p:nvPr>
        </p:nvSpPr>
        <p:spPr>
          <a:xfrm>
            <a:off x="457200" y="1295400"/>
            <a:ext cx="8686800" cy="5562600"/>
          </a:xfrm>
        </p:spPr>
        <p:txBody>
          <a:bodyPr>
            <a:normAutofit/>
          </a:bodyPr>
          <a:lstStyle/>
          <a:p>
            <a:pPr eaLnBrk="1" hangingPunct="1">
              <a:lnSpc>
                <a:spcPct val="90000"/>
              </a:lnSpc>
            </a:pPr>
            <a:r>
              <a:rPr lang="hu-HU" sz="4000" smtClean="0"/>
              <a:t>O</a:t>
            </a:r>
            <a:r>
              <a:rPr lang="en-US" sz="4000" smtClean="0"/>
              <a:t>vo je bilo samo vrh ledenog brda (softver </a:t>
            </a:r>
            <a:r>
              <a:rPr lang="sr-Latn-CS" sz="4000" smtClean="0"/>
              <a:t>ima</a:t>
            </a:r>
            <a:r>
              <a:rPr lang="en-US" sz="4000" smtClean="0"/>
              <a:t> </a:t>
            </a:r>
            <a:r>
              <a:rPr lang="en-US" sz="4000" smtClean="0"/>
              <a:t>mnogo više mogućnosti nego što je ovde prikazano</a:t>
            </a:r>
            <a:r>
              <a:rPr lang="en-US" sz="4000" smtClean="0"/>
              <a:t>)</a:t>
            </a:r>
            <a:r>
              <a:rPr lang="sr-Latn-CS" sz="4000" smtClean="0"/>
              <a:t>.</a:t>
            </a:r>
            <a:endParaRPr lang="en-US" sz="4000" smtClean="0"/>
          </a:p>
          <a:p>
            <a:pPr eaLnBrk="1" hangingPunct="1">
              <a:lnSpc>
                <a:spcPct val="90000"/>
              </a:lnSpc>
            </a:pPr>
            <a:r>
              <a:rPr lang="en-US" sz="4000" smtClean="0"/>
              <a:t>MS Project 2007 je alat koj</a:t>
            </a:r>
            <a:r>
              <a:rPr lang="sr-Latn-CS" sz="4000" smtClean="0"/>
              <a:t>i</a:t>
            </a:r>
            <a:r>
              <a:rPr lang="en-US" sz="4000" smtClean="0"/>
              <a:t> </a:t>
            </a:r>
            <a:r>
              <a:rPr lang="sr-Latn-CS" sz="4000" smtClean="0"/>
              <a:t>olakšava</a:t>
            </a:r>
            <a:r>
              <a:rPr lang="en-US" sz="4000" smtClean="0"/>
              <a:t> planiranje, </a:t>
            </a:r>
            <a:r>
              <a:rPr lang="sr-Latn-CS" sz="4000" smtClean="0"/>
              <a:t>ali koji ne može</a:t>
            </a:r>
            <a:r>
              <a:rPr lang="en-US" sz="4000" smtClean="0"/>
              <a:t> planirati </a:t>
            </a:r>
            <a:r>
              <a:rPr lang="sr-Latn-CS" sz="4000" smtClean="0"/>
              <a:t>umesto</a:t>
            </a:r>
            <a:r>
              <a:rPr lang="en-US" sz="4000" smtClean="0"/>
              <a:t> </a:t>
            </a:r>
            <a:r>
              <a:rPr lang="en-US" sz="4000" smtClean="0"/>
              <a:t>vas</a:t>
            </a:r>
            <a:r>
              <a:rPr lang="sr-Latn-CS" sz="4000" smtClean="0"/>
              <a:t>.</a:t>
            </a:r>
            <a:endParaRPr lang="en-US" sz="4000" smtClean="0"/>
          </a:p>
          <a:p>
            <a:pPr eaLnBrk="1" hangingPunct="1">
              <a:lnSpc>
                <a:spcPct val="90000"/>
              </a:lnSpc>
            </a:pPr>
            <a:r>
              <a:rPr lang="hu-HU" sz="4000" smtClean="0"/>
              <a:t>P</a:t>
            </a:r>
            <a:r>
              <a:rPr lang="en-US" sz="4000" smtClean="0"/>
              <a:t>otrebno je </a:t>
            </a:r>
            <a:r>
              <a:rPr lang="sr-Latn-CS" sz="4000" smtClean="0"/>
              <a:t>uložiti </a:t>
            </a:r>
            <a:r>
              <a:rPr lang="sr-Latn-CS" sz="4000" smtClean="0"/>
              <a:t>značajan </a:t>
            </a:r>
            <a:r>
              <a:rPr lang="sr-Latn-CS" sz="4000" smtClean="0"/>
              <a:t>trud</a:t>
            </a:r>
            <a:r>
              <a:rPr lang="en-US" sz="4000" smtClean="0"/>
              <a:t> </a:t>
            </a:r>
            <a:r>
              <a:rPr lang="sr-Latn-CS" sz="4000" smtClean="0"/>
              <a:t>da bi se savladalo korišćenje ovog </a:t>
            </a:r>
            <a:r>
              <a:rPr lang="sr-Latn-CS" sz="4000" smtClean="0"/>
              <a:t>alata (kursevi, literatura, vežbe)</a:t>
            </a:r>
            <a:endParaRPr lang="en-US" sz="4000" smtClean="0"/>
          </a:p>
        </p:txBody>
      </p:sp>
      <p:sp>
        <p:nvSpPr>
          <p:cNvPr id="46084" name="Slide Number Placeholder 3"/>
          <p:cNvSpPr>
            <a:spLocks noGrp="1"/>
          </p:cNvSpPr>
          <p:nvPr>
            <p:ph type="sldNum" sz="quarter" idx="12"/>
          </p:nvPr>
        </p:nvSpPr>
        <p:spPr>
          <a:noFill/>
        </p:spPr>
        <p:txBody>
          <a:bodyPr/>
          <a:lstStyle/>
          <a:p>
            <a:fld id="{991198FB-55F7-40DD-AEDF-3231B814F4EE}" type="slidenum">
              <a:rPr lang="en-US" smtClean="0"/>
              <a:pPr/>
              <a:t>91</a:t>
            </a:fld>
            <a:endParaRPr lang="en-US"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hu-HU" smtClean="0"/>
              <a:t>KRAJ II</a:t>
            </a:r>
            <a:r>
              <a:rPr lang="en-US" smtClean="0"/>
              <a:t>I</a:t>
            </a:r>
            <a:r>
              <a:rPr lang="hu-HU" smtClean="0"/>
              <a:t>. DELA</a:t>
            </a:r>
            <a:endParaRPr lang="en-US"/>
          </a:p>
        </p:txBody>
      </p:sp>
      <p:sp>
        <p:nvSpPr>
          <p:cNvPr id="6" name="Subtitle 5"/>
          <p:cNvSpPr>
            <a:spLocks noGrp="1"/>
          </p:cNvSpPr>
          <p:nvPr>
            <p:ph type="subTitle" idx="1"/>
          </p:nvPr>
        </p:nvSpPr>
        <p:spPr/>
        <p:txBody>
          <a:bodyPr>
            <a:normAutofit/>
          </a:bodyPr>
          <a:lstStyle/>
          <a:p>
            <a:r>
              <a:rPr lang="hu-HU" smtClean="0">
                <a:latin typeface="+mj-lt"/>
              </a:rPr>
              <a:t>(</a:t>
            </a:r>
            <a:r>
              <a:rPr lang="en-US" b="1" smtClean="0">
                <a:latin typeface="+mj-lt"/>
              </a:rPr>
              <a:t>Prosti primeri projekata</a:t>
            </a:r>
            <a:r>
              <a:rPr lang="hu-HU" smtClean="0">
                <a:latin typeface="+mj-lt"/>
              </a:rPr>
              <a:t>)</a:t>
            </a:r>
            <a:endParaRPr lang="en-US">
              <a:latin typeface="+mj-lt"/>
            </a:endParaRPr>
          </a:p>
        </p:txBody>
      </p:sp>
      <p:sp>
        <p:nvSpPr>
          <p:cNvPr id="4" name="Slide Number Placeholder 3"/>
          <p:cNvSpPr>
            <a:spLocks noGrp="1"/>
          </p:cNvSpPr>
          <p:nvPr>
            <p:ph type="sldNum" sz="quarter" idx="12"/>
          </p:nvPr>
        </p:nvSpPr>
        <p:spPr/>
        <p:txBody>
          <a:bodyPr/>
          <a:lstStyle/>
          <a:p>
            <a:fld id="{F965E122-CA3A-4C97-A5B5-28AA6DA579A8}" type="slidenum">
              <a:rPr lang="en-US" smtClean="0"/>
              <a:pPr/>
              <a:t>92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2376</TotalTime>
  <Words>3858</Words>
  <Application>Microsoft Office PowerPoint</Application>
  <PresentationFormat>On-screen Show (4:3)</PresentationFormat>
  <Paragraphs>491</Paragraphs>
  <Slides>92</Slides>
  <Notes>6</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Office Theme</vt:lpstr>
      <vt:lpstr>Predmet: UPRAVLJANJE PROJEKTIMA Nastavnik: Dr Nándor Burány</vt:lpstr>
      <vt:lpstr>III. DEO    PROSTI PRIMERI PROJEKATA </vt:lpstr>
      <vt:lpstr>III-1 PRIPREME ZA EKSKURZIJU</vt:lpstr>
      <vt:lpstr>III-1.1 OPIS PROJEKTA</vt:lpstr>
      <vt:lpstr>III-1.2 LISTA ZADATAKA</vt:lpstr>
      <vt:lpstr>UPUTSTVO ZA 1. VEŽBU:  OTVARANJE NOVOG FAJLA PROJEKTA, SNIMANJE ISTOG, OSNOVNA PODEŠAVANJA</vt:lpstr>
      <vt:lpstr>OTVARANJE NOVOG PROJEKTNOG FAJLA</vt:lpstr>
      <vt:lpstr>PODEŠAVANJE VREMENSKE SKALE</vt:lpstr>
      <vt:lpstr>1. vežba:  Formiranje novog fajla projekta, snimanje istog i vršenje osnovnih podešavanja</vt:lpstr>
      <vt:lpstr>UPUTSTVO ZA 2. VEŽBU: UNOS I SREĐIVANJE ZADATAKA</vt:lpstr>
      <vt:lpstr>UNOS ZADATAKA</vt:lpstr>
      <vt:lpstr>ZADAVANJE TRAJANJA ZADATAKA</vt:lpstr>
      <vt:lpstr>DEFINISANJE LOGIČKIH ZAVISNOSTI</vt:lpstr>
      <vt:lpstr>2. vežba:  Unos i sređivanje zadataka</vt:lpstr>
      <vt:lpstr>UPUTSTVO ZA 3. VEŽBU: PROUČAVANJE KRITIČNOG PUTA</vt:lpstr>
      <vt:lpstr>KRITIČNI PUT NA MREŽNOM DIJAGRAMU</vt:lpstr>
      <vt:lpstr>KRITIČNI PUT NA GANTT-OVOM DIJAGRAMU</vt:lpstr>
      <vt:lpstr>3. vežba:  Proučavanje kritičnog puta</vt:lpstr>
      <vt:lpstr>UPUTSTVO ZA 4. VEŽBU: PODEŠAVANJA NA PROJEKTU RADI POŠTOVANJA ROKA</vt:lpstr>
      <vt:lpstr>PARALELNO IZVRŠAVANJE ZADATAKA</vt:lpstr>
      <vt:lpstr>SMANJENJE OBIMA PROJEKTA</vt:lpstr>
      <vt:lpstr>4. vežba:  Podešavanja na projektu radi poštovanja roka</vt:lpstr>
      <vt:lpstr>Slide 23</vt:lpstr>
      <vt:lpstr>III-2 IZGRADNJA ŠUPE</vt:lpstr>
      <vt:lpstr>CILJEVI</vt:lpstr>
      <vt:lpstr>OPIS ZADATKA PROJEKTA</vt:lpstr>
      <vt:lpstr>DEFINISANJE OBIMA PROJEKTA (ZAHTEVI)</vt:lpstr>
      <vt:lpstr>LJUDSKI RESURSI</vt:lpstr>
      <vt:lpstr>PLAN IZGRADNJE KORAK PO KORAK - 1</vt:lpstr>
      <vt:lpstr>PLAN IZGRADNJE KORAK PO KORAK - 2</vt:lpstr>
      <vt:lpstr>UPUTSVO ZA 1. VEŽBU:  OTVARANJE NOVOG PROJEKTNOG FAJLA, SNIMANJE, OSNOVNA PODEŠAVANJA</vt:lpstr>
      <vt:lpstr>Osnovne informacije o projektu (Project Information dialog box)</vt:lpstr>
      <vt:lpstr>Standardni parametri  (Tools → Options), kartica Schedule</vt:lpstr>
      <vt:lpstr>Standardni parametri,  kartica View</vt:lpstr>
      <vt:lpstr>Kalendari projekta (Tools→Change Working Time)</vt:lpstr>
      <vt:lpstr>Izbor prikaza (View) i dodavanje kolona </vt:lpstr>
      <vt:lpstr>1. vežba: Otvaranje novog projektnog fajla, snimanje, osnovna podešavanja</vt:lpstr>
      <vt:lpstr>UPUTSTVO ZA 2. VEŽBU: UNOS I ORGANIZOVANJE ZADATAKA</vt:lpstr>
      <vt:lpstr>Organizovanje zadataka</vt:lpstr>
      <vt:lpstr> Glavni sumarni zadatak projekta</vt:lpstr>
      <vt:lpstr>Sumarni zadaci</vt:lpstr>
      <vt:lpstr>Podzadaci</vt:lpstr>
      <vt:lpstr>Tipovi zadataka: Veze između količine rada, nivoa angažovanja resursa i trajanja izvršavanja zadatka</vt:lpstr>
      <vt:lpstr>Izbor tipa zadatka</vt:lpstr>
      <vt:lpstr>2. vežba: Unos i organizovanje zadataka</vt:lpstr>
      <vt:lpstr>UPUTSTVO ZA 3. VEŽBU: UNOŠENJE DODATNIH INFORMACIJA U VEZI ZADATAKA</vt:lpstr>
      <vt:lpstr>Informacije o zadatku</vt:lpstr>
      <vt:lpstr>Prozor Task Information,  kartica General</vt:lpstr>
      <vt:lpstr>Prozor Task Information,  kartica Predecessors</vt:lpstr>
      <vt:lpstr>Prozor Task Information,  kartica Resources</vt:lpstr>
      <vt:lpstr>Prozor Task Information,  kartica Advanced</vt:lpstr>
      <vt:lpstr>Prozor Task Information, kartica Notes: pisanje beležaka</vt:lpstr>
      <vt:lpstr>Prozor Task Information,  kartica Advanced: definisanje ključnih zadataka (Milestone)</vt:lpstr>
      <vt:lpstr>Očekivano trajanje zadatka</vt:lpstr>
      <vt:lpstr>Vrste vremenskih ograničenja u vezi izvršavanja zadataka</vt:lpstr>
      <vt:lpstr>Relacije između zadataka</vt:lpstr>
      <vt:lpstr>3. vežba: Unošenje dodatnih informacija u vezi zadataka</vt:lpstr>
      <vt:lpstr>UPUTSTVO ZA 4. VEŽBU: UNOS RESURSA</vt:lpstr>
      <vt:lpstr>Resursi</vt:lpstr>
      <vt:lpstr>Tipovi resursa</vt:lpstr>
      <vt:lpstr>Unošenje resursa</vt:lpstr>
      <vt:lpstr>4. vežba: Unos resursa</vt:lpstr>
      <vt:lpstr>UPUTSTVO ZA 5. VEŽBU: SNIMANJE BAZNOG PLANA I UNOŠENJE NAPREDOVANJA NA PROJEKTU</vt:lpstr>
      <vt:lpstr>Praćenje napredovanja posla na projektu (Tracking)</vt:lpstr>
      <vt:lpstr>Snimanje baznog plana projekta</vt:lpstr>
      <vt:lpstr>Unošenje stvarnog rada na projektu</vt:lpstr>
      <vt:lpstr>5. vežba: Snimanje baznog plana i unošenje napredovanja na projektu</vt:lpstr>
      <vt:lpstr>UPUTSTVO ZA 6. VEŽBU: PRIKAZI, TABELE, FILTRI</vt:lpstr>
      <vt:lpstr>Prikaz Task Sheet</vt:lpstr>
      <vt:lpstr>Prikaz Gantt Chart</vt:lpstr>
      <vt:lpstr>Prikaz Tracking Gantt</vt:lpstr>
      <vt:lpstr>Samostalno kreirani prikazi</vt:lpstr>
      <vt:lpstr>Tabele</vt:lpstr>
      <vt:lpstr>Filtri i grupe</vt:lpstr>
      <vt:lpstr>6. vežba: Prikazi, tabele, filtri</vt:lpstr>
      <vt:lpstr>Slide 76</vt:lpstr>
      <vt:lpstr>III-3 UVOĐENJE NOVOG TURISTIČKOG ARANŽMANA</vt:lpstr>
      <vt:lpstr>III-3.1 OPIS PROJEKTA</vt:lpstr>
      <vt:lpstr>III-3.2 CILJEVI PROJEKTA - KRITERIJUMI USPEHA</vt:lpstr>
      <vt:lpstr>III-3.3 ORGANIZACIONO-TEHNIČKA STRUKTURA - WBS DIJAGRAM</vt:lpstr>
      <vt:lpstr>III-3.4 ZADACI PROJEKTA - SUMARNI ZADATAK PRIPREMA</vt:lpstr>
      <vt:lpstr>III-3.5 ZADACI PROJEKTA - SUMARNI ZADATAK LOGISTIKA</vt:lpstr>
      <vt:lpstr>III-3.6 ZADACI PROJEKTA - SUMARNI ZADATAK IZRADA PROGRAMA</vt:lpstr>
      <vt:lpstr>III-3.7 ZADACI PROJEKTA - SUMARNI ZADATAK OPERATIVNA REALIZACIJA</vt:lpstr>
      <vt:lpstr>III-3.8 KLJUČNI DOGAĐAJI</vt:lpstr>
      <vt:lpstr>UPUTSTVO ZA 1. VEŽBU: ANALIZA BAZNOG PLANA</vt:lpstr>
      <vt:lpstr>1. vežba: Analiza baznog plana</vt:lpstr>
      <vt:lpstr>UPUTSTVO ZA 2. VEŽBU: ANALIZA PRAĆENJA NAPREDOVANJA</vt:lpstr>
      <vt:lpstr>2. vežba: Analiza praćenja napredovanja</vt:lpstr>
      <vt:lpstr>Slide 90</vt:lpstr>
      <vt:lpstr>Rezime</vt:lpstr>
      <vt:lpstr>KRAJ III. DELA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PROJEKTIRÁNYÍTÁS 0</dc:title>
  <dc:creator>Dr. Burány Nándor</dc:creator>
  <cp:lastModifiedBy>Nandor Burany</cp:lastModifiedBy>
  <cp:revision>224</cp:revision>
  <dcterms:created xsi:type="dcterms:W3CDTF">2006-08-16T00:00:00Z</dcterms:created>
  <dcterms:modified xsi:type="dcterms:W3CDTF">2009-04-13T14:59:06Z</dcterms:modified>
</cp:coreProperties>
</file>