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41B82E53-BFAC-4C94-81CB-13B07E8F2E44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5DDA98-4E5B-4A17-A5B5-E45B3773C7A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5BBD0-B422-42A6-8908-A75FDE21C96C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9FECBB-335F-4E83-89C9-88E544981307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EA79E6-406A-41DD-9BCA-241A74986E89}" type="slidenum">
              <a:rPr lang="en-GB"/>
              <a:pPr/>
              <a:t>3</a:t>
            </a:fld>
            <a:endParaRPr lang="en-GB"/>
          </a:p>
        </p:txBody>
      </p:sp>
      <p:sp>
        <p:nvSpPr>
          <p:cNvPr id="8724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531AE4-CB13-43A5-93E7-93F4E115F1A0}" type="slidenum">
              <a:rPr lang="en-GB"/>
              <a:pPr/>
              <a:t>4</a:t>
            </a:fld>
            <a:endParaRPr lang="en-GB"/>
          </a:p>
        </p:txBody>
      </p:sp>
      <p:sp>
        <p:nvSpPr>
          <p:cNvPr id="8744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06E7A-2856-4A2E-94AB-A1AEECF6B752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8502E68-8E64-4008-82B5-2C2B6C7D067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 Microsoft Office Project 2007 integrálása a vállalati folyamatokba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Szerveres környezet</a:t>
            </a:r>
          </a:p>
        </p:txBody>
      </p:sp>
      <p:pic>
        <p:nvPicPr>
          <p:cNvPr id="8683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916113"/>
            <a:ext cx="8208963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szerveres környezet fontosabb előnyei:</a:t>
            </a:r>
          </a:p>
        </p:txBody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jogosultságfüggő hozzáférés;</a:t>
            </a:r>
          </a:p>
          <a:p>
            <a:r>
              <a:rPr lang="hu-HU"/>
              <a:t>nagyobb érdekelti kör esetén alacsonyabb fajlagos szoftverköltség;</a:t>
            </a:r>
          </a:p>
          <a:p>
            <a:r>
              <a:rPr lang="hu-HU"/>
              <a:t>felhasználás-orientált megközelítés;</a:t>
            </a:r>
          </a:p>
          <a:p>
            <a:r>
              <a:rPr lang="hu-HU"/>
              <a:t>központi sablonok;</a:t>
            </a:r>
          </a:p>
          <a:p>
            <a:r>
              <a:rPr lang="hu-HU"/>
              <a:t>központi erőforrás-kezelés.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ProjectServer nélküli, adatbázis-szerveres környezet</a:t>
            </a:r>
          </a:p>
        </p:txBody>
      </p:sp>
      <p:pic>
        <p:nvPicPr>
          <p:cNvPr id="8734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628775"/>
            <a:ext cx="8208963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ProjectServer nélküli környezet </a:t>
            </a:r>
          </a:p>
        </p:txBody>
      </p:sp>
      <p:grpSp>
        <p:nvGrpSpPr>
          <p:cNvPr id="876548" name="Group 4"/>
          <p:cNvGrpSpPr>
            <a:grpSpLocks noChangeAspect="1"/>
          </p:cNvGrpSpPr>
          <p:nvPr/>
        </p:nvGrpSpPr>
        <p:grpSpPr bwMode="auto">
          <a:xfrm>
            <a:off x="1116013" y="1844675"/>
            <a:ext cx="6335712" cy="4414838"/>
            <a:chOff x="0" y="0"/>
            <a:chExt cx="4122" cy="2871"/>
          </a:xfrm>
        </p:grpSpPr>
        <p:sp>
          <p:nvSpPr>
            <p:cNvPr id="876549" name="AutoShape 5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4122" cy="2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0" name="Freeform 6"/>
            <p:cNvSpPr>
              <a:spLocks/>
            </p:cNvSpPr>
            <p:nvPr/>
          </p:nvSpPr>
          <p:spPr bwMode="auto">
            <a:xfrm>
              <a:off x="21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1" name="Freeform 7"/>
            <p:cNvSpPr>
              <a:spLocks noEditPoints="1"/>
            </p:cNvSpPr>
            <p:nvPr/>
          </p:nvSpPr>
          <p:spPr bwMode="auto">
            <a:xfrm>
              <a:off x="21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6" y="392"/>
                </a:cxn>
                <a:cxn ang="0">
                  <a:pos x="131" y="364"/>
                </a:cxn>
                <a:cxn ang="0">
                  <a:pos x="466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6" y="392"/>
                  </a:lnTo>
                  <a:moveTo>
                    <a:pt x="131" y="364"/>
                  </a:moveTo>
                  <a:lnTo>
                    <a:pt x="466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2" name="Freeform 8"/>
            <p:cNvSpPr>
              <a:spLocks noEditPoints="1"/>
            </p:cNvSpPr>
            <p:nvPr/>
          </p:nvSpPr>
          <p:spPr bwMode="auto">
            <a:xfrm>
              <a:off x="329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3" name="Freeform 9"/>
            <p:cNvSpPr>
              <a:spLocks noEditPoints="1"/>
            </p:cNvSpPr>
            <p:nvPr/>
          </p:nvSpPr>
          <p:spPr bwMode="auto">
            <a:xfrm>
              <a:off x="329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4" name="Freeform 10"/>
            <p:cNvSpPr>
              <a:spLocks noEditPoints="1"/>
            </p:cNvSpPr>
            <p:nvPr/>
          </p:nvSpPr>
          <p:spPr bwMode="auto">
            <a:xfrm>
              <a:off x="40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5" name="Freeform 11"/>
            <p:cNvSpPr>
              <a:spLocks noEditPoints="1"/>
            </p:cNvSpPr>
            <p:nvPr/>
          </p:nvSpPr>
          <p:spPr bwMode="auto">
            <a:xfrm>
              <a:off x="40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6" name="Freeform 12"/>
            <p:cNvSpPr>
              <a:spLocks/>
            </p:cNvSpPr>
            <p:nvPr/>
          </p:nvSpPr>
          <p:spPr bwMode="auto">
            <a:xfrm>
              <a:off x="1215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7" name="Freeform 13"/>
            <p:cNvSpPr>
              <a:spLocks noEditPoints="1"/>
            </p:cNvSpPr>
            <p:nvPr/>
          </p:nvSpPr>
          <p:spPr bwMode="auto">
            <a:xfrm>
              <a:off x="1215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7" y="392"/>
                </a:cxn>
                <a:cxn ang="0">
                  <a:pos x="131" y="364"/>
                </a:cxn>
                <a:cxn ang="0">
                  <a:pos x="467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7" y="392"/>
                  </a:lnTo>
                  <a:moveTo>
                    <a:pt x="131" y="364"/>
                  </a:moveTo>
                  <a:lnTo>
                    <a:pt x="467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8" name="Freeform 14"/>
            <p:cNvSpPr>
              <a:spLocks noEditPoints="1"/>
            </p:cNvSpPr>
            <p:nvPr/>
          </p:nvSpPr>
          <p:spPr bwMode="auto">
            <a:xfrm>
              <a:off x="1523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59" name="Freeform 15"/>
            <p:cNvSpPr>
              <a:spLocks noEditPoints="1"/>
            </p:cNvSpPr>
            <p:nvPr/>
          </p:nvSpPr>
          <p:spPr bwMode="auto">
            <a:xfrm>
              <a:off x="1523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0" name="Freeform 16"/>
            <p:cNvSpPr>
              <a:spLocks noEditPoints="1"/>
            </p:cNvSpPr>
            <p:nvPr/>
          </p:nvSpPr>
          <p:spPr bwMode="auto">
            <a:xfrm>
              <a:off x="1234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1" name="Freeform 17"/>
            <p:cNvSpPr>
              <a:spLocks noEditPoints="1"/>
            </p:cNvSpPr>
            <p:nvPr/>
          </p:nvSpPr>
          <p:spPr bwMode="auto">
            <a:xfrm>
              <a:off x="1234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2" name="Freeform 18"/>
            <p:cNvSpPr>
              <a:spLocks/>
            </p:cNvSpPr>
            <p:nvPr/>
          </p:nvSpPr>
          <p:spPr bwMode="auto">
            <a:xfrm>
              <a:off x="2310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3" name="Freeform 19"/>
            <p:cNvSpPr>
              <a:spLocks noEditPoints="1"/>
            </p:cNvSpPr>
            <p:nvPr/>
          </p:nvSpPr>
          <p:spPr bwMode="auto">
            <a:xfrm>
              <a:off x="2310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6" y="392"/>
                </a:cxn>
                <a:cxn ang="0">
                  <a:pos x="466" y="364"/>
                </a:cxn>
                <a:cxn ang="0">
                  <a:pos x="522" y="364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6" y="392"/>
                </a:cxn>
                <a:cxn ang="0">
                  <a:pos x="131" y="364"/>
                </a:cxn>
                <a:cxn ang="0">
                  <a:pos x="466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6" y="392"/>
                  </a:lnTo>
                  <a:lnTo>
                    <a:pt x="466" y="364"/>
                  </a:lnTo>
                  <a:lnTo>
                    <a:pt x="522" y="364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6" y="392"/>
                  </a:lnTo>
                  <a:moveTo>
                    <a:pt x="131" y="364"/>
                  </a:moveTo>
                  <a:lnTo>
                    <a:pt x="466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4" name="Freeform 20"/>
            <p:cNvSpPr>
              <a:spLocks noEditPoints="1"/>
            </p:cNvSpPr>
            <p:nvPr/>
          </p:nvSpPr>
          <p:spPr bwMode="auto">
            <a:xfrm>
              <a:off x="2618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5" name="Freeform 21"/>
            <p:cNvSpPr>
              <a:spLocks noEditPoints="1"/>
            </p:cNvSpPr>
            <p:nvPr/>
          </p:nvSpPr>
          <p:spPr bwMode="auto">
            <a:xfrm>
              <a:off x="2618" y="431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6" name="Freeform 22"/>
            <p:cNvSpPr>
              <a:spLocks noEditPoints="1"/>
            </p:cNvSpPr>
            <p:nvPr/>
          </p:nvSpPr>
          <p:spPr bwMode="auto">
            <a:xfrm>
              <a:off x="2329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7" name="Freeform 23"/>
            <p:cNvSpPr>
              <a:spLocks noEditPoints="1"/>
            </p:cNvSpPr>
            <p:nvPr/>
          </p:nvSpPr>
          <p:spPr bwMode="auto">
            <a:xfrm>
              <a:off x="2329" y="63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7" y="322"/>
                </a:cxn>
                <a:cxn ang="0">
                  <a:pos x="167" y="301"/>
                </a:cxn>
                <a:cxn ang="0">
                  <a:pos x="279" y="322"/>
                </a:cxn>
                <a:cxn ang="0">
                  <a:pos x="279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59" y="396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7" y="322"/>
                  </a:moveTo>
                  <a:lnTo>
                    <a:pt x="167" y="301"/>
                  </a:lnTo>
                  <a:moveTo>
                    <a:pt x="279" y="322"/>
                  </a:moveTo>
                  <a:lnTo>
                    <a:pt x="279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59" y="396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8" name="Freeform 24"/>
            <p:cNvSpPr>
              <a:spLocks/>
            </p:cNvSpPr>
            <p:nvPr/>
          </p:nvSpPr>
          <p:spPr bwMode="auto">
            <a:xfrm>
              <a:off x="3504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69" name="Freeform 25"/>
            <p:cNvSpPr>
              <a:spLocks noEditPoints="1"/>
            </p:cNvSpPr>
            <p:nvPr/>
          </p:nvSpPr>
          <p:spPr bwMode="auto">
            <a:xfrm>
              <a:off x="3504" y="21"/>
              <a:ext cx="597" cy="597"/>
            </a:xfrm>
            <a:custGeom>
              <a:avLst/>
              <a:gdLst/>
              <a:ahLst/>
              <a:cxnLst>
                <a:cxn ang="0">
                  <a:pos x="131" y="392"/>
                </a:cxn>
                <a:cxn ang="0">
                  <a:pos x="0" y="392"/>
                </a:cxn>
                <a:cxn ang="0">
                  <a:pos x="0" y="597"/>
                </a:cxn>
                <a:cxn ang="0">
                  <a:pos x="597" y="597"/>
                </a:cxn>
                <a:cxn ang="0">
                  <a:pos x="597" y="392"/>
                </a:cxn>
                <a:cxn ang="0">
                  <a:pos x="467" y="392"/>
                </a:cxn>
                <a:cxn ang="0">
                  <a:pos x="467" y="364"/>
                </a:cxn>
                <a:cxn ang="0">
                  <a:pos x="523" y="364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4"/>
                </a:cxn>
                <a:cxn ang="0">
                  <a:pos x="131" y="364"/>
                </a:cxn>
                <a:cxn ang="0">
                  <a:pos x="131" y="392"/>
                </a:cxn>
                <a:cxn ang="0">
                  <a:pos x="131" y="392"/>
                </a:cxn>
                <a:cxn ang="0">
                  <a:pos x="467" y="392"/>
                </a:cxn>
                <a:cxn ang="0">
                  <a:pos x="131" y="364"/>
                </a:cxn>
                <a:cxn ang="0">
                  <a:pos x="467" y="364"/>
                </a:cxn>
              </a:cxnLst>
              <a:rect l="0" t="0" r="r" b="b"/>
              <a:pathLst>
                <a:path w="597" h="597">
                  <a:moveTo>
                    <a:pt x="131" y="392"/>
                  </a:moveTo>
                  <a:lnTo>
                    <a:pt x="0" y="392"/>
                  </a:lnTo>
                  <a:lnTo>
                    <a:pt x="0" y="597"/>
                  </a:lnTo>
                  <a:lnTo>
                    <a:pt x="597" y="597"/>
                  </a:lnTo>
                  <a:lnTo>
                    <a:pt x="597" y="392"/>
                  </a:lnTo>
                  <a:lnTo>
                    <a:pt x="467" y="392"/>
                  </a:lnTo>
                  <a:lnTo>
                    <a:pt x="467" y="364"/>
                  </a:lnTo>
                  <a:lnTo>
                    <a:pt x="523" y="364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4"/>
                  </a:lnTo>
                  <a:lnTo>
                    <a:pt x="131" y="364"/>
                  </a:lnTo>
                  <a:lnTo>
                    <a:pt x="131" y="392"/>
                  </a:lnTo>
                  <a:moveTo>
                    <a:pt x="131" y="392"/>
                  </a:moveTo>
                  <a:lnTo>
                    <a:pt x="467" y="392"/>
                  </a:lnTo>
                  <a:moveTo>
                    <a:pt x="131" y="364"/>
                  </a:moveTo>
                  <a:lnTo>
                    <a:pt x="467" y="364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0" name="Freeform 26"/>
            <p:cNvSpPr>
              <a:spLocks noEditPoints="1"/>
            </p:cNvSpPr>
            <p:nvPr/>
          </p:nvSpPr>
          <p:spPr bwMode="auto">
            <a:xfrm>
              <a:off x="3812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1" name="Freeform 27"/>
            <p:cNvSpPr>
              <a:spLocks noEditPoints="1"/>
            </p:cNvSpPr>
            <p:nvPr/>
          </p:nvSpPr>
          <p:spPr bwMode="auto">
            <a:xfrm>
              <a:off x="3812" y="431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3"/>
                </a:cxn>
                <a:cxn ang="0">
                  <a:pos x="168" y="103"/>
                </a:cxn>
                <a:cxn ang="0">
                  <a:pos x="168" y="66"/>
                </a:cxn>
                <a:cxn ang="0">
                  <a:pos x="112" y="66"/>
                </a:cxn>
                <a:cxn ang="0">
                  <a:pos x="112" y="103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3"/>
                  </a:moveTo>
                  <a:lnTo>
                    <a:pt x="168" y="103"/>
                  </a:lnTo>
                  <a:lnTo>
                    <a:pt x="168" y="66"/>
                  </a:lnTo>
                  <a:lnTo>
                    <a:pt x="112" y="66"/>
                  </a:lnTo>
                  <a:lnTo>
                    <a:pt x="112" y="103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2" name="Freeform 28"/>
            <p:cNvSpPr>
              <a:spLocks noEditPoints="1"/>
            </p:cNvSpPr>
            <p:nvPr/>
          </p:nvSpPr>
          <p:spPr bwMode="auto">
            <a:xfrm>
              <a:off x="3523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close/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3" name="Freeform 29"/>
            <p:cNvSpPr>
              <a:spLocks noEditPoints="1"/>
            </p:cNvSpPr>
            <p:nvPr/>
          </p:nvSpPr>
          <p:spPr bwMode="auto">
            <a:xfrm>
              <a:off x="3523" y="63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8"/>
                </a:cxn>
                <a:cxn ang="0">
                  <a:pos x="0" y="368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8"/>
                </a:cxn>
                <a:cxn ang="0">
                  <a:pos x="541" y="368"/>
                </a:cxn>
                <a:cxn ang="0">
                  <a:pos x="541" y="378"/>
                </a:cxn>
                <a:cxn ang="0">
                  <a:pos x="541" y="396"/>
                </a:cxn>
                <a:cxn ang="0">
                  <a:pos x="560" y="396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6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8"/>
                  </a:lnTo>
                  <a:lnTo>
                    <a:pt x="0" y="368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8"/>
                  </a:lnTo>
                  <a:lnTo>
                    <a:pt x="541" y="368"/>
                  </a:lnTo>
                  <a:lnTo>
                    <a:pt x="541" y="378"/>
                  </a:lnTo>
                  <a:moveTo>
                    <a:pt x="541" y="396"/>
                  </a:moveTo>
                  <a:lnTo>
                    <a:pt x="560" y="396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6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4" name="Freeform 30"/>
            <p:cNvSpPr>
              <a:spLocks/>
            </p:cNvSpPr>
            <p:nvPr/>
          </p:nvSpPr>
          <p:spPr bwMode="auto">
            <a:xfrm>
              <a:off x="21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5" name="Freeform 31"/>
            <p:cNvSpPr>
              <a:spLocks noEditPoints="1"/>
            </p:cNvSpPr>
            <p:nvPr/>
          </p:nvSpPr>
          <p:spPr bwMode="auto">
            <a:xfrm>
              <a:off x="21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6" y="391"/>
                </a:cxn>
                <a:cxn ang="0">
                  <a:pos x="131" y="363"/>
                </a:cxn>
                <a:cxn ang="0">
                  <a:pos x="466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6" y="391"/>
                  </a:lnTo>
                  <a:moveTo>
                    <a:pt x="131" y="363"/>
                  </a:moveTo>
                  <a:lnTo>
                    <a:pt x="466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6" name="Freeform 32"/>
            <p:cNvSpPr>
              <a:spLocks noEditPoints="1"/>
            </p:cNvSpPr>
            <p:nvPr/>
          </p:nvSpPr>
          <p:spPr bwMode="auto">
            <a:xfrm>
              <a:off x="329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7" name="Freeform 33"/>
            <p:cNvSpPr>
              <a:spLocks noEditPoints="1"/>
            </p:cNvSpPr>
            <p:nvPr/>
          </p:nvSpPr>
          <p:spPr bwMode="auto">
            <a:xfrm>
              <a:off x="329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8" name="Freeform 34"/>
            <p:cNvSpPr>
              <a:spLocks noEditPoints="1"/>
            </p:cNvSpPr>
            <p:nvPr/>
          </p:nvSpPr>
          <p:spPr bwMode="auto">
            <a:xfrm>
              <a:off x="40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79" name="Freeform 35"/>
            <p:cNvSpPr>
              <a:spLocks noEditPoints="1"/>
            </p:cNvSpPr>
            <p:nvPr/>
          </p:nvSpPr>
          <p:spPr bwMode="auto">
            <a:xfrm>
              <a:off x="40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0" name="Freeform 36"/>
            <p:cNvSpPr>
              <a:spLocks/>
            </p:cNvSpPr>
            <p:nvPr/>
          </p:nvSpPr>
          <p:spPr bwMode="auto">
            <a:xfrm>
              <a:off x="1215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1" name="Freeform 37"/>
            <p:cNvSpPr>
              <a:spLocks noEditPoints="1"/>
            </p:cNvSpPr>
            <p:nvPr/>
          </p:nvSpPr>
          <p:spPr bwMode="auto">
            <a:xfrm>
              <a:off x="1215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7" y="391"/>
                </a:cxn>
                <a:cxn ang="0">
                  <a:pos x="131" y="363"/>
                </a:cxn>
                <a:cxn ang="0">
                  <a:pos x="467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7" y="391"/>
                  </a:lnTo>
                  <a:moveTo>
                    <a:pt x="131" y="363"/>
                  </a:moveTo>
                  <a:lnTo>
                    <a:pt x="467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2" name="Freeform 38"/>
            <p:cNvSpPr>
              <a:spLocks noEditPoints="1"/>
            </p:cNvSpPr>
            <p:nvPr/>
          </p:nvSpPr>
          <p:spPr bwMode="auto">
            <a:xfrm>
              <a:off x="1523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3" name="Freeform 39"/>
            <p:cNvSpPr>
              <a:spLocks noEditPoints="1"/>
            </p:cNvSpPr>
            <p:nvPr/>
          </p:nvSpPr>
          <p:spPr bwMode="auto">
            <a:xfrm>
              <a:off x="1523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4" name="Freeform 40"/>
            <p:cNvSpPr>
              <a:spLocks noEditPoints="1"/>
            </p:cNvSpPr>
            <p:nvPr/>
          </p:nvSpPr>
          <p:spPr bwMode="auto">
            <a:xfrm>
              <a:off x="1234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5" name="Freeform 41"/>
            <p:cNvSpPr>
              <a:spLocks noEditPoints="1"/>
            </p:cNvSpPr>
            <p:nvPr/>
          </p:nvSpPr>
          <p:spPr bwMode="auto">
            <a:xfrm>
              <a:off x="1234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6" name="Freeform 42"/>
            <p:cNvSpPr>
              <a:spLocks/>
            </p:cNvSpPr>
            <p:nvPr/>
          </p:nvSpPr>
          <p:spPr bwMode="auto">
            <a:xfrm>
              <a:off x="2310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7" name="Freeform 43"/>
            <p:cNvSpPr>
              <a:spLocks noEditPoints="1"/>
            </p:cNvSpPr>
            <p:nvPr/>
          </p:nvSpPr>
          <p:spPr bwMode="auto">
            <a:xfrm>
              <a:off x="2310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6" y="391"/>
                </a:cxn>
                <a:cxn ang="0">
                  <a:pos x="466" y="363"/>
                </a:cxn>
                <a:cxn ang="0">
                  <a:pos x="522" y="363"/>
                </a:cxn>
                <a:cxn ang="0">
                  <a:pos x="522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6" y="391"/>
                </a:cxn>
                <a:cxn ang="0">
                  <a:pos x="131" y="363"/>
                </a:cxn>
                <a:cxn ang="0">
                  <a:pos x="466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6" y="391"/>
                  </a:lnTo>
                  <a:lnTo>
                    <a:pt x="466" y="363"/>
                  </a:lnTo>
                  <a:lnTo>
                    <a:pt x="522" y="363"/>
                  </a:lnTo>
                  <a:lnTo>
                    <a:pt x="522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6" y="391"/>
                  </a:lnTo>
                  <a:moveTo>
                    <a:pt x="131" y="363"/>
                  </a:moveTo>
                  <a:lnTo>
                    <a:pt x="466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8" name="Freeform 44"/>
            <p:cNvSpPr>
              <a:spLocks noEditPoints="1"/>
            </p:cNvSpPr>
            <p:nvPr/>
          </p:nvSpPr>
          <p:spPr bwMode="auto">
            <a:xfrm>
              <a:off x="2618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89" name="Freeform 45"/>
            <p:cNvSpPr>
              <a:spLocks noEditPoints="1"/>
            </p:cNvSpPr>
            <p:nvPr/>
          </p:nvSpPr>
          <p:spPr bwMode="auto">
            <a:xfrm>
              <a:off x="2618" y="1625"/>
              <a:ext cx="242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6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4" y="28"/>
                </a:cxn>
                <a:cxn ang="0">
                  <a:pos x="242" y="28"/>
                </a:cxn>
                <a:cxn ang="0">
                  <a:pos x="242" y="0"/>
                </a:cxn>
                <a:cxn ang="0">
                  <a:pos x="214" y="0"/>
                </a:cxn>
                <a:cxn ang="0">
                  <a:pos x="214" y="28"/>
                </a:cxn>
              </a:cxnLst>
              <a:rect l="0" t="0" r="r" b="b"/>
              <a:pathLst>
                <a:path w="242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6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4" y="28"/>
                  </a:moveTo>
                  <a:lnTo>
                    <a:pt x="242" y="28"/>
                  </a:lnTo>
                  <a:lnTo>
                    <a:pt x="242" y="0"/>
                  </a:lnTo>
                  <a:lnTo>
                    <a:pt x="214" y="0"/>
                  </a:lnTo>
                  <a:lnTo>
                    <a:pt x="214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0" name="Freeform 46"/>
            <p:cNvSpPr>
              <a:spLocks noEditPoints="1"/>
            </p:cNvSpPr>
            <p:nvPr/>
          </p:nvSpPr>
          <p:spPr bwMode="auto">
            <a:xfrm>
              <a:off x="2329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close/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close/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1" name="Freeform 47"/>
            <p:cNvSpPr>
              <a:spLocks noEditPoints="1"/>
            </p:cNvSpPr>
            <p:nvPr/>
          </p:nvSpPr>
          <p:spPr bwMode="auto">
            <a:xfrm>
              <a:off x="2329" y="1256"/>
              <a:ext cx="559" cy="401"/>
            </a:xfrm>
            <a:custGeom>
              <a:avLst/>
              <a:gdLst/>
              <a:ahLst/>
              <a:cxnLst>
                <a:cxn ang="0">
                  <a:pos x="468" y="287"/>
                </a:cxn>
                <a:cxn ang="0">
                  <a:pos x="489" y="287"/>
                </a:cxn>
                <a:cxn ang="0">
                  <a:pos x="489" y="280"/>
                </a:cxn>
                <a:cxn ang="0">
                  <a:pos x="468" y="280"/>
                </a:cxn>
                <a:cxn ang="0">
                  <a:pos x="468" y="287"/>
                </a:cxn>
                <a:cxn ang="0">
                  <a:pos x="125" y="238"/>
                </a:cxn>
                <a:cxn ang="0">
                  <a:pos x="125" y="28"/>
                </a:cxn>
                <a:cxn ang="0">
                  <a:pos x="433" y="28"/>
                </a:cxn>
                <a:cxn ang="0">
                  <a:pos x="433" y="238"/>
                </a:cxn>
                <a:cxn ang="0">
                  <a:pos x="125" y="238"/>
                </a:cxn>
                <a:cxn ang="0">
                  <a:pos x="112" y="252"/>
                </a:cxn>
                <a:cxn ang="0">
                  <a:pos x="447" y="252"/>
                </a:cxn>
                <a:cxn ang="0">
                  <a:pos x="447" y="14"/>
                </a:cxn>
                <a:cxn ang="0">
                  <a:pos x="461" y="14"/>
                </a:cxn>
                <a:cxn ang="0">
                  <a:pos x="461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3" y="301"/>
                </a:cxn>
                <a:cxn ang="0">
                  <a:pos x="167" y="322"/>
                </a:cxn>
                <a:cxn ang="0">
                  <a:pos x="167" y="301"/>
                </a:cxn>
                <a:cxn ang="0">
                  <a:pos x="279" y="322"/>
                </a:cxn>
                <a:cxn ang="0">
                  <a:pos x="279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7" y="401"/>
                </a:cxn>
                <a:cxn ang="0">
                  <a:pos x="447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59" y="378"/>
                </a:cxn>
                <a:cxn ang="0">
                  <a:pos x="559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59" y="397"/>
                </a:cxn>
                <a:cxn ang="0">
                  <a:pos x="559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59" h="401">
                  <a:moveTo>
                    <a:pt x="468" y="287"/>
                  </a:moveTo>
                  <a:lnTo>
                    <a:pt x="489" y="287"/>
                  </a:lnTo>
                  <a:lnTo>
                    <a:pt x="489" y="280"/>
                  </a:lnTo>
                  <a:lnTo>
                    <a:pt x="468" y="280"/>
                  </a:lnTo>
                  <a:lnTo>
                    <a:pt x="468" y="287"/>
                  </a:lnTo>
                  <a:moveTo>
                    <a:pt x="125" y="238"/>
                  </a:moveTo>
                  <a:lnTo>
                    <a:pt x="125" y="28"/>
                  </a:lnTo>
                  <a:lnTo>
                    <a:pt x="433" y="28"/>
                  </a:lnTo>
                  <a:lnTo>
                    <a:pt x="433" y="238"/>
                  </a:lnTo>
                  <a:lnTo>
                    <a:pt x="125" y="238"/>
                  </a:lnTo>
                  <a:moveTo>
                    <a:pt x="112" y="252"/>
                  </a:moveTo>
                  <a:lnTo>
                    <a:pt x="447" y="252"/>
                  </a:lnTo>
                  <a:lnTo>
                    <a:pt x="447" y="14"/>
                  </a:lnTo>
                  <a:lnTo>
                    <a:pt x="461" y="14"/>
                  </a:lnTo>
                  <a:lnTo>
                    <a:pt x="461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3" y="301"/>
                  </a:lnTo>
                  <a:moveTo>
                    <a:pt x="167" y="322"/>
                  </a:moveTo>
                  <a:lnTo>
                    <a:pt x="167" y="301"/>
                  </a:lnTo>
                  <a:moveTo>
                    <a:pt x="279" y="322"/>
                  </a:moveTo>
                  <a:lnTo>
                    <a:pt x="279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7" y="401"/>
                  </a:lnTo>
                  <a:lnTo>
                    <a:pt x="447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59" y="378"/>
                  </a:lnTo>
                  <a:lnTo>
                    <a:pt x="559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59" y="397"/>
                  </a:lnTo>
                  <a:lnTo>
                    <a:pt x="559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2" name="Freeform 48"/>
            <p:cNvSpPr>
              <a:spLocks/>
            </p:cNvSpPr>
            <p:nvPr/>
          </p:nvSpPr>
          <p:spPr bwMode="auto">
            <a:xfrm>
              <a:off x="3504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3" name="Freeform 49"/>
            <p:cNvSpPr>
              <a:spLocks noEditPoints="1"/>
            </p:cNvSpPr>
            <p:nvPr/>
          </p:nvSpPr>
          <p:spPr bwMode="auto">
            <a:xfrm>
              <a:off x="3504" y="1215"/>
              <a:ext cx="597" cy="596"/>
            </a:xfrm>
            <a:custGeom>
              <a:avLst/>
              <a:gdLst/>
              <a:ahLst/>
              <a:cxnLst>
                <a:cxn ang="0">
                  <a:pos x="131" y="391"/>
                </a:cxn>
                <a:cxn ang="0">
                  <a:pos x="0" y="391"/>
                </a:cxn>
                <a:cxn ang="0">
                  <a:pos x="0" y="596"/>
                </a:cxn>
                <a:cxn ang="0">
                  <a:pos x="597" y="596"/>
                </a:cxn>
                <a:cxn ang="0">
                  <a:pos x="597" y="391"/>
                </a:cxn>
                <a:cxn ang="0">
                  <a:pos x="467" y="391"/>
                </a:cxn>
                <a:cxn ang="0">
                  <a:pos x="467" y="363"/>
                </a:cxn>
                <a:cxn ang="0">
                  <a:pos x="523" y="363"/>
                </a:cxn>
                <a:cxn ang="0">
                  <a:pos x="523" y="0"/>
                </a:cxn>
                <a:cxn ang="0">
                  <a:pos x="75" y="0"/>
                </a:cxn>
                <a:cxn ang="0">
                  <a:pos x="75" y="363"/>
                </a:cxn>
                <a:cxn ang="0">
                  <a:pos x="131" y="363"/>
                </a:cxn>
                <a:cxn ang="0">
                  <a:pos x="131" y="391"/>
                </a:cxn>
                <a:cxn ang="0">
                  <a:pos x="131" y="391"/>
                </a:cxn>
                <a:cxn ang="0">
                  <a:pos x="467" y="391"/>
                </a:cxn>
                <a:cxn ang="0">
                  <a:pos x="131" y="363"/>
                </a:cxn>
                <a:cxn ang="0">
                  <a:pos x="467" y="363"/>
                </a:cxn>
              </a:cxnLst>
              <a:rect l="0" t="0" r="r" b="b"/>
              <a:pathLst>
                <a:path w="597" h="596">
                  <a:moveTo>
                    <a:pt x="131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97" y="596"/>
                  </a:lnTo>
                  <a:lnTo>
                    <a:pt x="597" y="391"/>
                  </a:lnTo>
                  <a:lnTo>
                    <a:pt x="467" y="391"/>
                  </a:lnTo>
                  <a:lnTo>
                    <a:pt x="467" y="363"/>
                  </a:lnTo>
                  <a:lnTo>
                    <a:pt x="523" y="363"/>
                  </a:lnTo>
                  <a:lnTo>
                    <a:pt x="523" y="0"/>
                  </a:lnTo>
                  <a:lnTo>
                    <a:pt x="75" y="0"/>
                  </a:lnTo>
                  <a:lnTo>
                    <a:pt x="75" y="363"/>
                  </a:lnTo>
                  <a:lnTo>
                    <a:pt x="131" y="363"/>
                  </a:lnTo>
                  <a:lnTo>
                    <a:pt x="131" y="391"/>
                  </a:lnTo>
                  <a:moveTo>
                    <a:pt x="131" y="391"/>
                  </a:moveTo>
                  <a:lnTo>
                    <a:pt x="467" y="391"/>
                  </a:lnTo>
                  <a:moveTo>
                    <a:pt x="131" y="363"/>
                  </a:moveTo>
                  <a:lnTo>
                    <a:pt x="467" y="363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4" name="Freeform 50"/>
            <p:cNvSpPr>
              <a:spLocks noEditPoints="1"/>
            </p:cNvSpPr>
            <p:nvPr/>
          </p:nvSpPr>
          <p:spPr bwMode="auto">
            <a:xfrm>
              <a:off x="3812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5" name="Freeform 51"/>
            <p:cNvSpPr>
              <a:spLocks noEditPoints="1"/>
            </p:cNvSpPr>
            <p:nvPr/>
          </p:nvSpPr>
          <p:spPr bwMode="auto">
            <a:xfrm>
              <a:off x="3812" y="1625"/>
              <a:ext cx="243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196" y="168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68"/>
                </a:cxn>
                <a:cxn ang="0">
                  <a:pos x="0" y="56"/>
                </a:cxn>
                <a:cxn ang="0">
                  <a:pos x="196" y="56"/>
                </a:cxn>
                <a:cxn ang="0">
                  <a:pos x="0" y="112"/>
                </a:cxn>
                <a:cxn ang="0">
                  <a:pos x="196" y="112"/>
                </a:cxn>
                <a:cxn ang="0">
                  <a:pos x="9" y="84"/>
                </a:cxn>
                <a:cxn ang="0">
                  <a:pos x="187" y="84"/>
                </a:cxn>
                <a:cxn ang="0">
                  <a:pos x="112" y="102"/>
                </a:cxn>
                <a:cxn ang="0">
                  <a:pos x="168" y="102"/>
                </a:cxn>
                <a:cxn ang="0">
                  <a:pos x="168" y="65"/>
                </a:cxn>
                <a:cxn ang="0">
                  <a:pos x="112" y="65"/>
                </a:cxn>
                <a:cxn ang="0">
                  <a:pos x="112" y="102"/>
                </a:cxn>
                <a:cxn ang="0">
                  <a:pos x="215" y="28"/>
                </a:cxn>
                <a:cxn ang="0">
                  <a:pos x="243" y="28"/>
                </a:cxn>
                <a:cxn ang="0">
                  <a:pos x="243" y="0"/>
                </a:cxn>
                <a:cxn ang="0">
                  <a:pos x="215" y="0"/>
                </a:cxn>
                <a:cxn ang="0">
                  <a:pos x="215" y="28"/>
                </a:cxn>
              </a:cxnLst>
              <a:rect l="0" t="0" r="r" b="b"/>
              <a:pathLst>
                <a:path w="243" h="168">
                  <a:moveTo>
                    <a:pt x="0" y="168"/>
                  </a:moveTo>
                  <a:lnTo>
                    <a:pt x="196" y="1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68"/>
                  </a:lnTo>
                  <a:moveTo>
                    <a:pt x="0" y="56"/>
                  </a:moveTo>
                  <a:lnTo>
                    <a:pt x="196" y="56"/>
                  </a:lnTo>
                  <a:moveTo>
                    <a:pt x="0" y="112"/>
                  </a:moveTo>
                  <a:lnTo>
                    <a:pt x="196" y="112"/>
                  </a:lnTo>
                  <a:moveTo>
                    <a:pt x="9" y="84"/>
                  </a:moveTo>
                  <a:lnTo>
                    <a:pt x="187" y="84"/>
                  </a:lnTo>
                  <a:moveTo>
                    <a:pt x="112" y="102"/>
                  </a:moveTo>
                  <a:lnTo>
                    <a:pt x="168" y="102"/>
                  </a:lnTo>
                  <a:lnTo>
                    <a:pt x="168" y="65"/>
                  </a:lnTo>
                  <a:lnTo>
                    <a:pt x="112" y="65"/>
                  </a:lnTo>
                  <a:lnTo>
                    <a:pt x="112" y="102"/>
                  </a:lnTo>
                  <a:moveTo>
                    <a:pt x="215" y="28"/>
                  </a:moveTo>
                  <a:lnTo>
                    <a:pt x="243" y="28"/>
                  </a:lnTo>
                  <a:lnTo>
                    <a:pt x="243" y="0"/>
                  </a:lnTo>
                  <a:lnTo>
                    <a:pt x="215" y="0"/>
                  </a:lnTo>
                  <a:lnTo>
                    <a:pt x="215" y="28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6" name="Freeform 52"/>
            <p:cNvSpPr>
              <a:spLocks noEditPoints="1"/>
            </p:cNvSpPr>
            <p:nvPr/>
          </p:nvSpPr>
          <p:spPr bwMode="auto">
            <a:xfrm>
              <a:off x="3523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close/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close/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close/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close/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close/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close/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7" name="Freeform 53"/>
            <p:cNvSpPr>
              <a:spLocks noEditPoints="1"/>
            </p:cNvSpPr>
            <p:nvPr/>
          </p:nvSpPr>
          <p:spPr bwMode="auto">
            <a:xfrm>
              <a:off x="3523" y="1256"/>
              <a:ext cx="560" cy="401"/>
            </a:xfrm>
            <a:custGeom>
              <a:avLst/>
              <a:gdLst/>
              <a:ahLst/>
              <a:cxnLst>
                <a:cxn ang="0">
                  <a:pos x="469" y="287"/>
                </a:cxn>
                <a:cxn ang="0">
                  <a:pos x="490" y="287"/>
                </a:cxn>
                <a:cxn ang="0">
                  <a:pos x="490" y="280"/>
                </a:cxn>
                <a:cxn ang="0">
                  <a:pos x="469" y="280"/>
                </a:cxn>
                <a:cxn ang="0">
                  <a:pos x="469" y="287"/>
                </a:cxn>
                <a:cxn ang="0">
                  <a:pos x="126" y="238"/>
                </a:cxn>
                <a:cxn ang="0">
                  <a:pos x="126" y="28"/>
                </a:cxn>
                <a:cxn ang="0">
                  <a:pos x="434" y="28"/>
                </a:cxn>
                <a:cxn ang="0">
                  <a:pos x="434" y="238"/>
                </a:cxn>
                <a:cxn ang="0">
                  <a:pos x="126" y="238"/>
                </a:cxn>
                <a:cxn ang="0">
                  <a:pos x="112" y="252"/>
                </a:cxn>
                <a:cxn ang="0">
                  <a:pos x="448" y="252"/>
                </a:cxn>
                <a:cxn ang="0">
                  <a:pos x="448" y="14"/>
                </a:cxn>
                <a:cxn ang="0">
                  <a:pos x="462" y="14"/>
                </a:cxn>
                <a:cxn ang="0">
                  <a:pos x="462" y="0"/>
                </a:cxn>
                <a:cxn ang="0">
                  <a:pos x="98" y="0"/>
                </a:cxn>
                <a:cxn ang="0">
                  <a:pos x="98" y="266"/>
                </a:cxn>
                <a:cxn ang="0">
                  <a:pos x="112" y="266"/>
                </a:cxn>
                <a:cxn ang="0">
                  <a:pos x="112" y="252"/>
                </a:cxn>
                <a:cxn ang="0">
                  <a:pos x="56" y="301"/>
                </a:cxn>
                <a:cxn ang="0">
                  <a:pos x="504" y="301"/>
                </a:cxn>
                <a:cxn ang="0">
                  <a:pos x="168" y="322"/>
                </a:cxn>
                <a:cxn ang="0">
                  <a:pos x="168" y="301"/>
                </a:cxn>
                <a:cxn ang="0">
                  <a:pos x="280" y="322"/>
                </a:cxn>
                <a:cxn ang="0">
                  <a:pos x="280" y="301"/>
                </a:cxn>
                <a:cxn ang="0">
                  <a:pos x="0" y="387"/>
                </a:cxn>
                <a:cxn ang="0">
                  <a:pos x="56" y="387"/>
                </a:cxn>
                <a:cxn ang="0">
                  <a:pos x="56" y="369"/>
                </a:cxn>
                <a:cxn ang="0">
                  <a:pos x="0" y="369"/>
                </a:cxn>
                <a:cxn ang="0">
                  <a:pos x="0" y="387"/>
                </a:cxn>
                <a:cxn ang="0">
                  <a:pos x="326" y="401"/>
                </a:cxn>
                <a:cxn ang="0">
                  <a:pos x="448" y="401"/>
                </a:cxn>
                <a:cxn ang="0">
                  <a:pos x="448" y="392"/>
                </a:cxn>
                <a:cxn ang="0">
                  <a:pos x="326" y="392"/>
                </a:cxn>
                <a:cxn ang="0">
                  <a:pos x="326" y="401"/>
                </a:cxn>
                <a:cxn ang="0">
                  <a:pos x="541" y="378"/>
                </a:cxn>
                <a:cxn ang="0">
                  <a:pos x="560" y="378"/>
                </a:cxn>
                <a:cxn ang="0">
                  <a:pos x="560" y="369"/>
                </a:cxn>
                <a:cxn ang="0">
                  <a:pos x="541" y="369"/>
                </a:cxn>
                <a:cxn ang="0">
                  <a:pos x="541" y="378"/>
                </a:cxn>
                <a:cxn ang="0">
                  <a:pos x="541" y="397"/>
                </a:cxn>
                <a:cxn ang="0">
                  <a:pos x="560" y="397"/>
                </a:cxn>
                <a:cxn ang="0">
                  <a:pos x="560" y="387"/>
                </a:cxn>
                <a:cxn ang="0">
                  <a:pos x="541" y="387"/>
                </a:cxn>
                <a:cxn ang="0">
                  <a:pos x="541" y="397"/>
                </a:cxn>
              </a:cxnLst>
              <a:rect l="0" t="0" r="r" b="b"/>
              <a:pathLst>
                <a:path w="560" h="401">
                  <a:moveTo>
                    <a:pt x="469" y="287"/>
                  </a:moveTo>
                  <a:lnTo>
                    <a:pt x="490" y="287"/>
                  </a:lnTo>
                  <a:lnTo>
                    <a:pt x="490" y="280"/>
                  </a:lnTo>
                  <a:lnTo>
                    <a:pt x="469" y="280"/>
                  </a:lnTo>
                  <a:lnTo>
                    <a:pt x="469" y="287"/>
                  </a:lnTo>
                  <a:moveTo>
                    <a:pt x="126" y="238"/>
                  </a:moveTo>
                  <a:lnTo>
                    <a:pt x="126" y="28"/>
                  </a:lnTo>
                  <a:lnTo>
                    <a:pt x="434" y="28"/>
                  </a:lnTo>
                  <a:lnTo>
                    <a:pt x="434" y="238"/>
                  </a:lnTo>
                  <a:lnTo>
                    <a:pt x="126" y="238"/>
                  </a:lnTo>
                  <a:moveTo>
                    <a:pt x="112" y="252"/>
                  </a:moveTo>
                  <a:lnTo>
                    <a:pt x="448" y="252"/>
                  </a:lnTo>
                  <a:lnTo>
                    <a:pt x="448" y="14"/>
                  </a:lnTo>
                  <a:lnTo>
                    <a:pt x="462" y="14"/>
                  </a:lnTo>
                  <a:lnTo>
                    <a:pt x="462" y="0"/>
                  </a:lnTo>
                  <a:lnTo>
                    <a:pt x="98" y="0"/>
                  </a:lnTo>
                  <a:lnTo>
                    <a:pt x="98" y="266"/>
                  </a:lnTo>
                  <a:lnTo>
                    <a:pt x="112" y="266"/>
                  </a:lnTo>
                  <a:lnTo>
                    <a:pt x="112" y="252"/>
                  </a:lnTo>
                  <a:moveTo>
                    <a:pt x="56" y="301"/>
                  </a:moveTo>
                  <a:lnTo>
                    <a:pt x="504" y="301"/>
                  </a:lnTo>
                  <a:moveTo>
                    <a:pt x="168" y="322"/>
                  </a:moveTo>
                  <a:lnTo>
                    <a:pt x="168" y="301"/>
                  </a:lnTo>
                  <a:moveTo>
                    <a:pt x="280" y="322"/>
                  </a:moveTo>
                  <a:lnTo>
                    <a:pt x="280" y="301"/>
                  </a:lnTo>
                  <a:moveTo>
                    <a:pt x="0" y="387"/>
                  </a:moveTo>
                  <a:lnTo>
                    <a:pt x="56" y="387"/>
                  </a:lnTo>
                  <a:lnTo>
                    <a:pt x="56" y="369"/>
                  </a:lnTo>
                  <a:lnTo>
                    <a:pt x="0" y="369"/>
                  </a:lnTo>
                  <a:lnTo>
                    <a:pt x="0" y="387"/>
                  </a:lnTo>
                  <a:moveTo>
                    <a:pt x="326" y="401"/>
                  </a:moveTo>
                  <a:lnTo>
                    <a:pt x="448" y="401"/>
                  </a:lnTo>
                  <a:lnTo>
                    <a:pt x="448" y="392"/>
                  </a:lnTo>
                  <a:lnTo>
                    <a:pt x="326" y="392"/>
                  </a:lnTo>
                  <a:lnTo>
                    <a:pt x="326" y="401"/>
                  </a:lnTo>
                  <a:moveTo>
                    <a:pt x="541" y="378"/>
                  </a:moveTo>
                  <a:lnTo>
                    <a:pt x="560" y="378"/>
                  </a:lnTo>
                  <a:lnTo>
                    <a:pt x="560" y="369"/>
                  </a:lnTo>
                  <a:lnTo>
                    <a:pt x="541" y="369"/>
                  </a:lnTo>
                  <a:lnTo>
                    <a:pt x="541" y="378"/>
                  </a:lnTo>
                  <a:moveTo>
                    <a:pt x="541" y="397"/>
                  </a:moveTo>
                  <a:lnTo>
                    <a:pt x="560" y="397"/>
                  </a:lnTo>
                  <a:lnTo>
                    <a:pt x="560" y="387"/>
                  </a:lnTo>
                  <a:lnTo>
                    <a:pt x="541" y="387"/>
                  </a:lnTo>
                  <a:lnTo>
                    <a:pt x="541" y="3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8" name="Freeform 54"/>
            <p:cNvSpPr>
              <a:spLocks/>
            </p:cNvSpPr>
            <p:nvPr/>
          </p:nvSpPr>
          <p:spPr bwMode="auto">
            <a:xfrm>
              <a:off x="320" y="618"/>
              <a:ext cx="3483" cy="597"/>
            </a:xfrm>
            <a:custGeom>
              <a:avLst/>
              <a:gdLst/>
              <a:ahLst/>
              <a:cxnLst>
                <a:cxn ang="0">
                  <a:pos x="0" y="597"/>
                </a:cxn>
                <a:cxn ang="0">
                  <a:pos x="0" y="298"/>
                </a:cxn>
                <a:cxn ang="0">
                  <a:pos x="3483" y="298"/>
                </a:cxn>
                <a:cxn ang="0">
                  <a:pos x="3483" y="0"/>
                </a:cxn>
              </a:cxnLst>
              <a:rect l="0" t="0" r="r" b="b"/>
              <a:pathLst>
                <a:path w="3483" h="597">
                  <a:moveTo>
                    <a:pt x="0" y="597"/>
                  </a:moveTo>
                  <a:lnTo>
                    <a:pt x="0" y="298"/>
                  </a:lnTo>
                  <a:lnTo>
                    <a:pt x="3483" y="298"/>
                  </a:lnTo>
                  <a:lnTo>
                    <a:pt x="3483" y="0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599" name="Freeform 55"/>
            <p:cNvSpPr>
              <a:spLocks/>
            </p:cNvSpPr>
            <p:nvPr/>
          </p:nvSpPr>
          <p:spPr bwMode="auto">
            <a:xfrm>
              <a:off x="320" y="618"/>
              <a:ext cx="3483" cy="5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8"/>
                </a:cxn>
                <a:cxn ang="0">
                  <a:pos x="3483" y="298"/>
                </a:cxn>
                <a:cxn ang="0">
                  <a:pos x="3483" y="597"/>
                </a:cxn>
              </a:cxnLst>
              <a:rect l="0" t="0" r="r" b="b"/>
              <a:pathLst>
                <a:path w="3483" h="597">
                  <a:moveTo>
                    <a:pt x="0" y="0"/>
                  </a:moveTo>
                  <a:lnTo>
                    <a:pt x="0" y="298"/>
                  </a:lnTo>
                  <a:lnTo>
                    <a:pt x="3483" y="298"/>
                  </a:lnTo>
                  <a:lnTo>
                    <a:pt x="3483" y="5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600" name="Freeform 56"/>
            <p:cNvSpPr>
              <a:spLocks/>
            </p:cNvSpPr>
            <p:nvPr/>
          </p:nvSpPr>
          <p:spPr bwMode="auto">
            <a:xfrm>
              <a:off x="1514" y="618"/>
              <a:ext cx="1094" cy="597"/>
            </a:xfrm>
            <a:custGeom>
              <a:avLst/>
              <a:gdLst/>
              <a:ahLst/>
              <a:cxnLst>
                <a:cxn ang="0">
                  <a:pos x="0" y="597"/>
                </a:cxn>
                <a:cxn ang="0">
                  <a:pos x="0" y="298"/>
                </a:cxn>
                <a:cxn ang="0">
                  <a:pos x="1094" y="298"/>
                </a:cxn>
                <a:cxn ang="0">
                  <a:pos x="1094" y="0"/>
                </a:cxn>
              </a:cxnLst>
              <a:rect l="0" t="0" r="r" b="b"/>
              <a:pathLst>
                <a:path w="1094" h="597">
                  <a:moveTo>
                    <a:pt x="0" y="597"/>
                  </a:moveTo>
                  <a:lnTo>
                    <a:pt x="0" y="298"/>
                  </a:lnTo>
                  <a:lnTo>
                    <a:pt x="1094" y="298"/>
                  </a:lnTo>
                  <a:lnTo>
                    <a:pt x="1094" y="0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601" name="Freeform 57"/>
            <p:cNvSpPr>
              <a:spLocks/>
            </p:cNvSpPr>
            <p:nvPr/>
          </p:nvSpPr>
          <p:spPr bwMode="auto">
            <a:xfrm>
              <a:off x="1514" y="618"/>
              <a:ext cx="1094" cy="5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8"/>
                </a:cxn>
                <a:cxn ang="0">
                  <a:pos x="1094" y="298"/>
                </a:cxn>
                <a:cxn ang="0">
                  <a:pos x="1094" y="597"/>
                </a:cxn>
              </a:cxnLst>
              <a:rect l="0" t="0" r="r" b="b"/>
              <a:pathLst>
                <a:path w="1094" h="597">
                  <a:moveTo>
                    <a:pt x="0" y="0"/>
                  </a:moveTo>
                  <a:lnTo>
                    <a:pt x="0" y="298"/>
                  </a:lnTo>
                  <a:lnTo>
                    <a:pt x="1094" y="298"/>
                  </a:lnTo>
                  <a:lnTo>
                    <a:pt x="1094" y="597"/>
                  </a:lnTo>
                </a:path>
              </a:pathLst>
            </a:custGeom>
            <a:noFill/>
            <a:ln w="190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602" name="Rectangle 58"/>
            <p:cNvSpPr>
              <a:spLocks noChangeArrowheads="1"/>
            </p:cNvSpPr>
            <p:nvPr/>
          </p:nvSpPr>
          <p:spPr bwMode="auto">
            <a:xfrm>
              <a:off x="1417" y="2214"/>
              <a:ext cx="478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Kiemelt</a:t>
              </a:r>
              <a:endParaRPr lang="hu-HU" sz="1600"/>
            </a:p>
          </p:txBody>
        </p:sp>
        <p:sp>
          <p:nvSpPr>
            <p:cNvPr id="876603" name="Rectangle 59"/>
            <p:cNvSpPr>
              <a:spLocks noChangeArrowheads="1"/>
            </p:cNvSpPr>
            <p:nvPr/>
          </p:nvSpPr>
          <p:spPr bwMode="auto">
            <a:xfrm>
              <a:off x="1927" y="2214"/>
              <a:ext cx="831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 felhasználók</a:t>
              </a:r>
              <a:endParaRPr lang="hu-HU" sz="1600"/>
            </a:p>
          </p:txBody>
        </p:sp>
        <p:sp>
          <p:nvSpPr>
            <p:cNvPr id="876604" name="Rectangle 60"/>
            <p:cNvSpPr>
              <a:spLocks noChangeArrowheads="1"/>
            </p:cNvSpPr>
            <p:nvPr/>
          </p:nvSpPr>
          <p:spPr bwMode="auto">
            <a:xfrm>
              <a:off x="770" y="2386"/>
              <a:ext cx="2354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(A projektterveket készítők, prezentálók,</a:t>
              </a:r>
              <a:endParaRPr lang="hu-HU" sz="1600"/>
            </a:p>
          </p:txBody>
        </p:sp>
        <p:sp>
          <p:nvSpPr>
            <p:cNvPr id="876605" name="Rectangle 61"/>
            <p:cNvSpPr>
              <a:spLocks noChangeArrowheads="1"/>
            </p:cNvSpPr>
            <p:nvPr/>
          </p:nvSpPr>
          <p:spPr bwMode="auto">
            <a:xfrm>
              <a:off x="660" y="2549"/>
              <a:ext cx="2700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erőforrásgazdák, fontosabb projekttagok, stb.)</a:t>
              </a:r>
              <a:endParaRPr lang="hu-HU" sz="16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4659</TotalTime>
  <Words>76</Words>
  <Application>Microsoft PowerPoint</Application>
  <PresentationFormat>On-screen Show (4:3)</PresentationFormat>
  <Paragraphs>21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Times New Roman</vt:lpstr>
      <vt:lpstr>Arial</vt:lpstr>
      <vt:lpstr>Notesz</vt:lpstr>
      <vt:lpstr>A Microsoft Office Project 2007 integrálása a vállalati folyamatokba </vt:lpstr>
      <vt:lpstr>Szerveres környezet</vt:lpstr>
      <vt:lpstr>A szerveres környezet fontosabb előnyei:</vt:lpstr>
      <vt:lpstr>ProjectServer nélküli, adatbázis-szerveres környezet</vt:lpstr>
      <vt:lpstr>ProjectServer nélküli környezet 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151</cp:revision>
  <cp:lastPrinted>1601-01-01T00:00:00Z</cp:lastPrinted>
  <dcterms:created xsi:type="dcterms:W3CDTF">2001-10-04T13:18:56Z</dcterms:created>
  <dcterms:modified xsi:type="dcterms:W3CDTF">2008-12-04T11:33:56Z</dcterms:modified>
</cp:coreProperties>
</file>