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00850" cy="98901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DD195"/>
    <a:srgbClr val="800080"/>
    <a:srgbClr val="336600"/>
    <a:srgbClr val="993366"/>
    <a:srgbClr val="666699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2" d="100"/>
          <a:sy n="52" d="100"/>
        </p:scale>
        <p:origin x="-108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02"/>
    </p:cViewPr>
  </p:sorterViewPr>
  <p:notesViewPr>
    <p:cSldViewPr>
      <p:cViewPr varScale="1">
        <p:scale>
          <a:sx n="56" d="100"/>
          <a:sy n="56" d="100"/>
        </p:scale>
        <p:origin x="-1878" y="-78"/>
      </p:cViewPr>
      <p:guideLst>
        <p:guide orient="horz" pos="3115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7675"/>
            <a:ext cx="29479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337675"/>
            <a:ext cx="680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 b="1"/>
            </a:lvl1pPr>
          </a:lstStyle>
          <a:p>
            <a:fld id="{45BBA4E9-EBCE-4D17-AEB2-0208DA528551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461963" y="438150"/>
            <a:ext cx="5853112" cy="8823325"/>
            <a:chOff x="0" y="277"/>
            <a:chExt cx="4239" cy="5579"/>
          </a:xfrm>
        </p:grpSpPr>
        <p:sp>
          <p:nvSpPr>
            <p:cNvPr id="49158" name="Line 6"/>
            <p:cNvSpPr>
              <a:spLocks noChangeShapeType="1"/>
            </p:cNvSpPr>
            <p:nvPr/>
          </p:nvSpPr>
          <p:spPr bwMode="auto">
            <a:xfrm>
              <a:off x="0" y="5856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0" y="277"/>
              <a:ext cx="4239" cy="0"/>
            </a:xfrm>
            <a:prstGeom prst="line">
              <a:avLst/>
            </a:prstGeom>
            <a:noFill/>
            <a:ln w="19050" cmpd="dbl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387725" y="152400"/>
            <a:ext cx="300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1200" b="1"/>
              <a:t>Projekttámogató szoftverek</a:t>
            </a:r>
            <a:endParaRPr lang="en-GB" sz="1200" b="1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5763" y="152400"/>
            <a:ext cx="3001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200" b="1"/>
              <a:t>Projektmenedzsment technikák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41363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7413"/>
            <a:ext cx="49879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Mintaszöveg szerkesztése</a:t>
            </a:r>
          </a:p>
          <a:p>
            <a:pPr lvl="1"/>
            <a:r>
              <a:rPr lang="en-GB" smtClean="0"/>
              <a:t>Második szint</a:t>
            </a:r>
          </a:p>
          <a:p>
            <a:pPr lvl="2"/>
            <a:r>
              <a:rPr lang="en-GB" smtClean="0"/>
              <a:t>Harmadik szint</a:t>
            </a:r>
          </a:p>
          <a:p>
            <a:pPr lvl="3"/>
            <a:r>
              <a:rPr lang="en-GB" smtClean="0"/>
              <a:t>Negyedik szint</a:t>
            </a:r>
          </a:p>
          <a:p>
            <a:pPr lvl="4"/>
            <a:r>
              <a:rPr lang="en-GB" smtClean="0"/>
              <a:t>Ötödik szint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94825"/>
            <a:ext cx="29479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6BC200-AB4A-47B4-AF27-6F3F135BBB5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0442E-2517-46EB-989D-49CC84B1ECE0}" type="slidenum">
              <a:rPr lang="en-GB"/>
              <a:pPr/>
              <a:t>1</a:t>
            </a:fld>
            <a:endParaRPr lang="en-GB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7A452-9886-4A98-BFC4-8E92FA2AE2F8}" type="slidenum">
              <a:rPr lang="en-GB"/>
              <a:pPr/>
              <a:t>2</a:t>
            </a:fld>
            <a:endParaRPr lang="en-GB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D81F22-7032-4CD7-87FA-B6ABE8186502}" type="slidenum">
              <a:rPr lang="en-GB"/>
              <a:pPr/>
              <a:t>3</a:t>
            </a:fld>
            <a:endParaRPr lang="en-GB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FE743-AE89-4E1B-9AA7-00587A095BF1}" type="slidenum">
              <a:rPr lang="en-GB"/>
              <a:pPr/>
              <a:t>4</a:t>
            </a:fld>
            <a:endParaRPr lang="en-GB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15F80-E0A9-4178-A1D3-BA59B307DA23}" type="slidenum">
              <a:rPr lang="en-GB"/>
              <a:pPr/>
              <a:t>5</a:t>
            </a:fld>
            <a:endParaRPr lang="en-GB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D535BD-FF1B-4A9D-9E6B-428C0FF63AD8}" type="slidenum">
              <a:rPr lang="en-GB"/>
              <a:pPr/>
              <a:t>6</a:t>
            </a:fld>
            <a:endParaRPr lang="en-GB"/>
          </a:p>
        </p:txBody>
      </p:sp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EDE05-F46D-4306-84AA-DD854850D29B}" type="slidenum">
              <a:rPr lang="en-GB"/>
              <a:pPr/>
              <a:t>7</a:t>
            </a:fld>
            <a:endParaRPr lang="en-GB"/>
          </a:p>
        </p:txBody>
      </p:sp>
      <p:sp>
        <p:nvSpPr>
          <p:cNvPr id="8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F85363-CD35-4502-9006-42E09A9F355B}" type="slidenum">
              <a:rPr lang="en-GB"/>
              <a:pPr/>
              <a:t>8</a:t>
            </a:fld>
            <a:endParaRPr lang="en-GB"/>
          </a:p>
        </p:txBody>
      </p:sp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AF903-711B-46E0-9259-B7DE3880BB2F}" type="slidenum">
              <a:rPr lang="en-GB"/>
              <a:pPr/>
              <a:t>9</a:t>
            </a:fld>
            <a:endParaRPr lang="en-GB"/>
          </a:p>
        </p:txBody>
      </p:sp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0463C-EC5B-46DE-816D-A6AAC1432E56}" type="slidenum">
              <a:rPr lang="en-GB"/>
              <a:pPr/>
              <a:t>10</a:t>
            </a:fld>
            <a:endParaRPr lang="en-GB"/>
          </a:p>
        </p:txBody>
      </p:sp>
      <p:sp>
        <p:nvSpPr>
          <p:cNvPr id="88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83644-AA1C-45FF-86CD-40F1F93B2671}" type="slidenum">
              <a:rPr lang="en-GB"/>
              <a:pPr/>
              <a:t>11</a:t>
            </a:fld>
            <a:endParaRPr lang="en-GB"/>
          </a:p>
        </p:txBody>
      </p:sp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D3E532-F477-4E9E-83D0-E7E89BAEBCB8}" type="slidenum">
              <a:rPr lang="en-GB"/>
              <a:pPr/>
              <a:t>12</a:t>
            </a:fld>
            <a:endParaRPr lang="en-GB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F30FC-2A40-44D1-B6D4-C70000B69BE9}" type="slidenum">
              <a:rPr lang="en-GB"/>
              <a:pPr/>
              <a:t>13</a:t>
            </a:fld>
            <a:endParaRPr lang="en-GB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A35A4B-90B0-4D3C-9F08-B581A03DEF7E}" type="slidenum">
              <a:rPr lang="en-GB"/>
              <a:pPr/>
              <a:t>14</a:t>
            </a:fld>
            <a:endParaRPr lang="en-GB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C6AB6D-77A8-4011-9E15-7ED1ADE34803}" type="slidenum">
              <a:rPr lang="en-GB"/>
              <a:pPr/>
              <a:t>15</a:t>
            </a:fld>
            <a:endParaRPr lang="en-GB"/>
          </a:p>
        </p:txBody>
      </p:sp>
      <p:sp>
        <p:nvSpPr>
          <p:cNvPr id="90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97822-7AEF-4982-A659-8B532A874C34}" type="slidenum">
              <a:rPr lang="en-GB"/>
              <a:pPr/>
              <a:t>16</a:t>
            </a:fld>
            <a:endParaRPr lang="en-GB"/>
          </a:p>
        </p:txBody>
      </p:sp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1CC979-4040-47C5-944D-7D417F346AB7}" type="slidenum">
              <a:rPr lang="en-GB"/>
              <a:pPr/>
              <a:t>17</a:t>
            </a:fld>
            <a:endParaRPr lang="en-GB"/>
          </a:p>
        </p:txBody>
      </p:sp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3EE79-210F-4FE0-8C7A-16FDB715114B}" type="slidenum">
              <a:rPr lang="en-GB"/>
              <a:pPr/>
              <a:t>18</a:t>
            </a:fld>
            <a:endParaRPr lang="en-GB"/>
          </a:p>
        </p:txBody>
      </p:sp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2A7B06-7A7D-485F-8A4E-7A82D75BDDBA}" type="slidenum">
              <a:rPr lang="en-GB"/>
              <a:pPr/>
              <a:t>19</a:t>
            </a:fld>
            <a:endParaRPr lang="en-GB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53205-7EC6-4BB6-821C-708F951D15AA}" type="slidenum">
              <a:rPr lang="en-GB"/>
              <a:pPr/>
              <a:t>20</a:t>
            </a:fld>
            <a:endParaRPr lang="en-GB"/>
          </a:p>
        </p:txBody>
      </p:sp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Nem tudom, hog</a:t>
            </a:r>
            <a:r>
              <a:rPr lang="en-US" smtClean="0"/>
              <a:t>yan</a:t>
            </a:r>
            <a:r>
              <a:rPr lang="en-US" baseline="0" smtClean="0"/>
              <a:t> ny</a:t>
            </a:r>
            <a:r>
              <a:rPr lang="hu-HU" baseline="0" smtClean="0"/>
              <a:t>ílik. </a:t>
            </a:r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A9439E-CA95-42F9-AAA6-3B1AB0ED0542}" type="slidenum">
              <a:rPr lang="en-GB"/>
              <a:pPr/>
              <a:t>21</a:t>
            </a:fld>
            <a:endParaRPr lang="en-GB"/>
          </a:p>
        </p:txBody>
      </p:sp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A3201-D954-4BD9-A70D-450CD91ACDBD}" type="slidenum">
              <a:rPr lang="en-GB"/>
              <a:pPr/>
              <a:t>22</a:t>
            </a:fld>
            <a:endParaRPr lang="en-GB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4F5FB7-03A7-498B-8D81-07BFD2DA8ACB}" type="slidenum">
              <a:rPr lang="en-GB"/>
              <a:pPr/>
              <a:t>23</a:t>
            </a:fld>
            <a:endParaRPr lang="en-GB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AutoShape 29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1773238"/>
            <a:ext cx="81026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365625"/>
            <a:ext cx="8077200" cy="12922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0842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22663" y="60960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51663" y="60960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CEAB6A-716E-4EA6-9902-12D11BF7CD3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04" name="Picture 3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997200"/>
            <a:ext cx="8785225" cy="1295400"/>
          </a:xfrm>
          <a:prstGeom prst="rect">
            <a:avLst/>
          </a:prstGeom>
          <a:noFill/>
        </p:spPr>
      </p:pic>
      <p:pic>
        <p:nvPicPr>
          <p:cNvPr id="3105" name="Picture 3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32250" y="3141663"/>
            <a:ext cx="1223963" cy="1106487"/>
          </a:xfrm>
          <a:prstGeom prst="rect">
            <a:avLst/>
          </a:prstGeom>
          <a:noFill/>
        </p:spPr>
      </p:pic>
      <p:pic>
        <p:nvPicPr>
          <p:cNvPr id="3107" name="Picture 3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141663"/>
            <a:ext cx="1223962" cy="1106487"/>
          </a:xfrm>
          <a:prstGeom prst="rect">
            <a:avLst/>
          </a:prstGeom>
          <a:noFill/>
        </p:spPr>
      </p:pic>
      <p:pic>
        <p:nvPicPr>
          <p:cNvPr id="3108" name="Picture 3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141663"/>
            <a:ext cx="1223962" cy="110648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tx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5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AutoShape 55">
            <a:hlinkClick r:id="" action="ppaction://noaction" highlightClick="1"/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0" name="Rectangle 5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ltGray">
          <a:xfrm flipV="1">
            <a:off x="304800" y="1600200"/>
            <a:ext cx="85344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kumimoji="1" lang="en-US"/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105" name="Line 57"/>
          <p:cNvSpPr>
            <a:spLocks noChangeShapeType="1"/>
          </p:cNvSpPr>
          <p:nvPr userDrawn="1"/>
        </p:nvSpPr>
        <p:spPr bwMode="auto">
          <a:xfrm flipV="1">
            <a:off x="304800" y="1600200"/>
            <a:ext cx="0" cy="49530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6" name="Line 58"/>
          <p:cNvSpPr>
            <a:spLocks noChangeShapeType="1"/>
          </p:cNvSpPr>
          <p:nvPr userDrawn="1"/>
        </p:nvSpPr>
        <p:spPr bwMode="auto">
          <a:xfrm>
            <a:off x="304800" y="1600200"/>
            <a:ext cx="853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 userDrawn="1"/>
        </p:nvSpPr>
        <p:spPr bwMode="auto">
          <a:xfrm>
            <a:off x="304800" y="6553200"/>
            <a:ext cx="8534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 userDrawn="1"/>
        </p:nvSpPr>
        <p:spPr bwMode="auto">
          <a:xfrm flipV="1">
            <a:off x="8839200" y="1600200"/>
            <a:ext cx="0" cy="4953000"/>
          </a:xfrm>
          <a:prstGeom prst="line">
            <a:avLst/>
          </a:prstGeom>
          <a:noFill/>
          <a:ln w="38100">
            <a:solidFill>
              <a:srgbClr val="BDD195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pic>
        <p:nvPicPr>
          <p:cNvPr id="2113" name="Picture 6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50825" y="306388"/>
            <a:ext cx="1296988" cy="11064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Elemzések, jelentések készítése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630738" y="5589588"/>
            <a:ext cx="38687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hu-HU" b="1"/>
              <a:t>Készítette:</a:t>
            </a:r>
            <a:r>
              <a:rPr lang="hu-HU"/>
              <a:t> Szentirmai Róbert</a:t>
            </a:r>
          </a:p>
          <a:p>
            <a:pPr algn="r"/>
            <a:r>
              <a:rPr lang="hu-HU" sz="1200"/>
              <a:t>(minden jog fenntartva)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Elemzési lehetőségek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b="1"/>
              <a:t>Szűrés:</a:t>
            </a:r>
            <a:r>
              <a:rPr lang="hu-HU" sz="2400"/>
              <a:t> </a:t>
            </a:r>
          </a:p>
          <a:p>
            <a:pPr lvl="1"/>
            <a:r>
              <a:rPr lang="hu-HU" sz="2000" b="1"/>
              <a:t>AutoSzűrőt (AutoFilter)</a:t>
            </a:r>
            <a:r>
              <a:rPr lang="hu-HU" sz="2000"/>
              <a:t>. </a:t>
            </a:r>
          </a:p>
          <a:p>
            <a:pPr lvl="1"/>
            <a:r>
              <a:rPr lang="hu-HU" sz="2000"/>
              <a:t>Beállított szűrő.</a:t>
            </a:r>
            <a:endParaRPr lang="hu-HU" sz="2000" b="1"/>
          </a:p>
          <a:p>
            <a:r>
              <a:rPr lang="hu-HU" sz="2400" b="1"/>
              <a:t>Csoportosítás</a:t>
            </a:r>
            <a:endParaRPr lang="hu-HU" sz="2400"/>
          </a:p>
          <a:p>
            <a:r>
              <a:rPr lang="hu-HU" sz="2400" b="1"/>
              <a:t>Formázás</a:t>
            </a:r>
            <a:endParaRPr lang="hu-HU" sz="2400"/>
          </a:p>
          <a:p>
            <a:r>
              <a:rPr lang="hu-HU" sz="2400" b="1"/>
              <a:t>Egyéni és számolt mezők</a:t>
            </a:r>
          </a:p>
          <a:p>
            <a:r>
              <a:rPr lang="hu-HU" sz="2400" b="1"/>
              <a:t>Hármas időbecslés</a:t>
            </a:r>
          </a:p>
          <a:p>
            <a:r>
              <a:rPr lang="hu-HU" sz="2400" b="1"/>
              <a:t>Jelentések (Report)</a:t>
            </a:r>
            <a:r>
              <a:rPr lang="hu-HU" sz="2400"/>
              <a:t>: </a:t>
            </a:r>
          </a:p>
          <a:p>
            <a:pPr lvl="1"/>
            <a:r>
              <a:rPr lang="hu-HU" sz="2000" b="1"/>
              <a:t>Illusztrált jelentéseké (Visual Reports)</a:t>
            </a:r>
            <a:r>
              <a:rPr lang="hu-HU" sz="2000"/>
              <a:t> </a:t>
            </a:r>
          </a:p>
          <a:p>
            <a:pPr lvl="1"/>
            <a:r>
              <a:rPr lang="hu-HU" sz="2000"/>
              <a:t>Hagyományos </a:t>
            </a:r>
            <a:r>
              <a:rPr lang="hu-HU" sz="2000" b="1"/>
              <a:t>Jelentések (Reports)</a:t>
            </a:r>
          </a:p>
          <a:p>
            <a:r>
              <a:rPr lang="hu-HU" sz="2400" b="1"/>
              <a:t>Adattáblás elemzés Excel-ben</a:t>
            </a:r>
            <a:endParaRPr lang="hu-HU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Szűrés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Formázás (Formatting)</a:t>
            </a:r>
            <a:r>
              <a:rPr lang="hu-HU"/>
              <a:t> eszköztár  </a:t>
            </a:r>
          </a:p>
          <a:p>
            <a:pPr lvl="1"/>
            <a:r>
              <a:rPr lang="hu-HU" b="1"/>
              <a:t>AutoSzűrő (AutoFilter)</a:t>
            </a:r>
            <a:r>
              <a:rPr lang="hu-HU"/>
              <a:t> funkció</a:t>
            </a:r>
          </a:p>
          <a:p>
            <a:pPr lvl="1"/>
            <a:r>
              <a:rPr lang="hu-HU" b="1"/>
              <a:t>Szűrő (Filter)</a:t>
            </a:r>
            <a:endParaRPr lang="hu-HU"/>
          </a:p>
          <a:p>
            <a:r>
              <a:rPr lang="hu-HU" b="1"/>
              <a:t>Projekt (Project)</a:t>
            </a:r>
            <a:r>
              <a:rPr lang="hu-HU"/>
              <a:t> </a:t>
            </a:r>
            <a:r>
              <a:rPr lang="hu-HU" smtClean="0"/>
              <a:t>menü, </a:t>
            </a:r>
            <a:r>
              <a:rPr lang="hu-HU" b="1" smtClean="0"/>
              <a:t>Filtered For: </a:t>
            </a:r>
            <a:r>
              <a:rPr lang="hu-HU" b="1" smtClean="0"/>
              <a:t>All </a:t>
            </a:r>
            <a:r>
              <a:rPr lang="hu-HU" b="1" smtClean="0"/>
              <a:t>Tasks </a:t>
            </a:r>
            <a:r>
              <a:rPr lang="hu-HU" smtClean="0"/>
              <a:t>almenü</a:t>
            </a:r>
            <a:r>
              <a:rPr lang="hu-HU" b="1" smtClean="0"/>
              <a:t>, </a:t>
            </a:r>
            <a:r>
              <a:rPr lang="sr-Latn-CS" b="1" smtClean="0"/>
              <a:t>More Filters </a:t>
            </a:r>
            <a:r>
              <a:rPr lang="sr-Latn-CS" smtClean="0"/>
              <a:t>ablak, </a:t>
            </a:r>
            <a:r>
              <a:rPr lang="sr-Latn-CS" b="1" smtClean="0"/>
              <a:t>New </a:t>
            </a:r>
            <a:r>
              <a:rPr lang="sr-Latn-CS" smtClean="0"/>
              <a:t>opció</a:t>
            </a:r>
            <a:endParaRPr lang="hu-HU"/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5429" y="4000504"/>
            <a:ext cx="4991849" cy="250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Csoportosítás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Szokásos (Standard)</a:t>
            </a:r>
            <a:r>
              <a:rPr lang="hu-HU"/>
              <a:t> eszköztár </a:t>
            </a:r>
            <a:r>
              <a:rPr lang="hu-HU" b="1"/>
              <a:t>Csoportosítás (Group By)</a:t>
            </a:r>
            <a:r>
              <a:rPr lang="hu-HU"/>
              <a:t> eleme</a:t>
            </a:r>
          </a:p>
          <a:p>
            <a:r>
              <a:rPr lang="hu-HU" b="1"/>
              <a:t>Projekt (Project)</a:t>
            </a:r>
            <a:r>
              <a:rPr lang="hu-HU"/>
              <a:t> menü </a:t>
            </a:r>
            <a:r>
              <a:rPr lang="hu-HU" b="1"/>
              <a:t>Csoportosítás alapja (Group By)</a:t>
            </a:r>
            <a:r>
              <a:rPr lang="hu-HU"/>
              <a:t> </a:t>
            </a:r>
            <a:br>
              <a:rPr lang="hu-HU"/>
            </a:br>
            <a:r>
              <a:rPr lang="hu-HU" smtClean="0"/>
              <a:t>almenüje,</a:t>
            </a:r>
          </a:p>
          <a:p>
            <a:pPr indent="0">
              <a:buNone/>
            </a:pPr>
            <a:r>
              <a:rPr lang="hu-HU" b="1" smtClean="0"/>
              <a:t>More </a:t>
            </a:r>
            <a:r>
              <a:rPr lang="hu-HU" b="1" smtClean="0"/>
              <a:t>Groups </a:t>
            </a:r>
          </a:p>
          <a:p>
            <a:pPr indent="0">
              <a:buNone/>
            </a:pPr>
            <a:r>
              <a:rPr lang="hu-HU" smtClean="0"/>
              <a:t>ablak, </a:t>
            </a:r>
          </a:p>
          <a:p>
            <a:pPr indent="0">
              <a:buNone/>
            </a:pPr>
            <a:r>
              <a:rPr lang="hu-HU" b="1" smtClean="0"/>
              <a:t>New</a:t>
            </a:r>
            <a:r>
              <a:rPr lang="hu-HU" smtClean="0"/>
              <a:t> </a:t>
            </a:r>
            <a:r>
              <a:rPr lang="en-US" smtClean="0"/>
              <a:t>opci</a:t>
            </a:r>
            <a:r>
              <a:rPr lang="hu-HU" smtClean="0"/>
              <a:t>ó</a:t>
            </a:r>
            <a:endParaRPr lang="hu-HU"/>
          </a:p>
        </p:txBody>
      </p:sp>
      <p:pic>
        <p:nvPicPr>
          <p:cNvPr id="87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3663" y="3284538"/>
            <a:ext cx="477202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Csoportintervallumok</a:t>
            </a:r>
          </a:p>
        </p:txBody>
      </p:sp>
      <p:pic>
        <p:nvPicPr>
          <p:cNvPr id="8765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9188" y="1874838"/>
            <a:ext cx="69818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Formázások 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Formátum (Format)</a:t>
            </a:r>
            <a:r>
              <a:rPr lang="hu-HU"/>
              <a:t> menü </a:t>
            </a:r>
            <a:r>
              <a:rPr lang="hu-HU" b="1"/>
              <a:t>Sávstílusok (Bar Styles)</a:t>
            </a:r>
            <a:r>
              <a:rPr lang="hu-HU"/>
              <a:t> </a:t>
            </a:r>
          </a:p>
        </p:txBody>
      </p:sp>
      <p:pic>
        <p:nvPicPr>
          <p:cNvPr id="8745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2781300"/>
            <a:ext cx="70580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Szövegek a sávokon</a:t>
            </a:r>
          </a:p>
        </p:txBody>
      </p:sp>
      <p:pic>
        <p:nvPicPr>
          <p:cNvPr id="8796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1989138"/>
            <a:ext cx="82105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Egyéni és számolt mezők 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Eszközök (Tools)</a:t>
            </a:r>
            <a:r>
              <a:rPr lang="hu-HU"/>
              <a:t> </a:t>
            </a:r>
            <a:br>
              <a:rPr lang="hu-HU"/>
            </a:br>
            <a:r>
              <a:rPr lang="hu-HU"/>
              <a:t>menü, </a:t>
            </a:r>
            <a:r>
              <a:rPr lang="hu-HU" b="1"/>
              <a:t>Testreszabás </a:t>
            </a:r>
            <a:br>
              <a:rPr lang="hu-HU" b="1"/>
            </a:br>
            <a:r>
              <a:rPr lang="hu-HU" b="1"/>
              <a:t>(Customize)</a:t>
            </a:r>
            <a:r>
              <a:rPr lang="hu-HU"/>
              <a:t> almenü, </a:t>
            </a:r>
            <a:br>
              <a:rPr lang="hu-HU"/>
            </a:br>
            <a:r>
              <a:rPr lang="hu-HU" b="1"/>
              <a:t>Mezők (Fields)</a:t>
            </a:r>
            <a:r>
              <a:rPr lang="hu-HU"/>
              <a:t> elem.</a:t>
            </a:r>
          </a:p>
        </p:txBody>
      </p:sp>
      <p:pic>
        <p:nvPicPr>
          <p:cNvPr id="8826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847850"/>
            <a:ext cx="433387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Mező importálása</a:t>
            </a:r>
          </a:p>
        </p:txBody>
      </p:sp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003425"/>
            <a:ext cx="79248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Illusztrált jelentések </a:t>
            </a:r>
          </a:p>
        </p:txBody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Jelentés (Report)</a:t>
            </a:r>
            <a:r>
              <a:rPr lang="hu-HU"/>
              <a:t> menü, </a:t>
            </a:r>
            <a:r>
              <a:rPr lang="hu-HU" b="1"/>
              <a:t>Jelentések (Reports)</a:t>
            </a:r>
            <a:r>
              <a:rPr lang="hu-HU"/>
              <a:t> parancsa </a:t>
            </a:r>
          </a:p>
        </p:txBody>
      </p:sp>
      <p:pic>
        <p:nvPicPr>
          <p:cNvPr id="88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7925" y="2420938"/>
            <a:ext cx="42481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Sablon szerkesztése</a:t>
            </a:r>
          </a:p>
        </p:txBody>
      </p:sp>
      <p:pic>
        <p:nvPicPr>
          <p:cNvPr id="8898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6488" y="1776413"/>
            <a:ext cx="43910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Hagyományos jelentések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/>
              <a:t>Jelentés (Report)</a:t>
            </a:r>
            <a:r>
              <a:rPr lang="hu-HU"/>
              <a:t> menü </a:t>
            </a:r>
            <a:r>
              <a:rPr lang="hu-HU" b="1"/>
              <a:t>Jelentések (Reports)</a:t>
            </a:r>
            <a:r>
              <a:rPr lang="hu-HU"/>
              <a:t> parancsa</a:t>
            </a:r>
          </a:p>
        </p:txBody>
      </p:sp>
      <p:pic>
        <p:nvPicPr>
          <p:cNvPr id="8929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5913" y="2874963"/>
            <a:ext cx="59721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Adattáblás elemzés Excel-ben</a:t>
            </a:r>
          </a:p>
        </p:txBody>
      </p:sp>
      <p:sp>
        <p:nvSpPr>
          <p:cNvPr id="894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 </a:t>
            </a:r>
            <a:r>
              <a:rPr lang="hu-HU" b="1"/>
              <a:t>Fájl (File) </a:t>
            </a:r>
            <a:r>
              <a:rPr lang="hu-HU"/>
              <a:t>menü, </a:t>
            </a:r>
            <a:r>
              <a:rPr lang="hu-HU" b="1"/>
              <a:t>Mentés másként (Save As)</a:t>
            </a:r>
            <a:r>
              <a:rPr lang="hu-HU"/>
              <a:t> parancs, Excel mint </a:t>
            </a:r>
            <a:r>
              <a:rPr lang="hu-HU" b="1"/>
              <a:t>Fájltípus (Save as type)</a:t>
            </a:r>
            <a:r>
              <a:rPr lang="hu-HU"/>
              <a:t> </a:t>
            </a:r>
          </a:p>
        </p:txBody>
      </p:sp>
      <p:pic>
        <p:nvPicPr>
          <p:cNvPr id="8949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" y="3932238"/>
            <a:ext cx="80676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Nyomtatás 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program legtöbb nézete kinyomtatható. Ez alól csak a </a:t>
            </a:r>
            <a:r>
              <a:rPr lang="hu-HU" b="1"/>
              <a:t>Tevékenységűrlap (Task Form)</a:t>
            </a:r>
            <a:r>
              <a:rPr lang="hu-HU"/>
              <a:t> a </a:t>
            </a:r>
            <a:r>
              <a:rPr lang="hu-HU" b="1"/>
              <a:t>Tevékenységnév űrlap (Task Name Form)</a:t>
            </a:r>
            <a:r>
              <a:rPr lang="hu-HU"/>
              <a:t>, a </a:t>
            </a:r>
            <a:r>
              <a:rPr lang="hu-HU" b="1"/>
              <a:t>Tevékenység részletei űrlap (Task Details Form)</a:t>
            </a:r>
            <a:r>
              <a:rPr lang="hu-HU"/>
              <a:t>, az </a:t>
            </a:r>
            <a:r>
              <a:rPr lang="hu-HU" b="1"/>
              <a:t>Erőforrás űrlap (Resource Form)</a:t>
            </a:r>
            <a:r>
              <a:rPr lang="hu-HU"/>
              <a:t> és a </a:t>
            </a:r>
            <a:r>
              <a:rPr lang="hu-HU" b="1"/>
              <a:t>Kapcsolati diagram (Task Relationship Diagram)</a:t>
            </a:r>
            <a:r>
              <a:rPr lang="hu-HU"/>
              <a:t> nézet jelent kivételt.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Nyomtatás előtti feladatok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Jelenítsük meg a kívánt, és rejtsük el a nem kívánt információkat, oszlopokat, sorokat a beállító, megjelenítő, elrejtő és szűrő funkciók segítségével.</a:t>
            </a:r>
          </a:p>
          <a:p>
            <a:r>
              <a:rPr lang="hu-HU"/>
              <a:t>Állítsuk be a szövegformákat, betűtípusokat, a grafikus elemek megjelenési formáit.</a:t>
            </a:r>
          </a:p>
          <a:p>
            <a:r>
              <a:rPr lang="hu-HU"/>
              <a:t>Ha kell, állítsuk be az időléptékeket.</a:t>
            </a:r>
          </a:p>
          <a:p>
            <a:r>
              <a:rPr lang="hu-HU"/>
              <a:t>Adjunk, vagy vegyünk el sorvezető vonalakat a </a:t>
            </a:r>
            <a:r>
              <a:rPr lang="hu-HU" b="1"/>
              <a:t>Formátum (Format)</a:t>
            </a:r>
            <a:r>
              <a:rPr lang="hu-HU"/>
              <a:t> menü, </a:t>
            </a:r>
            <a:r>
              <a:rPr lang="hu-HU" b="1"/>
              <a:t>Rácsvonalak (Grid lines)</a:t>
            </a:r>
            <a:r>
              <a:rPr lang="hu-HU"/>
              <a:t> elemével.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Oldalbeállítások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Fájl (File)</a:t>
            </a:r>
            <a:r>
              <a:rPr lang="hu-HU"/>
              <a:t> menü </a:t>
            </a:r>
            <a:r>
              <a:rPr lang="hu-HU" b="1"/>
              <a:t>Oldalbeállítás (Page Setup)</a:t>
            </a:r>
            <a:r>
              <a:rPr lang="hu-HU"/>
              <a:t> parancsával alakítsuk ki az oldal képét a projektterv vagy annak részleteinek kinyomtatása előtt.</a:t>
            </a:r>
            <a:endParaRPr lang="hu-HU" b="1"/>
          </a:p>
          <a:p>
            <a:r>
              <a:rPr lang="hu-HU" b="1"/>
              <a:t>Figyelem!</a:t>
            </a:r>
            <a:r>
              <a:rPr lang="hu-HU"/>
              <a:t> Az oldalbeállítás részletei az aktuális nézettől függően változhatnak!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Lap</a:t>
            </a:r>
          </a:p>
        </p:txBody>
      </p:sp>
      <p:pic>
        <p:nvPicPr>
          <p:cNvPr id="9052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773238"/>
            <a:ext cx="568642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Margó</a:t>
            </a:r>
          </a:p>
        </p:txBody>
      </p:sp>
      <p:pic>
        <p:nvPicPr>
          <p:cNvPr id="9082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800225"/>
            <a:ext cx="5686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Fejléc</a:t>
            </a:r>
          </a:p>
        </p:txBody>
      </p:sp>
      <p:pic>
        <p:nvPicPr>
          <p:cNvPr id="911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790700"/>
            <a:ext cx="56864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Mezők</a:t>
            </a:r>
          </a:p>
        </p:txBody>
      </p:sp>
      <p:pic>
        <p:nvPicPr>
          <p:cNvPr id="914627" name="Picture 1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362200"/>
            <a:ext cx="73437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Lábléc</a:t>
            </a:r>
          </a:p>
        </p:txBody>
      </p:sp>
      <p:pic>
        <p:nvPicPr>
          <p:cNvPr id="9175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800225"/>
            <a:ext cx="5686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Jelmagyarázat</a:t>
            </a:r>
          </a:p>
        </p:txBody>
      </p:sp>
      <p:pic>
        <p:nvPicPr>
          <p:cNvPr id="920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800225"/>
            <a:ext cx="5686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04800"/>
            <a:ext cx="7162800" cy="1143000"/>
          </a:xfrm>
        </p:spPr>
        <p:txBody>
          <a:bodyPr/>
          <a:lstStyle/>
          <a:p>
            <a:r>
              <a:rPr lang="hu-HU"/>
              <a:t>Nézet</a:t>
            </a:r>
          </a:p>
        </p:txBody>
      </p:sp>
      <p:pic>
        <p:nvPicPr>
          <p:cNvPr id="9236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1773238"/>
            <a:ext cx="5686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">
      <a:dk1>
        <a:srgbClr val="000000"/>
      </a:dk1>
      <a:lt1>
        <a:srgbClr val="FEFDE3"/>
      </a:lt1>
      <a:dk2>
        <a:srgbClr val="FFFFFF"/>
      </a:dk2>
      <a:lt2>
        <a:srgbClr val="000000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6699"/>
      </a:hlink>
      <a:folHlink>
        <a:srgbClr val="666699"/>
      </a:folHlink>
    </a:clrScheme>
    <a:fontScheme name="Notes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4845</TotalTime>
  <Words>385</Words>
  <Application>Microsoft Office PowerPoint</Application>
  <PresentationFormat>On-screen Show (4:3)</PresentationFormat>
  <Paragraphs>81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Notesz</vt:lpstr>
      <vt:lpstr>Elemzések, jelentések készítése </vt:lpstr>
      <vt:lpstr>Elemzési lehetőségek</vt:lpstr>
      <vt:lpstr>Szűrés</vt:lpstr>
      <vt:lpstr>Csoportosítás</vt:lpstr>
      <vt:lpstr>Csoportintervallumok</vt:lpstr>
      <vt:lpstr>Formázások </vt:lpstr>
      <vt:lpstr>Szövegek a sávokon</vt:lpstr>
      <vt:lpstr>Egyéni és számolt mezők </vt:lpstr>
      <vt:lpstr>Mező importálása</vt:lpstr>
      <vt:lpstr>Illusztrált jelentések </vt:lpstr>
      <vt:lpstr>Sablon szerkesztése</vt:lpstr>
      <vt:lpstr>Hagyományos jelentések</vt:lpstr>
      <vt:lpstr>Adattáblás elemzés Excel-ben</vt:lpstr>
      <vt:lpstr>Nyomtatás </vt:lpstr>
      <vt:lpstr>Nyomtatás előtti feladatok</vt:lpstr>
      <vt:lpstr>Oldalbeállítások</vt:lpstr>
      <vt:lpstr>Lap</vt:lpstr>
      <vt:lpstr>Margó</vt:lpstr>
      <vt:lpstr>Fejléc</vt:lpstr>
      <vt:lpstr>Mezők</vt:lpstr>
      <vt:lpstr>Lábléc</vt:lpstr>
      <vt:lpstr>Jelmagyarázat</vt:lpstr>
      <vt:lpstr>Nézet</vt:lpstr>
    </vt:vector>
  </TitlesOfParts>
  <Company>WSH Kft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Projekttámogató szoftverek</dc:title>
  <dc:creator>Rendszergazda</dc:creator>
  <cp:lastModifiedBy>Nandor Burany</cp:lastModifiedBy>
  <cp:revision>160</cp:revision>
  <cp:lastPrinted>1601-01-01T00:00:00Z</cp:lastPrinted>
  <dcterms:created xsi:type="dcterms:W3CDTF">2001-10-04T13:18:56Z</dcterms:created>
  <dcterms:modified xsi:type="dcterms:W3CDTF">2009-05-14T18:00:10Z</dcterms:modified>
</cp:coreProperties>
</file>