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8" r:id="rId3"/>
    <p:sldId id="259" r:id="rId4"/>
    <p:sldId id="260" r:id="rId5"/>
    <p:sldId id="261" r:id="rId6"/>
    <p:sldId id="264" r:id="rId7"/>
    <p:sldId id="265" r:id="rId8"/>
    <p:sldId id="263" r:id="rId9"/>
    <p:sldId id="266" r:id="rId10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2E4704BB-8D94-4819-9A5F-7CB3C8B45AD2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5353F04-2D6F-40E5-A5B3-E01F8FDC97FB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531883-6276-4065-BA88-DFEEF3F3484C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8C8E7C-BEA1-48F3-A01D-7CE4696B6D61}" type="slidenum">
              <a:rPr lang="en-GB"/>
              <a:pPr/>
              <a:t>2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EF4800-D3C6-460A-8DA0-6989BD400351}" type="slidenum">
              <a:rPr lang="en-GB"/>
              <a:pPr/>
              <a:t>3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1A58FE-5226-4731-9031-941C0408714D}" type="slidenum">
              <a:rPr lang="en-GB"/>
              <a:pPr/>
              <a:t>4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5A16E9-75FB-4699-B295-80459D9B03CB}" type="slidenum">
              <a:rPr lang="en-GB"/>
              <a:pPr/>
              <a:t>5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E38764-3D08-4717-8962-EC8DA086E5F4}" type="slidenum">
              <a:rPr lang="en-GB"/>
              <a:pPr/>
              <a:t>6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C51E67-8800-4E8F-A861-BA4E62FAE82D}" type="slidenum">
              <a:rPr lang="en-GB"/>
              <a:pPr/>
              <a:t>7</a:t>
            </a:fld>
            <a:endParaRPr lang="en-GB"/>
          </a:p>
        </p:txBody>
      </p:sp>
      <p:sp>
        <p:nvSpPr>
          <p:cNvPr id="88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B20574-A0D0-424C-924C-FF98039C113B}" type="slidenum">
              <a:rPr lang="en-GB"/>
              <a:pPr/>
              <a:t>8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0BF788-714F-4AD5-8712-D1A23C5CA858}" type="slidenum">
              <a:rPr lang="en-GB"/>
              <a:pPr/>
              <a:t>9</a:t>
            </a:fld>
            <a:endParaRPr lang="en-GB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1B82DC8-003D-490A-9596-4DDE3CDBC760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 sz="3200"/>
              <a:t>A projekt előrehaladásának vizsgálata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630738" y="5589588"/>
            <a:ext cx="38687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/>
              <a:t>Készítette:</a:t>
            </a:r>
            <a:r>
              <a:rPr lang="hu-HU"/>
              <a:t> Szentirmai Róbert</a:t>
            </a:r>
          </a:p>
          <a:p>
            <a:pPr algn="r"/>
            <a:r>
              <a:rPr lang="hu-HU" sz="1200"/>
              <a:t>(minden jog fenntartva)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Költség alapú előrehaladás-mérő adatok felhasználása</a:t>
            </a:r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>
              <a:buNone/>
            </a:pPr>
            <a:r>
              <a:rPr lang="hu-HU" smtClean="0"/>
              <a:t>Az alábbi mennyiségel iIdősoros elemzése Excelben:</a:t>
            </a:r>
            <a:endParaRPr lang="hu-HU"/>
          </a:p>
          <a:p>
            <a:r>
              <a:rPr lang="hu-HU" b="1"/>
              <a:t>ÜMTvK</a:t>
            </a:r>
            <a:r>
              <a:rPr lang="hu-HU"/>
              <a:t> (</a:t>
            </a:r>
            <a:r>
              <a:rPr lang="hu-HU" b="1"/>
              <a:t>BCWS)</a:t>
            </a:r>
            <a:r>
              <a:rPr lang="hu-HU"/>
              <a:t> – a tervezett tevékenységek tervezett költsége</a:t>
            </a:r>
          </a:p>
          <a:p>
            <a:r>
              <a:rPr lang="hu-HU" b="1"/>
              <a:t>EMTvK</a:t>
            </a:r>
            <a:r>
              <a:rPr lang="hu-HU"/>
              <a:t> (</a:t>
            </a:r>
            <a:r>
              <a:rPr lang="hu-HU" b="1"/>
              <a:t>BCWP)</a:t>
            </a:r>
            <a:r>
              <a:rPr lang="hu-HU"/>
              <a:t> – a teljesített tevékenységek tervezett költsége</a:t>
            </a:r>
          </a:p>
          <a:p>
            <a:r>
              <a:rPr lang="hu-HU" b="1"/>
              <a:t>EMTK</a:t>
            </a:r>
            <a:r>
              <a:rPr lang="hu-HU"/>
              <a:t> (</a:t>
            </a:r>
            <a:r>
              <a:rPr lang="hu-HU" b="1"/>
              <a:t>ACWP)</a:t>
            </a:r>
            <a:r>
              <a:rPr lang="hu-HU"/>
              <a:t> – a teljesített tevékenységek tényleges költsége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Az előrehaladás-mérő adatok értelmezése</a:t>
            </a:r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Ha</a:t>
            </a:r>
          </a:p>
          <a:p>
            <a:pPr lvl="1"/>
            <a:r>
              <a:rPr lang="hu-HU"/>
              <a:t>BCWS &gt; BCWP -&gt; elmaradás az időtervtől</a:t>
            </a:r>
          </a:p>
          <a:p>
            <a:pPr lvl="1"/>
            <a:r>
              <a:rPr lang="hu-HU"/>
              <a:t>BCWS = BCWP -&gt; teljesítés időterv szerint</a:t>
            </a:r>
          </a:p>
          <a:p>
            <a:pPr lvl="1"/>
            <a:r>
              <a:rPr lang="hu-HU"/>
              <a:t>BCWS &lt; BCWP -&gt; többletteljesítés</a:t>
            </a:r>
          </a:p>
          <a:p>
            <a:r>
              <a:rPr lang="hu-HU"/>
              <a:t>Ha</a:t>
            </a:r>
          </a:p>
          <a:p>
            <a:pPr lvl="1"/>
            <a:r>
              <a:rPr lang="hu-HU"/>
              <a:t>BCWP &gt; ACWP -&gt; megtakarítás a költségekből</a:t>
            </a:r>
          </a:p>
          <a:p>
            <a:pPr lvl="1"/>
            <a:r>
              <a:rPr lang="hu-HU"/>
              <a:t>BCWP = ACWP -&gt; költségek költségterv szerint</a:t>
            </a:r>
          </a:p>
          <a:p>
            <a:pPr lvl="1"/>
            <a:r>
              <a:rPr lang="hu-HU"/>
              <a:t>BCWP &lt; ACWP -&gt; költségtúllépés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Egyszerűbb mérőszámok</a:t>
            </a:r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ÜKtgE</a:t>
            </a:r>
            <a:r>
              <a:rPr lang="hu-HU"/>
              <a:t> </a:t>
            </a:r>
            <a:r>
              <a:rPr lang="hu-HU" b="1"/>
              <a:t>(SV)</a:t>
            </a:r>
            <a:r>
              <a:rPr lang="hu-HU"/>
              <a:t> és </a:t>
            </a:r>
            <a:r>
              <a:rPr lang="hu-HU" b="1"/>
              <a:t>KtgE</a:t>
            </a:r>
            <a:r>
              <a:rPr lang="hu-HU"/>
              <a:t> </a:t>
            </a:r>
            <a:r>
              <a:rPr lang="hu-HU" b="1"/>
              <a:t>(CV)</a:t>
            </a:r>
          </a:p>
          <a:p>
            <a:r>
              <a:rPr lang="hu-HU"/>
              <a:t>Ha</a:t>
            </a:r>
          </a:p>
          <a:p>
            <a:pPr lvl="1"/>
            <a:r>
              <a:rPr lang="hu-HU"/>
              <a:t>SV &gt; 0 -&gt; többletteljesítés</a:t>
            </a:r>
          </a:p>
          <a:p>
            <a:pPr lvl="1"/>
            <a:r>
              <a:rPr lang="hu-HU"/>
              <a:t>SV = 0 -&gt; teljesítés időterv szerint</a:t>
            </a:r>
          </a:p>
          <a:p>
            <a:pPr lvl="1"/>
            <a:r>
              <a:rPr lang="hu-HU"/>
              <a:t>SV &lt; 0 -&gt; elmaradás az időtervtől</a:t>
            </a:r>
          </a:p>
          <a:p>
            <a:r>
              <a:rPr lang="hu-HU"/>
              <a:t>Ha</a:t>
            </a:r>
          </a:p>
          <a:p>
            <a:pPr lvl="1"/>
            <a:r>
              <a:rPr lang="hu-HU"/>
              <a:t>CV &gt; 0 -&gt; megtakarítás a költségekből</a:t>
            </a:r>
          </a:p>
          <a:p>
            <a:pPr lvl="1"/>
            <a:r>
              <a:rPr lang="hu-HU"/>
              <a:t>CV = 0 -&gt; költségek költségterv szerint</a:t>
            </a:r>
          </a:p>
          <a:p>
            <a:pPr lvl="1"/>
            <a:r>
              <a:rPr lang="hu-HU"/>
              <a:t>CV &lt; 0 -&gt; költségtúllépés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További mérőszámok</a:t>
            </a:r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400" b="1"/>
              <a:t>ÜKtgE%</a:t>
            </a:r>
            <a:r>
              <a:rPr lang="hu-HU" sz="2400"/>
              <a:t>, Angolban </a:t>
            </a:r>
            <a:r>
              <a:rPr lang="hu-HU" sz="2400" b="1"/>
              <a:t>SV%</a:t>
            </a:r>
            <a:r>
              <a:rPr lang="hu-HU" sz="2400"/>
              <a:t> </a:t>
            </a:r>
          </a:p>
          <a:p>
            <a:r>
              <a:rPr lang="hu-HU" sz="2400" b="1"/>
              <a:t>ÜTI</a:t>
            </a:r>
            <a:r>
              <a:rPr lang="hu-HU" sz="2400"/>
              <a:t>, Angolban </a:t>
            </a:r>
            <a:r>
              <a:rPr lang="hu-HU" sz="2400" b="1"/>
              <a:t>SPI</a:t>
            </a:r>
            <a:r>
              <a:rPr lang="hu-HU" sz="2400"/>
              <a:t> (Schedule Performance Index)</a:t>
            </a:r>
          </a:p>
          <a:p>
            <a:r>
              <a:rPr lang="hu-HU" sz="2400" b="1"/>
              <a:t>KtgE%</a:t>
            </a:r>
            <a:r>
              <a:rPr lang="hu-HU" sz="2400"/>
              <a:t>, Angolban </a:t>
            </a:r>
            <a:r>
              <a:rPr lang="hu-HU" sz="2400" b="1"/>
              <a:t>CV%</a:t>
            </a:r>
            <a:endParaRPr lang="hu-HU" sz="2400"/>
          </a:p>
          <a:p>
            <a:r>
              <a:rPr lang="hu-HU" sz="2400" b="1"/>
              <a:t>Költségindex</a:t>
            </a:r>
            <a:r>
              <a:rPr lang="hu-HU" sz="2400"/>
              <a:t>, Angolban </a:t>
            </a:r>
            <a:r>
              <a:rPr lang="hu-HU" sz="2400" b="1"/>
              <a:t>CPI</a:t>
            </a:r>
            <a:r>
              <a:rPr lang="hu-HU" sz="2400"/>
              <a:t> (Cost Performance Index)</a:t>
            </a:r>
          </a:p>
          <a:p>
            <a:r>
              <a:rPr lang="hu-HU" sz="2400" b="1"/>
              <a:t>TervÉ</a:t>
            </a:r>
            <a:r>
              <a:rPr lang="hu-HU" sz="2400"/>
              <a:t>, Angolban </a:t>
            </a:r>
            <a:r>
              <a:rPr lang="hu-HU" sz="2400" b="1"/>
              <a:t>BAC</a:t>
            </a:r>
            <a:r>
              <a:rPr lang="hu-HU" sz="2400"/>
              <a:t> (budget at completion)</a:t>
            </a:r>
          </a:p>
          <a:p>
            <a:r>
              <a:rPr lang="hu-HU" sz="2400" b="1"/>
              <a:t>BecsÉ</a:t>
            </a:r>
            <a:r>
              <a:rPr lang="hu-HU" sz="2400"/>
              <a:t>, Angolban </a:t>
            </a:r>
            <a:r>
              <a:rPr lang="hu-HU" sz="2400" b="1"/>
              <a:t>EAC</a:t>
            </a:r>
            <a:r>
              <a:rPr lang="hu-HU" sz="2400"/>
              <a:t> (estimate at completion)</a:t>
            </a:r>
          </a:p>
          <a:p>
            <a:r>
              <a:rPr lang="hu-HU" sz="2400" b="1"/>
              <a:t>KtgETelj</a:t>
            </a:r>
            <a:r>
              <a:rPr lang="hu-HU" sz="2400"/>
              <a:t>, Angolban </a:t>
            </a:r>
            <a:r>
              <a:rPr lang="hu-HU" sz="2400" b="1"/>
              <a:t>VAC</a:t>
            </a:r>
            <a:r>
              <a:rPr lang="hu-HU" sz="2400"/>
              <a:t> (variance at completion)</a:t>
            </a:r>
          </a:p>
          <a:p>
            <a:r>
              <a:rPr lang="hu-HU" sz="2400" b="1"/>
              <a:t>TSzTI</a:t>
            </a:r>
            <a:r>
              <a:rPr lang="hu-HU" sz="2400"/>
              <a:t>, Angolban </a:t>
            </a:r>
            <a:r>
              <a:rPr lang="hu-HU" sz="2400" b="1"/>
              <a:t>TCPI</a:t>
            </a:r>
            <a:r>
              <a:rPr lang="hu-HU" sz="2400"/>
              <a:t> (to complete performance index)</a:t>
            </a:r>
          </a:p>
          <a:p>
            <a:endParaRPr lang="hu-HU"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létrehozott érték számításának módja</a:t>
            </a:r>
          </a:p>
        </p:txBody>
      </p:sp>
      <p:sp>
        <p:nvSpPr>
          <p:cNvPr id="88269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Eszközök (Tools)</a:t>
            </a:r>
            <a:r>
              <a:rPr lang="hu-HU"/>
              <a:t> menü, </a:t>
            </a:r>
            <a:r>
              <a:rPr lang="hu-HU" b="1"/>
              <a:t>Beállítások (Options)</a:t>
            </a:r>
            <a:r>
              <a:rPr lang="hu-HU"/>
              <a:t> ablak, </a:t>
            </a:r>
            <a:r>
              <a:rPr lang="hu-HU" b="1"/>
              <a:t>Számítás (Calculation)</a:t>
            </a:r>
            <a:r>
              <a:rPr lang="hu-HU"/>
              <a:t> fül.</a:t>
            </a:r>
          </a:p>
        </p:txBody>
      </p:sp>
      <p:pic>
        <p:nvPicPr>
          <p:cNvPr id="882696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2738438"/>
            <a:ext cx="4467225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82697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6600" y="4581525"/>
            <a:ext cx="5324475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Egyes tevékenységekre vonatkozó beállítás </a:t>
            </a:r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 </a:t>
            </a:r>
            <a:r>
              <a:rPr lang="hu-HU" b="1"/>
              <a:t>Tevékenység adatai (Task Information)</a:t>
            </a:r>
            <a:r>
              <a:rPr lang="hu-HU"/>
              <a:t> ablak</a:t>
            </a:r>
          </a:p>
        </p:txBody>
      </p:sp>
      <p:pic>
        <p:nvPicPr>
          <p:cNvPr id="88678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2368283"/>
            <a:ext cx="7102497" cy="418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Az előrehaladás statisztikái</a:t>
            </a:r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Nyomon követés (Tracking) </a:t>
            </a:r>
            <a:r>
              <a:rPr lang="hu-HU"/>
              <a:t>eszköztár, </a:t>
            </a:r>
            <a:r>
              <a:rPr lang="hu-HU" b="1"/>
              <a:t>Projekt statisztika (Project Statistics)</a:t>
            </a:r>
          </a:p>
          <a:p>
            <a:endParaRPr lang="hu-HU" b="1"/>
          </a:p>
          <a:p>
            <a:endParaRPr lang="hu-HU" b="1"/>
          </a:p>
          <a:p>
            <a:endParaRPr lang="hu-HU" b="1"/>
          </a:p>
          <a:p>
            <a:endParaRPr lang="hu-HU" b="1"/>
          </a:p>
          <a:p>
            <a:endParaRPr lang="hu-HU" b="1"/>
          </a:p>
          <a:p>
            <a:endParaRPr lang="hu-HU" b="1"/>
          </a:p>
          <a:p>
            <a:r>
              <a:rPr lang="hu-HU" b="1"/>
              <a:t>Jelentés (Report) </a:t>
            </a:r>
            <a:r>
              <a:rPr lang="hu-HU"/>
              <a:t>-&gt; </a:t>
            </a:r>
            <a:r>
              <a:rPr lang="hu-HU" b="1"/>
              <a:t>Jelentések (Reports)</a:t>
            </a:r>
          </a:p>
        </p:txBody>
      </p:sp>
      <p:pic>
        <p:nvPicPr>
          <p:cNvPr id="88064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2781300"/>
            <a:ext cx="6267450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Tevékenység ütemezésének megjelenítése</a:t>
            </a:r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Egyéni űrlapok (Custom Forms) </a:t>
            </a:r>
            <a:r>
              <a:rPr lang="hu-HU"/>
              <a:t>eszköztár, </a:t>
            </a:r>
            <a:r>
              <a:rPr lang="hu-HU" b="1"/>
              <a:t>Ütemterv nyomon követése (Schedule Tracking)</a:t>
            </a:r>
            <a:r>
              <a:rPr lang="hu-HU"/>
              <a:t> funkció. </a:t>
            </a:r>
          </a:p>
        </p:txBody>
      </p:sp>
      <p:pic>
        <p:nvPicPr>
          <p:cNvPr id="88883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3141663"/>
            <a:ext cx="7704137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4712</TotalTime>
  <Words>306</Words>
  <Application>Microsoft Office PowerPoint</Application>
  <PresentationFormat>On-screen Show (4:3)</PresentationFormat>
  <Paragraphs>60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Notesz</vt:lpstr>
      <vt:lpstr>A projekt előrehaladásának vizsgálata</vt:lpstr>
      <vt:lpstr>Költség alapú előrehaladás-mérő adatok felhasználása</vt:lpstr>
      <vt:lpstr>Az előrehaladás-mérő adatok értelmezése</vt:lpstr>
      <vt:lpstr>Egyszerűbb mérőszámok</vt:lpstr>
      <vt:lpstr>További mérőszámok</vt:lpstr>
      <vt:lpstr>A létrehozott érték számításának módja</vt:lpstr>
      <vt:lpstr>Egyes tevékenységekre vonatkozó beállítás </vt:lpstr>
      <vt:lpstr>Az előrehaladás statisztikái</vt:lpstr>
      <vt:lpstr>Tevékenység ütemezésének megjelenítése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160</cp:revision>
  <cp:lastPrinted>1601-01-01T00:00:00Z</cp:lastPrinted>
  <dcterms:created xsi:type="dcterms:W3CDTF">2001-10-04T13:18:56Z</dcterms:created>
  <dcterms:modified xsi:type="dcterms:W3CDTF">2009-05-14T05:18:29Z</dcterms:modified>
</cp:coreProperties>
</file>