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Default Extension="emf" ContentType="image/x-emf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6"/>
  </p:notesMasterIdLst>
  <p:handoutMasterIdLst>
    <p:handoutMasterId r:id="rId37"/>
  </p:handoutMasterIdLst>
  <p:sldIdLst>
    <p:sldId id="256" r:id="rId2"/>
    <p:sldId id="277" r:id="rId3"/>
    <p:sldId id="279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62" r:id="rId12"/>
    <p:sldId id="264" r:id="rId13"/>
    <p:sldId id="265" r:id="rId14"/>
    <p:sldId id="266" r:id="rId15"/>
    <p:sldId id="267" r:id="rId16"/>
    <p:sldId id="278" r:id="rId17"/>
    <p:sldId id="263" r:id="rId18"/>
    <p:sldId id="269" r:id="rId19"/>
    <p:sldId id="270" r:id="rId20"/>
    <p:sldId id="271" r:id="rId21"/>
    <p:sldId id="272" r:id="rId22"/>
    <p:sldId id="287" r:id="rId23"/>
    <p:sldId id="274" r:id="rId24"/>
    <p:sldId id="275" r:id="rId25"/>
    <p:sldId id="288" r:id="rId26"/>
    <p:sldId id="289" r:id="rId27"/>
    <p:sldId id="290" r:id="rId28"/>
    <p:sldId id="291" r:id="rId29"/>
    <p:sldId id="273" r:id="rId30"/>
    <p:sldId id="292" r:id="rId31"/>
    <p:sldId id="293" r:id="rId32"/>
    <p:sldId id="294" r:id="rId33"/>
    <p:sldId id="295" r:id="rId34"/>
    <p:sldId id="276" r:id="rId35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52" d="100"/>
          <a:sy n="52" d="100"/>
        </p:scale>
        <p:origin x="-108" y="-10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07961E3C-899B-4C5E-B61F-0DBFA2D1A173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9E1A2B1-A30B-41E9-BFC0-2F4325C58698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A1A88A-CDDF-45FC-A2ED-DCCB2026C830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CA7350-796A-49FE-8696-8D8E6DC77291}" type="slidenum">
              <a:rPr lang="en-GB"/>
              <a:pPr/>
              <a:t>2</a:t>
            </a:fld>
            <a:endParaRPr lang="en-GB"/>
          </a:p>
        </p:txBody>
      </p:sp>
      <p:sp>
        <p:nvSpPr>
          <p:cNvPr id="910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0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537FA7-B594-4A59-AEBF-9DEC06F6C270}" type="slidenum">
              <a:rPr lang="en-GB"/>
              <a:pPr/>
              <a:t>3</a:t>
            </a:fld>
            <a:endParaRPr lang="en-GB"/>
          </a:p>
        </p:txBody>
      </p:sp>
      <p:sp>
        <p:nvSpPr>
          <p:cNvPr id="915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5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8EA929-9C54-46EC-82B2-A59FD64409B8}" type="slidenum">
              <a:rPr lang="en-GB"/>
              <a:pPr/>
              <a:t>4</a:t>
            </a:fld>
            <a:endParaRPr lang="en-GB"/>
          </a:p>
        </p:txBody>
      </p:sp>
      <p:sp>
        <p:nvSpPr>
          <p:cNvPr id="917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7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D86128-828A-4694-A495-84394E43D0C4}" type="slidenum">
              <a:rPr lang="en-GB"/>
              <a:pPr/>
              <a:t>5</a:t>
            </a:fld>
            <a:endParaRPr lang="en-GB"/>
          </a:p>
        </p:txBody>
      </p:sp>
      <p:sp>
        <p:nvSpPr>
          <p:cNvPr id="919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9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2BAB19-A257-4765-81F0-6764CF3F874F}" type="slidenum">
              <a:rPr lang="en-GB"/>
              <a:pPr/>
              <a:t>6</a:t>
            </a:fld>
            <a:endParaRPr lang="en-GB"/>
          </a:p>
        </p:txBody>
      </p:sp>
      <p:sp>
        <p:nvSpPr>
          <p:cNvPr id="921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0622BF-0257-4FD7-8578-4391F2049112}" type="slidenum">
              <a:rPr lang="en-GB"/>
              <a:pPr/>
              <a:t>7</a:t>
            </a:fld>
            <a:endParaRPr lang="en-GB"/>
          </a:p>
        </p:txBody>
      </p:sp>
      <p:sp>
        <p:nvSpPr>
          <p:cNvPr id="923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3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4A2D24-DD7B-4011-96D1-16C3140DEB24}" type="slidenum">
              <a:rPr lang="en-GB"/>
              <a:pPr/>
              <a:t>8</a:t>
            </a:fld>
            <a:endParaRPr lang="en-GB"/>
          </a:p>
        </p:txBody>
      </p:sp>
      <p:sp>
        <p:nvSpPr>
          <p:cNvPr id="925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5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73CAF6-2575-4D98-83CB-EC696597288F}" type="slidenum">
              <a:rPr lang="en-GB"/>
              <a:pPr/>
              <a:t>9</a:t>
            </a:fld>
            <a:endParaRPr lang="en-GB"/>
          </a:p>
        </p:txBody>
      </p:sp>
      <p:sp>
        <p:nvSpPr>
          <p:cNvPr id="927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7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A3EC4E-42AB-4E6B-AEBE-757BE09B050C}" type="slidenum">
              <a:rPr lang="en-GB"/>
              <a:pPr/>
              <a:t>10</a:t>
            </a:fld>
            <a:endParaRPr lang="en-GB"/>
          </a:p>
        </p:txBody>
      </p:sp>
      <p:sp>
        <p:nvSpPr>
          <p:cNvPr id="929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9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B6BFEE-A8C3-4C46-99A0-C24C8B416A36}" type="slidenum">
              <a:rPr lang="en-GB"/>
              <a:pPr/>
              <a:t>11</a:t>
            </a:fld>
            <a:endParaRPr lang="en-GB"/>
          </a:p>
        </p:txBody>
      </p:sp>
      <p:sp>
        <p:nvSpPr>
          <p:cNvPr id="87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F7F326-CD43-46D4-92E0-998FB1AECA08}" type="slidenum">
              <a:rPr lang="en-GB"/>
              <a:pPr/>
              <a:t>12</a:t>
            </a:fld>
            <a:endParaRPr lang="en-GB"/>
          </a:p>
        </p:txBody>
      </p:sp>
      <p:sp>
        <p:nvSpPr>
          <p:cNvPr id="88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7D4036-BFDF-4682-BC39-2F51ED6CF5C0}" type="slidenum">
              <a:rPr lang="en-GB"/>
              <a:pPr/>
              <a:t>13</a:t>
            </a:fld>
            <a:endParaRPr lang="en-GB"/>
          </a:p>
        </p:txBody>
      </p:sp>
      <p:sp>
        <p:nvSpPr>
          <p:cNvPr id="88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7C4261-D72C-4A45-990B-41DD98D5E99C}" type="slidenum">
              <a:rPr lang="en-GB"/>
              <a:pPr/>
              <a:t>14</a:t>
            </a:fld>
            <a:endParaRPr lang="en-GB"/>
          </a:p>
        </p:txBody>
      </p:sp>
      <p:sp>
        <p:nvSpPr>
          <p:cNvPr id="887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7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761811-9EAE-4AF5-A56B-827556334A8E}" type="slidenum">
              <a:rPr lang="en-GB"/>
              <a:pPr/>
              <a:t>15</a:t>
            </a:fld>
            <a:endParaRPr lang="en-GB"/>
          </a:p>
        </p:txBody>
      </p:sp>
      <p:sp>
        <p:nvSpPr>
          <p:cNvPr id="88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72B969-B527-472A-88C7-13F31C79FF94}" type="slidenum">
              <a:rPr lang="en-GB"/>
              <a:pPr/>
              <a:t>16</a:t>
            </a:fld>
            <a:endParaRPr lang="en-GB"/>
          </a:p>
        </p:txBody>
      </p:sp>
      <p:sp>
        <p:nvSpPr>
          <p:cNvPr id="912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2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78F5BA-57EB-48A3-AA48-E5D9F60A6DC1}" type="slidenum">
              <a:rPr lang="en-GB"/>
              <a:pPr/>
              <a:t>17</a:t>
            </a:fld>
            <a:endParaRPr lang="en-GB"/>
          </a:p>
        </p:txBody>
      </p:sp>
      <p:sp>
        <p:nvSpPr>
          <p:cNvPr id="88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131332-9C79-492A-9E39-5C32BE9E9E04}" type="slidenum">
              <a:rPr lang="en-GB"/>
              <a:pPr/>
              <a:t>18</a:t>
            </a:fld>
            <a:endParaRPr lang="en-GB"/>
          </a:p>
        </p:txBody>
      </p:sp>
      <p:sp>
        <p:nvSpPr>
          <p:cNvPr id="893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EE5170-0120-4456-95B2-A7FEFFA68DC9}" type="slidenum">
              <a:rPr lang="en-GB"/>
              <a:pPr/>
              <a:t>19</a:t>
            </a:fld>
            <a:endParaRPr lang="en-GB"/>
          </a:p>
        </p:txBody>
      </p:sp>
      <p:sp>
        <p:nvSpPr>
          <p:cNvPr id="896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6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73FAB2A-5EAC-43A7-9A0B-74724C0F54BA}" type="slidenum">
              <a:rPr lang="en-GB"/>
              <a:pPr/>
              <a:t>20</a:t>
            </a:fld>
            <a:endParaRPr lang="en-GB"/>
          </a:p>
        </p:txBody>
      </p:sp>
      <p:sp>
        <p:nvSpPr>
          <p:cNvPr id="898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8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BE1CB2-F58B-4E68-A735-00B3C54A6AAD}" type="slidenum">
              <a:rPr lang="en-GB"/>
              <a:pPr/>
              <a:t>21</a:t>
            </a:fld>
            <a:endParaRPr lang="en-GB"/>
          </a:p>
        </p:txBody>
      </p:sp>
      <p:sp>
        <p:nvSpPr>
          <p:cNvPr id="90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0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A44390-C9D7-4FDA-A59D-F13C57E59D5D}" type="slidenum">
              <a:rPr lang="en-GB"/>
              <a:pPr/>
              <a:t>22</a:t>
            </a:fld>
            <a:endParaRPr lang="en-GB"/>
          </a:p>
        </p:txBody>
      </p:sp>
      <p:sp>
        <p:nvSpPr>
          <p:cNvPr id="933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3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BDDCE9-DF6F-4E15-A828-ED9FF41CE50D}" type="slidenum">
              <a:rPr lang="en-GB"/>
              <a:pPr/>
              <a:t>23</a:t>
            </a:fld>
            <a:endParaRPr lang="en-GB"/>
          </a:p>
        </p:txBody>
      </p:sp>
      <p:sp>
        <p:nvSpPr>
          <p:cNvPr id="904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4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C6CFA7-E04C-447F-90F7-4E2D53AD9270}" type="slidenum">
              <a:rPr lang="en-GB"/>
              <a:pPr/>
              <a:t>24</a:t>
            </a:fld>
            <a:endParaRPr lang="en-GB"/>
          </a:p>
        </p:txBody>
      </p:sp>
      <p:sp>
        <p:nvSpPr>
          <p:cNvPr id="906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6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30D99F-8961-4DB8-B671-122DE3CB054A}" type="slidenum">
              <a:rPr lang="en-GB"/>
              <a:pPr/>
              <a:t>25</a:t>
            </a:fld>
            <a:endParaRPr lang="en-GB"/>
          </a:p>
        </p:txBody>
      </p:sp>
      <p:sp>
        <p:nvSpPr>
          <p:cNvPr id="935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5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9E02DE-E3C8-4E5D-A71B-BD440A219C78}" type="slidenum">
              <a:rPr lang="en-GB"/>
              <a:pPr/>
              <a:t>26</a:t>
            </a:fld>
            <a:endParaRPr lang="en-GB"/>
          </a:p>
        </p:txBody>
      </p:sp>
      <p:sp>
        <p:nvSpPr>
          <p:cNvPr id="937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7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F60D7F-E6A3-4BAE-9A69-ABB062F14575}" type="slidenum">
              <a:rPr lang="en-GB"/>
              <a:pPr/>
              <a:t>27</a:t>
            </a:fld>
            <a:endParaRPr lang="en-GB"/>
          </a:p>
        </p:txBody>
      </p:sp>
      <p:sp>
        <p:nvSpPr>
          <p:cNvPr id="940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0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6FF963-1F3E-49C3-BC52-9D486CF7E62D}" type="slidenum">
              <a:rPr lang="en-GB"/>
              <a:pPr/>
              <a:t>28</a:t>
            </a:fld>
            <a:endParaRPr lang="en-GB"/>
          </a:p>
        </p:txBody>
      </p:sp>
      <p:sp>
        <p:nvSpPr>
          <p:cNvPr id="942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162528-E6CB-46A1-80E8-36710DBF67E0}" type="slidenum">
              <a:rPr lang="en-GB"/>
              <a:pPr/>
              <a:t>29</a:t>
            </a:fld>
            <a:endParaRPr lang="en-GB"/>
          </a:p>
        </p:txBody>
      </p:sp>
      <p:sp>
        <p:nvSpPr>
          <p:cNvPr id="90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C63EDC-381B-4E80-9757-A340DBA7777E}" type="slidenum">
              <a:rPr lang="en-GB"/>
              <a:pPr/>
              <a:t>30</a:t>
            </a:fld>
            <a:endParaRPr lang="en-GB"/>
          </a:p>
        </p:txBody>
      </p:sp>
      <p:sp>
        <p:nvSpPr>
          <p:cNvPr id="944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4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D8541B-32F5-43AE-BAD2-B96FFD8B8883}" type="slidenum">
              <a:rPr lang="en-GB"/>
              <a:pPr/>
              <a:t>31</a:t>
            </a:fld>
            <a:endParaRPr lang="en-GB"/>
          </a:p>
        </p:txBody>
      </p:sp>
      <p:sp>
        <p:nvSpPr>
          <p:cNvPr id="946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6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A27BA6-BB0C-4E80-933A-81D64A6AE529}" type="slidenum">
              <a:rPr lang="en-GB"/>
              <a:pPr/>
              <a:t>32</a:t>
            </a:fld>
            <a:endParaRPr lang="en-GB"/>
          </a:p>
        </p:txBody>
      </p:sp>
      <p:sp>
        <p:nvSpPr>
          <p:cNvPr id="948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8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5D134E-7322-4195-9F02-D16B9F73E3C6}" type="slidenum">
              <a:rPr lang="en-GB"/>
              <a:pPr/>
              <a:t>33</a:t>
            </a:fld>
            <a:endParaRPr lang="en-GB"/>
          </a:p>
        </p:txBody>
      </p:sp>
      <p:sp>
        <p:nvSpPr>
          <p:cNvPr id="950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0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102D2F-9002-4B35-B3DF-F576546C7B9B}" type="slidenum">
              <a:rPr lang="en-GB"/>
              <a:pPr/>
              <a:t>34</a:t>
            </a:fld>
            <a:endParaRPr lang="en-GB"/>
          </a:p>
        </p:txBody>
      </p:sp>
      <p:sp>
        <p:nvSpPr>
          <p:cNvPr id="908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8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12DA05A-A698-44B4-956F-5E3396712849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Fizikai.mpp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Ido.mpp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Munka.mpp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hu-HU"/>
              <a:t>Előrehaladás követése a tervezőeszközzel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630738" y="5589588"/>
            <a:ext cx="3868737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hu-HU" b="1"/>
              <a:t>Készítette:</a:t>
            </a:r>
            <a:r>
              <a:rPr lang="hu-HU"/>
              <a:t> Szentirmai Róbert</a:t>
            </a:r>
          </a:p>
          <a:p>
            <a:pPr algn="r"/>
            <a:r>
              <a:rPr lang="hu-HU" sz="1200"/>
              <a:t>(minden jog fenntartva)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Fontos emlékezni az alábbiakra!</a:t>
            </a:r>
          </a:p>
        </p:txBody>
      </p:sp>
      <p:sp>
        <p:nvSpPr>
          <p:cNvPr id="909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nyomon követés mindig naptárhoz kötött, nem dolgozhatunk sem előre a jövőben, sem utólag a múltban!</a:t>
            </a:r>
          </a:p>
          <a:p>
            <a:r>
              <a:rPr lang="hu-HU"/>
              <a:t>Az el nem végzett tevékenységeket át kell ütemezni!</a:t>
            </a:r>
          </a:p>
          <a:p>
            <a:r>
              <a:rPr lang="hu-HU"/>
              <a:t>Munka egységű nyomon követésnél célszerű a tevékenységeket erőforrásonként többszörözni!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Nyomon követési adatok megadása</a:t>
            </a:r>
          </a:p>
        </p:txBody>
      </p:sp>
      <p:sp>
        <p:nvSpPr>
          <p:cNvPr id="914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Elég-e annyit megadni, hogy 30%-ban van kész egy tevékenység?</a:t>
            </a:r>
          </a:p>
          <a:p>
            <a:endParaRPr lang="hu-HU"/>
          </a:p>
          <a:p>
            <a:endParaRPr lang="hu-HU"/>
          </a:p>
          <a:p>
            <a:r>
              <a:rPr lang="hu-HU"/>
              <a:t>Mit mutat az ábra?</a:t>
            </a:r>
          </a:p>
        </p:txBody>
      </p:sp>
      <p:pic>
        <p:nvPicPr>
          <p:cNvPr id="91443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2852738"/>
            <a:ext cx="8353425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Elmaradt tevékenység</a:t>
            </a:r>
          </a:p>
        </p:txBody>
      </p:sp>
      <p:sp>
        <p:nvSpPr>
          <p:cNvPr id="916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Ha 3 napot jelent a 30%, és utána még nem történt semmi</a:t>
            </a:r>
          </a:p>
        </p:txBody>
      </p:sp>
      <p:pic>
        <p:nvPicPr>
          <p:cNvPr id="91648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3046413"/>
            <a:ext cx="8353425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Csúszó, elnyúló tevékenység</a:t>
            </a:r>
          </a:p>
        </p:txBody>
      </p:sp>
      <p:sp>
        <p:nvSpPr>
          <p:cNvPr id="918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Ha a 30%, valós, de mostanáig folyamatosan dolgoztak </a:t>
            </a:r>
            <a:r>
              <a:rPr lang="hu-HU" smtClean="0"/>
              <a:t>rajta, akkor arányosan meg kell hosszabbítani a tevékenységet (rossz volt a becslés a projektterv kidolgozásakor.</a:t>
            </a:r>
            <a:endParaRPr lang="hu-HU"/>
          </a:p>
        </p:txBody>
      </p:sp>
      <p:pic>
        <p:nvPicPr>
          <p:cNvPr id="91853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4357694"/>
            <a:ext cx="8353425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Fizikai készültség</a:t>
            </a:r>
          </a:p>
        </p:txBody>
      </p:sp>
      <p:sp>
        <p:nvSpPr>
          <p:cNvPr id="920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Ha a tevékenységhossz a tervezett, és folyamatosan dolgoztak, a teljesítés akkor időtől független.</a:t>
            </a:r>
          </a:p>
        </p:txBody>
      </p:sp>
      <p:pic>
        <p:nvPicPr>
          <p:cNvPr id="92058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3378200"/>
            <a:ext cx="8353425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Előrébb haladt tevékenység </a:t>
            </a:r>
          </a:p>
        </p:txBody>
      </p:sp>
      <p:sp>
        <p:nvSpPr>
          <p:cNvPr id="922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Nem lehet előrébb egy tevékenység a mai napnál.</a:t>
            </a:r>
          </a:p>
          <a:p>
            <a:endParaRPr lang="hu-HU"/>
          </a:p>
          <a:p>
            <a:endParaRPr lang="hu-HU"/>
          </a:p>
          <a:p>
            <a:endParaRPr lang="hu-HU"/>
          </a:p>
          <a:p>
            <a:r>
              <a:rPr lang="hu-HU"/>
              <a:t>Helyesen:</a:t>
            </a:r>
          </a:p>
        </p:txBody>
      </p:sp>
      <p:pic>
        <p:nvPicPr>
          <p:cNvPr id="92263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3046413"/>
            <a:ext cx="8353425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631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288" y="4962525"/>
            <a:ext cx="8353425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Jövőbe eső tevékenység idő előtti megvalósulása</a:t>
            </a:r>
          </a:p>
        </p:txBody>
      </p:sp>
      <p:sp>
        <p:nvSpPr>
          <p:cNvPr id="924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Ha valóságos a teljesítés, akkor függetlenül a korai teljesítés helyességétől oda és úgy kell rögzíteni az adatokat, amikor és ahogyan azok megvalósultak.</a:t>
            </a:r>
          </a:p>
          <a:p>
            <a:endParaRPr lang="hu-HU"/>
          </a:p>
          <a:p>
            <a:endParaRPr lang="hu-HU"/>
          </a:p>
          <a:p>
            <a:r>
              <a:rPr lang="hu-HU"/>
              <a:t>Helyesen:</a:t>
            </a:r>
          </a:p>
        </p:txBody>
      </p:sp>
      <p:pic>
        <p:nvPicPr>
          <p:cNvPr id="92467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3388" y="3675063"/>
            <a:ext cx="82772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4679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3388" y="5259388"/>
            <a:ext cx="82772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Jövőbe eső tevékenység idő előtti megvalósulása (folytatás)</a:t>
            </a:r>
            <a:endParaRPr lang="hu-HU"/>
          </a:p>
        </p:txBody>
      </p:sp>
      <p:sp>
        <p:nvSpPr>
          <p:cNvPr id="926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Lehet-e a kapcsolatok engedte ütemezésnél korábbi teljesítés:</a:t>
            </a:r>
          </a:p>
          <a:p>
            <a:pPr lvl="1"/>
            <a:r>
              <a:rPr lang="hu-HU" b="1"/>
              <a:t>Igen:</a:t>
            </a:r>
            <a:r>
              <a:rPr lang="hu-HU"/>
              <a:t> Ha a tervezés pontossága nem tette lehetővé, hogy olyan apróságokra is odafigyeljünk, melyeket az erőforrások végül hamarabb is el tudtak végezni..</a:t>
            </a:r>
            <a:endParaRPr lang="hu-HU" b="1"/>
          </a:p>
          <a:p>
            <a:pPr lvl="1"/>
            <a:r>
              <a:rPr lang="hu-HU" b="1"/>
              <a:t>Nem:</a:t>
            </a:r>
            <a:r>
              <a:rPr lang="hu-HU"/>
              <a:t> Ha figyelmetlenségből nem tartották be az érintettek a technológiai sorrendet.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Teendők hibás teljesítéskor</a:t>
            </a:r>
          </a:p>
        </p:txBody>
      </p:sp>
      <p:sp>
        <p:nvSpPr>
          <p:cNvPr id="928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2400"/>
              <a:t>Ilyen esetekben is fel kell venni, és oda kell rögzíteni az elvégzett tevékenységrészt, ahol az megtörtént. </a:t>
            </a:r>
          </a:p>
          <a:p>
            <a:r>
              <a:rPr lang="hu-HU" sz="2400"/>
              <a:t>A hátralevő munkarészt azonban el kell venni a teendőről, és ki kell egészíteni a projekttervet olyan tevékenységekkel, melyekkel visszaállíthatjuk a kiindulási vagy ahhoz közeli állapotot, majd azokkal is, melyekkel elérhető a kívánt cél. </a:t>
            </a:r>
          </a:p>
          <a:p>
            <a:r>
              <a:rPr lang="hu-HU" sz="2400"/>
              <a:t>Így biztosítható csak, hogy helyesek legyenek a projektköltségek és az erőforrás-felhasználási adatok.</a:t>
            </a:r>
          </a:p>
        </p:txBody>
      </p:sp>
      <p:pic>
        <p:nvPicPr>
          <p:cNvPr id="92877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69963" y="5281613"/>
            <a:ext cx="70580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Nyomon követési módok</a:t>
            </a:r>
          </a:p>
        </p:txBody>
      </p:sp>
      <p:sp>
        <p:nvSpPr>
          <p:cNvPr id="87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Százalékos</a:t>
            </a:r>
          </a:p>
          <a:p>
            <a:r>
              <a:rPr lang="hu-HU"/>
              <a:t>Időtartam egységű (</a:t>
            </a:r>
            <a:r>
              <a:rPr lang="hu-HU" b="1"/>
              <a:t>Duration</a:t>
            </a:r>
            <a:r>
              <a:rPr lang="hu-HU"/>
              <a:t>=&gt;</a:t>
            </a:r>
            <a:r>
              <a:rPr lang="hu-HU" b="1"/>
              <a:t>Day</a:t>
            </a:r>
            <a:r>
              <a:rPr lang="hu-HU"/>
              <a:t>)</a:t>
            </a:r>
          </a:p>
          <a:p>
            <a:r>
              <a:rPr lang="hu-HU"/>
              <a:t>Munka egységű (</a:t>
            </a:r>
            <a:r>
              <a:rPr lang="hu-HU" b="1"/>
              <a:t>Work</a:t>
            </a:r>
            <a:r>
              <a:rPr lang="hu-HU"/>
              <a:t>=&gt;</a:t>
            </a:r>
            <a:r>
              <a:rPr lang="hu-HU" b="1"/>
              <a:t>Hour</a:t>
            </a:r>
            <a:r>
              <a:rPr lang="hu-HU"/>
              <a:t>)</a:t>
            </a:r>
          </a:p>
          <a:p>
            <a:r>
              <a:rPr lang="hu-HU"/>
              <a:t>Költség alapú (</a:t>
            </a:r>
            <a:r>
              <a:rPr lang="hu-HU" b="1"/>
              <a:t>Cost</a:t>
            </a:r>
            <a:r>
              <a:rPr lang="hu-HU"/>
              <a:t>)</a:t>
            </a:r>
          </a:p>
        </p:txBody>
      </p:sp>
      <p:graphicFrame>
        <p:nvGraphicFramePr>
          <p:cNvPr id="878596" name="Object 4"/>
          <p:cNvGraphicFramePr>
            <a:graphicFrameLocks noChangeAspect="1"/>
          </p:cNvGraphicFramePr>
          <p:nvPr/>
        </p:nvGraphicFramePr>
        <p:xfrm>
          <a:off x="4724400" y="3429000"/>
          <a:ext cx="3857625" cy="2905125"/>
        </p:xfrm>
        <a:graphic>
          <a:graphicData uri="http://schemas.openxmlformats.org/presentationml/2006/ole">
            <p:oleObj spid="_x0000_s878596" name="Bitkép" r:id="rId4" imgW="3858164" imgH="2905531" progId="PBrush">
              <p:embed/>
            </p:oleObj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Nyomon követési nézet</a:t>
            </a:r>
          </a:p>
        </p:txBody>
      </p:sp>
      <p:sp>
        <p:nvSpPr>
          <p:cNvPr id="88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Nyomon követési Gantt (Tracking Gantt)</a:t>
            </a:r>
            <a:r>
              <a:rPr lang="hu-HU"/>
              <a:t> nézet</a:t>
            </a:r>
          </a:p>
          <a:p>
            <a:r>
              <a:rPr lang="hu-HU"/>
              <a:t>Látszanak a bázistervi adatok</a:t>
            </a:r>
          </a:p>
          <a:p>
            <a:r>
              <a:rPr lang="hu-HU"/>
              <a:t>Leolvashatók a várható értékek</a:t>
            </a:r>
          </a:p>
          <a:p>
            <a:r>
              <a:rPr lang="hu-HU"/>
              <a:t>Elkülönülnek az aktuális adatok</a:t>
            </a:r>
          </a:p>
          <a:p>
            <a:r>
              <a:rPr lang="hu-HU"/>
              <a:t>Jól láthatók a kritikus utak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Állapotdátum</a:t>
            </a:r>
          </a:p>
        </p:txBody>
      </p:sp>
      <p:sp>
        <p:nvSpPr>
          <p:cNvPr id="88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A nyomon követési adatok dátuma</a:t>
            </a:r>
          </a:p>
          <a:p>
            <a:r>
              <a:rPr lang="hu-HU" b="1"/>
              <a:t>Az átütemezési nap</a:t>
            </a:r>
          </a:p>
          <a:p>
            <a:r>
              <a:rPr lang="hu-HU" b="1"/>
              <a:t>Az előrejelzés dátuma</a:t>
            </a:r>
            <a:endParaRPr lang="hu-H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Állapotdátum megadása</a:t>
            </a:r>
          </a:p>
        </p:txBody>
      </p:sp>
      <p:sp>
        <p:nvSpPr>
          <p:cNvPr id="88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Projekt (Project menü)</a:t>
            </a:r>
            <a:r>
              <a:rPr lang="hu-HU"/>
              <a:t>, </a:t>
            </a:r>
            <a:r>
              <a:rPr lang="hu-HU" b="1"/>
              <a:t>Projekt adatai (Project Information)</a:t>
            </a:r>
            <a:r>
              <a:rPr lang="hu-HU"/>
              <a:t> funkció, </a:t>
            </a:r>
            <a:r>
              <a:rPr lang="hu-HU" b="1"/>
              <a:t>Állapotdátum (Status Date)</a:t>
            </a:r>
            <a:r>
              <a:rPr lang="hu-HU"/>
              <a:t> .</a:t>
            </a:r>
          </a:p>
        </p:txBody>
      </p:sp>
      <p:pic>
        <p:nvPicPr>
          <p:cNvPr id="88679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48038" y="2781300"/>
            <a:ext cx="5362575" cy="364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Állapotdátum feltüntetése</a:t>
            </a:r>
          </a:p>
        </p:txBody>
      </p:sp>
      <p:sp>
        <p:nvSpPr>
          <p:cNvPr id="88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Ennek az a módja, hogy az</a:t>
            </a:r>
            <a:r>
              <a:rPr lang="hu-HU" b="1"/>
              <a:t> Eszközök (Tools) </a:t>
            </a:r>
            <a:r>
              <a:rPr lang="hu-HU"/>
              <a:t>menüben a</a:t>
            </a:r>
            <a:r>
              <a:rPr lang="hu-HU" b="1"/>
              <a:t> Nyomon követés (Tracking) </a:t>
            </a:r>
            <a:r>
              <a:rPr lang="hu-HU"/>
              <a:t>almenüből ki kell választani a</a:t>
            </a:r>
            <a:r>
              <a:rPr lang="hu-HU" b="1"/>
              <a:t> Végrehajtási vonalak (Progress Lines) </a:t>
            </a:r>
            <a:r>
              <a:rPr lang="hu-HU"/>
              <a:t>funkciót, és a megjelenő ablakban ki kell pipálni a</a:t>
            </a:r>
            <a:r>
              <a:rPr lang="hu-HU" b="1"/>
              <a:t> Mindig az aktuális vonal megjelenítése (</a:t>
            </a:r>
            <a:r>
              <a:rPr lang="hu-HU" b="1" smtClean="0"/>
              <a:t>Always </a:t>
            </a:r>
            <a:r>
              <a:rPr lang="hu-HU" b="1"/>
              <a:t>display current progress line) </a:t>
            </a:r>
            <a:r>
              <a:rPr lang="hu-HU"/>
              <a:t>opciót, a</a:t>
            </a:r>
            <a:r>
              <a:rPr lang="hu-HU" b="1"/>
              <a:t> Projekt állapotnapján (At project status date) </a:t>
            </a:r>
            <a:r>
              <a:rPr lang="hu-HU"/>
              <a:t>választókapcsolóval.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Állapotdátum feltüntetése (folytatás)</a:t>
            </a:r>
          </a:p>
        </p:txBody>
      </p:sp>
      <p:pic>
        <p:nvPicPr>
          <p:cNvPr id="911366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188" y="1773238"/>
            <a:ext cx="7924800" cy="465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Százalékos megadási módok</a:t>
            </a:r>
          </a:p>
        </p:txBody>
      </p:sp>
      <p:sp>
        <p:nvSpPr>
          <p:cNvPr id="88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Készültségi % (% Complete, vagy Percent Complete)</a:t>
            </a:r>
            <a:r>
              <a:rPr lang="hu-HU"/>
              <a:t> </a:t>
            </a:r>
            <a:r>
              <a:rPr lang="hu-HU" b="1"/>
              <a:t>:</a:t>
            </a:r>
            <a:r>
              <a:rPr lang="hu-HU"/>
              <a:t> A rendelkezésre álló idő százalékát jelenti, azaz csak közvetve készültségi fok!</a:t>
            </a:r>
          </a:p>
          <a:p>
            <a:r>
              <a:rPr lang="hu-HU" b="1"/>
              <a:t>Munka készültségi % (% Work complete)</a:t>
            </a:r>
            <a:r>
              <a:rPr lang="hu-HU"/>
              <a:t> </a:t>
            </a:r>
            <a:r>
              <a:rPr lang="hu-HU" b="1"/>
              <a:t>:</a:t>
            </a:r>
            <a:r>
              <a:rPr lang="hu-HU"/>
              <a:t> Az elvégzendő munka százaléka.</a:t>
            </a:r>
          </a:p>
          <a:p>
            <a:r>
              <a:rPr lang="hu-HU" b="1"/>
              <a:t>Fizikai készültségi % (Physical % Complete)</a:t>
            </a:r>
            <a:r>
              <a:rPr lang="hu-HU"/>
              <a:t> </a:t>
            </a:r>
            <a:r>
              <a:rPr lang="hu-HU" b="1"/>
              <a:t>:</a:t>
            </a:r>
            <a:r>
              <a:rPr lang="hu-HU"/>
              <a:t> Az időtől független készültségi fok.</a:t>
            </a:r>
          </a:p>
          <a:p>
            <a:endParaRPr lang="hu-HU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Százalékos nyomon követés</a:t>
            </a:r>
          </a:p>
        </p:txBody>
      </p:sp>
      <p:sp>
        <p:nvSpPr>
          <p:cNvPr id="89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</a:t>
            </a:r>
            <a:r>
              <a:rPr lang="hu-HU" b="1"/>
              <a:t>Tevékenység adatai (Task Information) </a:t>
            </a:r>
            <a:r>
              <a:rPr lang="hu-HU"/>
              <a:t>ablakban az </a:t>
            </a:r>
            <a:r>
              <a:rPr lang="hu-HU" b="1"/>
              <a:t>Általános (General)</a:t>
            </a:r>
            <a:r>
              <a:rPr lang="hu-HU"/>
              <a:t> fülön a </a:t>
            </a:r>
            <a:r>
              <a:rPr lang="hu-HU" b="1"/>
              <a:t>Készültségi százalék (Percent Complete)</a:t>
            </a:r>
            <a:r>
              <a:rPr lang="hu-HU"/>
              <a:t> mező kitöltésével.</a:t>
            </a:r>
          </a:p>
          <a:p>
            <a:r>
              <a:rPr lang="hu-HU"/>
              <a:t>A </a:t>
            </a:r>
            <a:r>
              <a:rPr lang="hu-HU" b="1"/>
              <a:t>Nyomon követés (Tracking)</a:t>
            </a:r>
            <a:r>
              <a:rPr lang="hu-HU"/>
              <a:t> eszköztár megfelelő ikonjaival, melyet a </a:t>
            </a:r>
            <a:r>
              <a:rPr lang="hu-HU" b="1"/>
              <a:t>Nézet (View)</a:t>
            </a:r>
            <a:r>
              <a:rPr lang="hu-HU"/>
              <a:t> menü </a:t>
            </a:r>
            <a:r>
              <a:rPr lang="hu-HU" b="1"/>
              <a:t>Eszköztárak (Toolbars)</a:t>
            </a:r>
            <a:r>
              <a:rPr lang="hu-HU"/>
              <a:t> almenüjéből kérhetünk.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Százalékos nyomon követés (Folyt.)</a:t>
            </a:r>
          </a:p>
        </p:txBody>
      </p:sp>
      <p:sp>
        <p:nvSpPr>
          <p:cNvPr id="894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hu-HU"/>
              <a:t>További lehetőség, hogy a tevékenység téglalapjának elejétől egérrel húzzuk el a készültséget, amikor százalékot formáz a mutatója.</a:t>
            </a:r>
          </a:p>
          <a:p>
            <a:pPr>
              <a:lnSpc>
                <a:spcPct val="90000"/>
              </a:lnSpc>
            </a:pPr>
            <a:r>
              <a:rPr lang="hu-HU"/>
              <a:t>A </a:t>
            </a:r>
            <a:r>
              <a:rPr lang="hu-HU" b="1"/>
              <a:t>Fizikai készültségi % (Phisical % Complete)</a:t>
            </a:r>
            <a:r>
              <a:rPr lang="hu-HU"/>
              <a:t> megadásához elsőként meg kell jeleníteni a mezőt. Mivel a fizikai készültséget sokszor fel szoktuk használni saját képleteinkben, fontos tudni, hogy ez a mező, elvárásainkkal szemben, egész számként rögzíti a beírt értékeket, az 50%-ot például 50-ként tárolja!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897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Nyissuk meg a </a:t>
            </a:r>
            <a:r>
              <a:rPr lang="hu-HU" smtClean="0"/>
              <a:t>Fizikai.mpp </a:t>
            </a:r>
            <a:r>
              <a:rPr lang="hu-HU"/>
              <a:t>állományt!</a:t>
            </a:r>
          </a:p>
          <a:p>
            <a:r>
              <a:rPr lang="hu-HU"/>
              <a:t>Tüntessük fel egy állapotjelző téglalapban a fizikai készültséget a projekt kezdete előtti héten!</a:t>
            </a:r>
          </a:p>
        </p:txBody>
      </p:sp>
      <p:pic>
        <p:nvPicPr>
          <p:cNvPr id="897029" name="Picture 5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48488" y="4652963"/>
            <a:ext cx="1808162" cy="18462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Időtartam egységű nyomon követés</a:t>
            </a:r>
          </a:p>
        </p:txBody>
      </p:sp>
      <p:sp>
        <p:nvSpPr>
          <p:cNvPr id="899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Nyomon követés (Tracking)</a:t>
            </a:r>
            <a:r>
              <a:rPr lang="hu-HU"/>
              <a:t> eszköztár, vagy az </a:t>
            </a:r>
            <a:r>
              <a:rPr lang="hu-HU" b="1"/>
              <a:t>Eszközök (Tools)</a:t>
            </a:r>
            <a:r>
              <a:rPr lang="hu-HU"/>
              <a:t> menü </a:t>
            </a:r>
            <a:r>
              <a:rPr lang="hu-HU" b="1"/>
              <a:t>Nyomon követés (Tracking)</a:t>
            </a:r>
            <a:r>
              <a:rPr lang="hu-HU"/>
              <a:t> almenüjének </a:t>
            </a:r>
            <a:r>
              <a:rPr lang="hu-HU" b="1"/>
              <a:t>Tevékenységek frissítése (Update </a:t>
            </a:r>
            <a:r>
              <a:rPr lang="hu-HU" b="1" smtClean="0"/>
              <a:t>T</a:t>
            </a:r>
            <a:r>
              <a:rPr lang="hu-HU" b="1" smtClean="0"/>
              <a:t>asks</a:t>
            </a:r>
            <a:r>
              <a:rPr lang="hu-HU" b="1"/>
              <a:t>)</a:t>
            </a:r>
            <a:r>
              <a:rPr lang="hu-HU"/>
              <a:t> funkciója.</a:t>
            </a:r>
          </a:p>
        </p:txBody>
      </p:sp>
      <p:pic>
        <p:nvPicPr>
          <p:cNvPr id="89907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0113" y="3562350"/>
            <a:ext cx="72771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Ütemezés szerinti frissítés</a:t>
            </a:r>
          </a:p>
        </p:txBody>
      </p:sp>
      <p:sp>
        <p:nvSpPr>
          <p:cNvPr id="932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Ha minden ütemterv szerint haladt, nem kell adatokat begépelni, elég a </a:t>
            </a:r>
            <a:r>
              <a:rPr lang="hu-HU" b="1"/>
              <a:t>Frissítés ütemezés szerint (Update as Scheduled) </a:t>
            </a:r>
            <a:r>
              <a:rPr lang="hu-HU"/>
              <a:t>funkciót használni!</a:t>
            </a:r>
          </a:p>
        </p:txBody>
      </p:sp>
      <p:pic>
        <p:nvPicPr>
          <p:cNvPr id="93286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7200" y="3524250"/>
            <a:ext cx="60960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El nem végzett munkák</a:t>
            </a:r>
          </a:p>
        </p:txBody>
      </p:sp>
      <p:sp>
        <p:nvSpPr>
          <p:cNvPr id="903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Az el nem végzett munkákat át kell ütemezni, a múltban ugyanis utólag már el nem végezhetőek.</a:t>
            </a:r>
          </a:p>
          <a:p>
            <a:r>
              <a:rPr lang="hu-HU"/>
              <a:t>Átütemezni a státusznap megadása és a tevékenységek kijelölése után a </a:t>
            </a:r>
            <a:r>
              <a:rPr lang="hu-HU" b="1"/>
              <a:t>Nyomon követés (Tracking)</a:t>
            </a:r>
            <a:r>
              <a:rPr lang="hu-HU"/>
              <a:t> eszköztár </a:t>
            </a:r>
            <a:r>
              <a:rPr lang="hu-HU" b="1"/>
              <a:t>Munka átütemezése (Reschedule Work)</a:t>
            </a:r>
            <a:r>
              <a:rPr lang="hu-HU"/>
              <a:t> ikonjával lehet</a:t>
            </a:r>
          </a:p>
        </p:txBody>
      </p:sp>
      <p:pic>
        <p:nvPicPr>
          <p:cNvPr id="903174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29100" y="5340350"/>
            <a:ext cx="68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Megszakított tevékenység</a:t>
            </a:r>
            <a:endParaRPr lang="en-GB"/>
          </a:p>
        </p:txBody>
      </p:sp>
      <p:sp>
        <p:nvSpPr>
          <p:cNvPr id="905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Ilyet soha sem tervezünk, ha mégis, az két tevékenység.</a:t>
            </a:r>
          </a:p>
          <a:p>
            <a:r>
              <a:rPr lang="hu-HU"/>
              <a:t>Csak nyomon követésnél használjuk.</a:t>
            </a:r>
          </a:p>
          <a:p>
            <a:r>
              <a:rPr lang="hu-HU"/>
              <a:t>A </a:t>
            </a:r>
            <a:r>
              <a:rPr lang="hu-HU" b="1"/>
              <a:t>Szokásos (Standard)</a:t>
            </a:r>
            <a:r>
              <a:rPr lang="hu-HU"/>
              <a:t> </a:t>
            </a:r>
            <a:br>
              <a:rPr lang="hu-HU"/>
            </a:br>
            <a:r>
              <a:rPr lang="hu-HU"/>
              <a:t>eszköztáron találjuk.</a:t>
            </a:r>
          </a:p>
          <a:p>
            <a:r>
              <a:rPr lang="hu-HU"/>
              <a:t>Bekapcsolása után ott szakítjuk meg vele a tevékenységet az </a:t>
            </a:r>
            <a:br>
              <a:rPr lang="hu-HU"/>
            </a:br>
            <a:r>
              <a:rPr lang="hu-HU"/>
              <a:t>egér folyamatos </a:t>
            </a:r>
            <a:br>
              <a:rPr lang="hu-HU"/>
            </a:br>
            <a:r>
              <a:rPr lang="hu-HU"/>
              <a:t>húzása mellett, </a:t>
            </a:r>
            <a:br>
              <a:rPr lang="hu-HU"/>
            </a:br>
            <a:r>
              <a:rPr lang="hu-HU"/>
              <a:t>ahol kell.</a:t>
            </a:r>
            <a:endParaRPr lang="en-GB"/>
          </a:p>
        </p:txBody>
      </p:sp>
      <p:pic>
        <p:nvPicPr>
          <p:cNvPr id="905224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8263" y="3357563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05225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08400" y="4797425"/>
            <a:ext cx="5000625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projekt frissítése</a:t>
            </a:r>
          </a:p>
        </p:txBody>
      </p:sp>
      <p:sp>
        <p:nvSpPr>
          <p:cNvPr id="934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Eszközök (Tools)</a:t>
            </a:r>
            <a:r>
              <a:rPr lang="hu-HU"/>
              <a:t> menü </a:t>
            </a:r>
            <a:r>
              <a:rPr lang="hu-HU" b="1"/>
              <a:t>Nyomon követés (Tracking)</a:t>
            </a:r>
            <a:r>
              <a:rPr lang="hu-HU"/>
              <a:t> almenü, </a:t>
            </a:r>
            <a:r>
              <a:rPr lang="hu-HU" b="1"/>
              <a:t>Projekt frissítése … (Update Project …)</a:t>
            </a:r>
            <a:r>
              <a:rPr lang="hu-HU"/>
              <a:t> funkció. </a:t>
            </a:r>
          </a:p>
        </p:txBody>
      </p:sp>
      <p:pic>
        <p:nvPicPr>
          <p:cNvPr id="93491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14488" y="3171825"/>
            <a:ext cx="5981700" cy="320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936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Nyissuk meg az </a:t>
            </a:r>
            <a:r>
              <a:rPr lang="hu-HU" b="1" smtClean="0"/>
              <a:t>Ido.mpp</a:t>
            </a:r>
            <a:r>
              <a:rPr lang="hu-HU" smtClean="0"/>
              <a:t> </a:t>
            </a:r>
            <a:r>
              <a:rPr lang="hu-HU"/>
              <a:t>állományt!</a:t>
            </a:r>
          </a:p>
          <a:p>
            <a:r>
              <a:rPr lang="hu-HU"/>
              <a:t>Lépjünk a </a:t>
            </a:r>
            <a:r>
              <a:rPr lang="hu-HU" b="1"/>
              <a:t>Nyomon követési Gantt (Tracking Gantt)</a:t>
            </a:r>
            <a:r>
              <a:rPr lang="hu-HU"/>
              <a:t> nézetbe!</a:t>
            </a:r>
          </a:p>
          <a:p>
            <a:r>
              <a:rPr lang="hu-HU"/>
              <a:t>Állítsuk be a bázistervi adatokat! </a:t>
            </a:r>
          </a:p>
          <a:p>
            <a:r>
              <a:rPr lang="hu-HU"/>
              <a:t>A nyomon követési adatok rögzítésének napja </a:t>
            </a:r>
            <a:r>
              <a:rPr lang="hu-HU" b="1" i="1"/>
              <a:t>2007.10.03.,</a:t>
            </a:r>
            <a:r>
              <a:rPr lang="hu-HU"/>
              <a:t> adjuk meg, és tüntessük fel ezt is a terven!</a:t>
            </a:r>
          </a:p>
        </p:txBody>
      </p:sp>
      <p:pic>
        <p:nvPicPr>
          <p:cNvPr id="936964" name="Picture 4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48488" y="4581525"/>
            <a:ext cx="1808162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939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hu-HU" b="1" i="1"/>
              <a:t>T1</a:t>
            </a:r>
            <a:r>
              <a:rPr lang="hu-HU"/>
              <a:t> tevékenység ütemterv szerint </a:t>
            </a:r>
            <a:r>
              <a:rPr lang="hu-HU" smtClean="0"/>
              <a:t>haladt.</a:t>
            </a:r>
            <a:endParaRPr lang="hu-HU"/>
          </a:p>
          <a:p>
            <a:pPr>
              <a:lnSpc>
                <a:spcPct val="90000"/>
              </a:lnSpc>
            </a:pPr>
            <a:r>
              <a:rPr lang="hu-HU"/>
              <a:t>A </a:t>
            </a:r>
            <a:r>
              <a:rPr lang="hu-HU" b="1" i="1"/>
              <a:t>T3</a:t>
            </a:r>
            <a:r>
              <a:rPr lang="hu-HU"/>
              <a:t> tevékenységen csak az első nap tudtak dolgozni, többet nem, de megállapították, hogy a maradék munkát </a:t>
            </a:r>
            <a:r>
              <a:rPr lang="hu-HU" b="1" i="1"/>
              <a:t>3</a:t>
            </a:r>
            <a:r>
              <a:rPr lang="hu-HU"/>
              <a:t> nap alatt el tudják végezni. </a:t>
            </a:r>
          </a:p>
          <a:p>
            <a:pPr>
              <a:lnSpc>
                <a:spcPct val="90000"/>
              </a:lnSpc>
            </a:pPr>
            <a:r>
              <a:rPr lang="hu-HU"/>
              <a:t>A </a:t>
            </a:r>
            <a:r>
              <a:rPr lang="hu-HU" b="1" i="1"/>
              <a:t>T4</a:t>
            </a:r>
            <a:r>
              <a:rPr lang="hu-HU"/>
              <a:t>-es tevékenységnél csak </a:t>
            </a:r>
            <a:r>
              <a:rPr lang="hu-HU" b="1" i="1"/>
              <a:t>október 2</a:t>
            </a:r>
            <a:r>
              <a:rPr lang="hu-HU"/>
              <a:t>-án fogtak hozzá a munkához, </a:t>
            </a:r>
            <a:r>
              <a:rPr lang="hu-HU" b="1" i="1"/>
              <a:t>2 napot</a:t>
            </a:r>
            <a:r>
              <a:rPr lang="hu-HU"/>
              <a:t> dolgoztak rajta, és ezen kívül </a:t>
            </a:r>
            <a:r>
              <a:rPr lang="hu-HU" b="1" i="1"/>
              <a:t>5 nap</a:t>
            </a:r>
            <a:r>
              <a:rPr lang="hu-HU"/>
              <a:t> múlva előreláthatólag végeznek is vele. </a:t>
            </a:r>
          </a:p>
          <a:p>
            <a:pPr>
              <a:lnSpc>
                <a:spcPct val="90000"/>
              </a:lnSpc>
            </a:pPr>
            <a:r>
              <a:rPr lang="hu-HU" b="1" i="1"/>
              <a:t>T2</a:t>
            </a:r>
            <a:r>
              <a:rPr lang="hu-HU"/>
              <a:t>-n </a:t>
            </a:r>
            <a:r>
              <a:rPr lang="hu-HU" b="1" i="1"/>
              <a:t>október 3</a:t>
            </a:r>
            <a:r>
              <a:rPr lang="hu-HU"/>
              <a:t>-án el tudták végezni a munka felét. </a:t>
            </a:r>
          </a:p>
          <a:p>
            <a:pPr>
              <a:lnSpc>
                <a:spcPct val="90000"/>
              </a:lnSpc>
            </a:pPr>
            <a:r>
              <a:rPr lang="hu-HU"/>
              <a:t>Rögzítsük ezeket az adatokat!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Munka egységű nyomon követés</a:t>
            </a:r>
          </a:p>
        </p:txBody>
      </p:sp>
      <p:sp>
        <p:nvSpPr>
          <p:cNvPr id="941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Összmunka-alapú megoldások</a:t>
            </a:r>
          </a:p>
          <a:p>
            <a:r>
              <a:rPr lang="hu-HU"/>
              <a:t>Időegységre eső munkaalapú megoldások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Munka egységű nyomon követés (folytatás)</a:t>
            </a:r>
          </a:p>
        </p:txBody>
      </p:sp>
      <p:sp>
        <p:nvSpPr>
          <p:cNvPr id="901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Munka nyomon követése (Work Tracking)</a:t>
            </a:r>
            <a:r>
              <a:rPr lang="hu-HU"/>
              <a:t> ablak</a:t>
            </a:r>
          </a:p>
          <a:p>
            <a:endParaRPr lang="hu-HU"/>
          </a:p>
          <a:p>
            <a:endParaRPr lang="hu-HU"/>
          </a:p>
          <a:p>
            <a:endParaRPr lang="hu-HU"/>
          </a:p>
          <a:p>
            <a:endParaRPr lang="hu-HU"/>
          </a:p>
          <a:p>
            <a:endParaRPr lang="hu-HU"/>
          </a:p>
          <a:p>
            <a:endParaRPr lang="hu-HU"/>
          </a:p>
          <a:p>
            <a:r>
              <a:rPr lang="hu-HU" b="1"/>
              <a:t>Kihasználtság nézetek</a:t>
            </a:r>
          </a:p>
        </p:txBody>
      </p:sp>
      <p:pic>
        <p:nvPicPr>
          <p:cNvPr id="901126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11413" y="2349500"/>
            <a:ext cx="4248150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Munka a kihasználtság nézetekben</a:t>
            </a:r>
          </a:p>
        </p:txBody>
      </p:sp>
      <p:sp>
        <p:nvSpPr>
          <p:cNvPr id="943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Feltüntetendő mezők:</a:t>
            </a:r>
          </a:p>
          <a:p>
            <a:pPr lvl="1"/>
            <a:r>
              <a:rPr lang="hu-HU" b="1"/>
              <a:t>Eredeti munka (Baseline Work)</a:t>
            </a:r>
          </a:p>
          <a:p>
            <a:pPr lvl="1"/>
            <a:r>
              <a:rPr lang="hu-HU" b="1"/>
              <a:t>Munka (Work)</a:t>
            </a:r>
          </a:p>
          <a:p>
            <a:pPr lvl="1"/>
            <a:r>
              <a:rPr lang="hu-HU" b="1"/>
              <a:t>Tényleges munka (Actual Work)</a:t>
            </a:r>
          </a:p>
        </p:txBody>
      </p:sp>
      <p:pic>
        <p:nvPicPr>
          <p:cNvPr id="94310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4581525"/>
            <a:ext cx="8210550" cy="150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945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Nyissuk meg a </a:t>
            </a:r>
            <a:r>
              <a:rPr lang="hu-HU" b="1"/>
              <a:t>Munka.mpp</a:t>
            </a:r>
            <a:r>
              <a:rPr lang="hu-HU"/>
              <a:t> állományt!</a:t>
            </a:r>
          </a:p>
          <a:p>
            <a:r>
              <a:rPr lang="hu-HU" b="1" i="1"/>
              <a:t>T1</a:t>
            </a:r>
            <a:r>
              <a:rPr lang="hu-HU"/>
              <a:t> tevékenység első napjára </a:t>
            </a:r>
            <a:r>
              <a:rPr lang="hu-HU" b="1" i="1"/>
              <a:t>8 óra</a:t>
            </a:r>
            <a:r>
              <a:rPr lang="hu-HU"/>
              <a:t> volt tervezve, de csak </a:t>
            </a:r>
            <a:r>
              <a:rPr lang="hu-HU" b="1" i="1"/>
              <a:t>4</a:t>
            </a:r>
            <a:r>
              <a:rPr lang="hu-HU"/>
              <a:t>-et dolgoztak rajta. Adjuk meg ezt az értéket!</a:t>
            </a:r>
          </a:p>
        </p:txBody>
      </p:sp>
      <p:pic>
        <p:nvPicPr>
          <p:cNvPr id="945156" name="Picture 4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48488" y="4581525"/>
            <a:ext cx="1808162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947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következő napon nagyon belehúztak, és </a:t>
            </a:r>
            <a:r>
              <a:rPr lang="hu-HU" b="1" i="1"/>
              <a:t>14 órát</a:t>
            </a:r>
            <a:r>
              <a:rPr lang="hu-HU"/>
              <a:t> töltöttek el a tevékenységgel. </a:t>
            </a:r>
            <a:r>
              <a:rPr lang="hu-HU" b="1" i="1"/>
              <a:t>8 órát</a:t>
            </a:r>
            <a:r>
              <a:rPr lang="hu-HU"/>
              <a:t> normál munkaidőben és </a:t>
            </a:r>
            <a:r>
              <a:rPr lang="hu-HU" b="1" i="1"/>
              <a:t>6</a:t>
            </a:r>
            <a:r>
              <a:rPr lang="hu-HU"/>
              <a:t>-ot túlórában. Adjuk meg ezt az információt is! Írjuk be elsőként a </a:t>
            </a:r>
            <a:r>
              <a:rPr lang="hu-HU" b="1"/>
              <a:t>Tényleges munka (Actual Work)</a:t>
            </a:r>
            <a:r>
              <a:rPr lang="hu-HU"/>
              <a:t>, majd a </a:t>
            </a:r>
            <a:r>
              <a:rPr lang="hu-HU" b="1"/>
              <a:t>Tényleges túlóra (Actual Overtime Work)</a:t>
            </a:r>
            <a:r>
              <a:rPr lang="hu-HU"/>
              <a:t> értékét!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949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Dolgozóink végigdolgozták az összes napot </a:t>
            </a:r>
            <a:r>
              <a:rPr lang="hu-HU" b="1" i="1"/>
              <a:t>8 órában</a:t>
            </a:r>
            <a:r>
              <a:rPr lang="hu-HU"/>
              <a:t>, tehát az utolsó napon is </a:t>
            </a:r>
            <a:r>
              <a:rPr lang="hu-HU" b="1" i="1"/>
              <a:t>8 órát</a:t>
            </a:r>
            <a:r>
              <a:rPr lang="hu-HU"/>
              <a:t> végeztek a tervezett </a:t>
            </a:r>
            <a:r>
              <a:rPr lang="hu-HU" b="1" i="1"/>
              <a:t>6</a:t>
            </a:r>
            <a:r>
              <a:rPr lang="hu-HU"/>
              <a:t>-tal szemben; adjuk meg ezeket az adatokat!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Költség alapú nyomon követés</a:t>
            </a:r>
          </a:p>
        </p:txBody>
      </p:sp>
      <p:sp>
        <p:nvSpPr>
          <p:cNvPr id="907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2400" b="1"/>
              <a:t>Veszélyes!</a:t>
            </a:r>
          </a:p>
          <a:p>
            <a:r>
              <a:rPr lang="hu-HU" sz="2400" b="1"/>
              <a:t>Eszközök (Tools) </a:t>
            </a:r>
            <a:r>
              <a:rPr lang="hu-HU" sz="2400"/>
              <a:t>-&gt; </a:t>
            </a:r>
            <a:r>
              <a:rPr lang="hu-HU" sz="2400" b="1"/>
              <a:t>Beállítások (Options)</a:t>
            </a:r>
            <a:r>
              <a:rPr lang="hu-HU" sz="2400"/>
              <a:t> -&gt; </a:t>
            </a:r>
            <a:r>
              <a:rPr lang="hu-HU" sz="2400" b="1"/>
              <a:t>Számítás (Calculation)</a:t>
            </a:r>
            <a:r>
              <a:rPr lang="hu-HU" sz="2400"/>
              <a:t> fülén kikapcsoljuk a </a:t>
            </a:r>
            <a:r>
              <a:rPr lang="hu-HU" sz="2400" b="1"/>
              <a:t>Tényleges költségeket mindig a Microsoft Office Project számolja (Actual costs are always calculated by Microsoft Office Project)</a:t>
            </a:r>
            <a:r>
              <a:rPr lang="hu-HU" sz="2400"/>
              <a:t> opciót!</a:t>
            </a:r>
          </a:p>
          <a:p>
            <a:r>
              <a:rPr lang="hu-HU" sz="2400"/>
              <a:t>Ezt követően a </a:t>
            </a:r>
            <a:r>
              <a:rPr lang="hu-HU" sz="2400" b="1"/>
              <a:t>Tevékenység kihasználtsága (Task Usage)</a:t>
            </a:r>
            <a:r>
              <a:rPr lang="hu-HU" sz="2400"/>
              <a:t> vagy az </a:t>
            </a:r>
            <a:r>
              <a:rPr lang="hu-HU" sz="2400" b="1"/>
              <a:t>Erőforrás kihasználtsága (Resource Usage)</a:t>
            </a:r>
            <a:r>
              <a:rPr lang="hu-HU" sz="2400"/>
              <a:t> nézeten rögzíthetjük a már felmerült költségeket a </a:t>
            </a:r>
            <a:r>
              <a:rPr lang="hu-HU" sz="2400" b="1"/>
              <a:t>Tényleges költség (Actual Cost)</a:t>
            </a:r>
            <a:r>
              <a:rPr lang="hu-HU" sz="2400"/>
              <a:t> mezőben.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4935</TotalTime>
  <Words>1198</Words>
  <Application>Microsoft Office PowerPoint</Application>
  <PresentationFormat>On-screen Show (4:3)</PresentationFormat>
  <Paragraphs>157</Paragraphs>
  <Slides>34</Slides>
  <Notes>34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6" baseType="lpstr">
      <vt:lpstr>Notesz</vt:lpstr>
      <vt:lpstr>Bitkép</vt:lpstr>
      <vt:lpstr>Előrehaladás követése a tervezőeszközzel</vt:lpstr>
      <vt:lpstr>Fontos emlékezni az alábbiakra!</vt:lpstr>
      <vt:lpstr>Nyomon követési adatok megadása</vt:lpstr>
      <vt:lpstr>Elmaradt tevékenység</vt:lpstr>
      <vt:lpstr>Csúszó, elnyúló tevékenység</vt:lpstr>
      <vt:lpstr>Fizikai készültség</vt:lpstr>
      <vt:lpstr>Előrébb haladt tevékenység </vt:lpstr>
      <vt:lpstr>Jövőbe eső tevékenység idő előtti megvalósulása</vt:lpstr>
      <vt:lpstr>Jövőbe eső tevékenység idő előtti megvalósulása (folytatás)</vt:lpstr>
      <vt:lpstr>Teendők hibás teljesítéskor</vt:lpstr>
      <vt:lpstr>Nyomon követési módok</vt:lpstr>
      <vt:lpstr>Nyomon követési nézet</vt:lpstr>
      <vt:lpstr>Állapotdátum</vt:lpstr>
      <vt:lpstr>Állapotdátum megadása</vt:lpstr>
      <vt:lpstr>Állapotdátum feltüntetése</vt:lpstr>
      <vt:lpstr>Állapotdátum feltüntetése (folytatás)</vt:lpstr>
      <vt:lpstr>Százalékos megadási módok</vt:lpstr>
      <vt:lpstr>Százalékos nyomon követés</vt:lpstr>
      <vt:lpstr>Százalékos nyomon követés (Folyt.)</vt:lpstr>
      <vt:lpstr>Feladat</vt:lpstr>
      <vt:lpstr>Időtartam egységű nyomon követés</vt:lpstr>
      <vt:lpstr>Ütemezés szerinti frissítés</vt:lpstr>
      <vt:lpstr>El nem végzett munkák</vt:lpstr>
      <vt:lpstr>Megszakított tevékenység</vt:lpstr>
      <vt:lpstr>A projekt frissítése</vt:lpstr>
      <vt:lpstr>Feladat</vt:lpstr>
      <vt:lpstr>Feladat</vt:lpstr>
      <vt:lpstr>Munka egységű nyomon követés</vt:lpstr>
      <vt:lpstr>Munka egységű nyomon követés (folytatás)</vt:lpstr>
      <vt:lpstr>Munka a kihasználtság nézetekben</vt:lpstr>
      <vt:lpstr>Feladat</vt:lpstr>
      <vt:lpstr>Feladat</vt:lpstr>
      <vt:lpstr>Feladat</vt:lpstr>
      <vt:lpstr>Költség alapú nyomon követés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170</cp:revision>
  <cp:lastPrinted>1601-01-01T00:00:00Z</cp:lastPrinted>
  <dcterms:created xsi:type="dcterms:W3CDTF">2001-10-04T13:18:56Z</dcterms:created>
  <dcterms:modified xsi:type="dcterms:W3CDTF">2009-05-13T19:10:04Z</dcterms:modified>
</cp:coreProperties>
</file>