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1" r:id="rId4"/>
    <p:sldId id="262" r:id="rId5"/>
    <p:sldId id="263" r:id="rId6"/>
    <p:sldId id="264" r:id="rId7"/>
    <p:sldId id="259" r:id="rId8"/>
    <p:sldId id="260" r:id="rId9"/>
    <p:sldId id="265" r:id="rId10"/>
    <p:sldId id="266" r:id="rId11"/>
    <p:sldId id="267" r:id="rId12"/>
    <p:sldId id="268" r:id="rId1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4" d="100"/>
          <a:sy n="44" d="100"/>
        </p:scale>
        <p:origin x="-90" y="-12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A20CE6F9-9C2A-4F6E-ABED-4A5247020B9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2C333E-6FCC-4467-AAF2-BAE20C492E0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9D1A9-B8BD-4727-8966-D69428F8C00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3B545-FBF4-4A13-AF8A-2F8E6176A1F6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F52DE-DAC2-4882-B20C-49C470EDF3EC}" type="slidenum">
              <a:rPr lang="en-GB"/>
              <a:pPr/>
              <a:t>3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1419FE-59A5-4688-A66F-77E0AF9AFBED}" type="slidenum">
              <a:rPr lang="en-GB"/>
              <a:pPr/>
              <a:t>4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D6ECD-6845-4433-BED3-62B34E755582}" type="slidenum">
              <a:rPr lang="en-GB"/>
              <a:pPr/>
              <a:t>5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14DA2-A6A3-4B3D-A952-0356D367004F}" type="slidenum">
              <a:rPr lang="en-GB"/>
              <a:pPr/>
              <a:t>6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15615-721E-446A-B593-687FC429225C}" type="slidenum">
              <a:rPr lang="en-GB"/>
              <a:pPr/>
              <a:t>7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BC16B-AF82-4040-9129-8BDEE20E2B8D}" type="slidenum">
              <a:rPr lang="en-GB"/>
              <a:pPr/>
              <a:t>8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79F256-851D-4250-BA47-2D9DF6F00F03}" type="slidenum">
              <a:rPr lang="en-GB"/>
              <a:pPr/>
              <a:t>9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CE3ECD-2DD7-49B3-872E-2EECDD499088}" type="slidenum">
              <a:rPr lang="en-GB"/>
              <a:pPr/>
              <a:t>10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474A1-DBC7-42A6-B81A-F7C29BFA422C}" type="slidenum">
              <a:rPr lang="en-GB"/>
              <a:pPr/>
              <a:t>11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F6E3E-BFA6-43CD-BD1A-F38080F04232}" type="slidenum">
              <a:rPr lang="en-GB"/>
              <a:pPr/>
              <a:t>12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505615-2903-4373-B0A2-8DCDA86FEA6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Végrehajtási, nyomon követési fázis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nyomon követés feltételei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Megfelelő naptárak</a:t>
            </a:r>
          </a:p>
          <a:p>
            <a:r>
              <a:rPr lang="hu-HU"/>
              <a:t>Tevékenységek</a:t>
            </a:r>
          </a:p>
          <a:p>
            <a:r>
              <a:rPr lang="hu-HU"/>
              <a:t>Erőforrások</a:t>
            </a:r>
          </a:p>
          <a:p>
            <a:r>
              <a:rPr lang="hu-HU"/>
              <a:t>Költségek</a:t>
            </a:r>
          </a:p>
          <a:p>
            <a:r>
              <a:rPr lang="hu-HU"/>
              <a:t>Rendeljük ezeket össze</a:t>
            </a:r>
          </a:p>
          <a:p>
            <a:r>
              <a:rPr lang="hu-HU"/>
              <a:t>Legyenek az esetleges túlterhelések, túlköltések kiküszöbölve</a:t>
            </a:r>
          </a:p>
          <a:p>
            <a:r>
              <a:rPr lang="hu-HU"/>
              <a:t>Végül mentsük el a bázistervi adatokat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Nyomon követés (Tracking)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nyomon követés mindig naptárhoz kötött, nem dolgozhatunk sem előre a jövőben, sem utólag a múltban!</a:t>
            </a:r>
          </a:p>
          <a:p>
            <a:r>
              <a:rPr lang="hu-HU"/>
              <a:t>Az el nem végzett tevékenységeket át kell ütemezni!</a:t>
            </a:r>
          </a:p>
          <a:p>
            <a:r>
              <a:rPr lang="hu-HU"/>
              <a:t>Munka egységű nyomon követésnél célszerű a tevékenységeket erőforrásonként többszörözni!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Tervezéskor még nem ismert részletek kezelése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400"/>
              <a:t>A részleteiben ismeretlen projektszakasz céljára egy olyan tevékenységet kell felvenni, melynek a hossza az adott szakasz majdani hosszát jól modellezi. Később ezt fogjuk majd résztevékenységekre bontani.</a:t>
            </a:r>
          </a:p>
          <a:p>
            <a:pPr>
              <a:lnSpc>
                <a:spcPct val="80000"/>
              </a:lnSpc>
            </a:pPr>
            <a:r>
              <a:rPr lang="hu-HU" sz="2400"/>
              <a:t>Hozzá kell rendelni a későbbi átlagos erőforrásigénynek megfelelő mennyiségű és típusú erőforrásokat. Ha még az erőforrástípus sem határozható meg, az erőforrásokat biztosító szervezetet kell mint erőforrást hozzárendelni a tevékenységhez, az átlagos erőforrásigénynek megfelelő mennyiségben (pl.: 500%).</a:t>
            </a:r>
          </a:p>
          <a:p>
            <a:pPr>
              <a:lnSpc>
                <a:spcPct val="80000"/>
              </a:lnSpc>
            </a:pPr>
            <a:r>
              <a:rPr lang="hu-HU" sz="2400"/>
              <a:t>Általános erőforrásokkal való modellezéskor az erőforrásköltségeket úgy kell megállapítani, hogy az megfeleljen az adott körbe eső erőforrások átlagos vagy súlyozott átlag szerinti költségének.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nyomon követés alapszabálya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nyomon követésnek mindig a valóságot kell a leghívebben leképeznie úgy időben, mint erőforrásigényben, vagy a költségek tekintetében. Ne könyveljünk semmit sem előre a jövőbe eső, vagy utólag, a múltban levő tevékenységekre. Mindent oda könyveljünk, ahol és amilyen mértékben az valójában meg is történt.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Fontos!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múltban csak teljesen elvégzett tevékenységrészek lehetnek! A múltban el nem végzett, de hátralevő tevékenységrészeket át kell ütemezni a jelenbe vagy a jövőbe, ha pedig nem kerül más sor rájuk, le kell venni az időtartamukat akkorára, mint amennyit már elvégeztünk belőlük!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Bázistervi adatok mentési eseménye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Kezdés, Befejezés, Munka, Időtartam (Start</a:t>
            </a:r>
            <a:r>
              <a:rPr lang="hu-HU"/>
              <a:t>, </a:t>
            </a:r>
            <a:r>
              <a:rPr lang="hu-HU" b="1"/>
              <a:t>Finish</a:t>
            </a:r>
            <a:r>
              <a:rPr lang="hu-HU"/>
              <a:t>, </a:t>
            </a:r>
            <a:r>
              <a:rPr lang="hu-HU" b="1"/>
              <a:t>Work</a:t>
            </a:r>
            <a:r>
              <a:rPr lang="hu-HU"/>
              <a:t>, </a:t>
            </a:r>
            <a:r>
              <a:rPr lang="hu-HU" b="1"/>
              <a:t>Duration)</a:t>
            </a:r>
            <a:r>
              <a:rPr lang="hu-HU"/>
              <a:t>, stb. mentésig azt jelenti, hogy tervezett, mentés után pedig azt, hogy várható.</a:t>
            </a:r>
          </a:p>
          <a:p>
            <a:r>
              <a:rPr lang="hu-HU"/>
              <a:t>Másolataként létrejönnek </a:t>
            </a:r>
            <a:r>
              <a:rPr lang="hu-HU" b="1"/>
              <a:t>Alaptervi; Eredeti (Baseline)</a:t>
            </a:r>
            <a:r>
              <a:rPr lang="hu-HU"/>
              <a:t> adatok. </a:t>
            </a:r>
          </a:p>
          <a:p>
            <a:r>
              <a:rPr lang="hu-HU"/>
              <a:t>Felhasználásra kerülnek még a </a:t>
            </a:r>
            <a:r>
              <a:rPr lang="hu-HU" b="1"/>
              <a:t>Tényleges (Actual)</a:t>
            </a:r>
            <a:r>
              <a:rPr lang="hu-HU"/>
              <a:t> adatok is a teljesítés követésére.</a:t>
            </a:r>
          </a:p>
          <a:p>
            <a:r>
              <a:rPr lang="hu-HU"/>
              <a:t>Kezdetben bázistervi=várható, a végén aktuális=várható.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Bázistervi adatok létrehozása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 </a:t>
            </a:r>
            <a:br>
              <a:rPr lang="hu-HU" b="1"/>
            </a:br>
            <a:r>
              <a:rPr lang="hu-HU"/>
              <a:t>-&gt; </a:t>
            </a:r>
            <a:r>
              <a:rPr lang="hu-HU" b="1"/>
              <a:t>Nyomon </a:t>
            </a:r>
            <a:br>
              <a:rPr lang="hu-HU" b="1"/>
            </a:br>
            <a:r>
              <a:rPr lang="hu-HU" b="1"/>
              <a:t>követés (Tracking) </a:t>
            </a:r>
            <a:br>
              <a:rPr lang="hu-HU" b="1"/>
            </a:br>
            <a:r>
              <a:rPr lang="hu-HU"/>
              <a:t>-&gt;</a:t>
            </a:r>
            <a:r>
              <a:rPr lang="hu-HU" b="1"/>
              <a:t> Alapterv mentése </a:t>
            </a:r>
            <a:br>
              <a:rPr lang="hu-HU" b="1"/>
            </a:br>
            <a:r>
              <a:rPr lang="hu-HU" b="1"/>
              <a:t>(Save Baseline)</a:t>
            </a:r>
            <a:r>
              <a:rPr lang="hu-HU"/>
              <a:t> </a:t>
            </a:r>
            <a:endParaRPr lang="hu-HU" b="1"/>
          </a:p>
          <a:p>
            <a:r>
              <a:rPr lang="hu-HU"/>
              <a:t>10+1 alapterv</a:t>
            </a:r>
          </a:p>
          <a:p>
            <a:r>
              <a:rPr lang="hu-HU"/>
              <a:t>Bázistervi adatok </a:t>
            </a:r>
            <a:br>
              <a:rPr lang="hu-HU"/>
            </a:br>
            <a:r>
              <a:rPr lang="hu-HU"/>
              <a:t>törlése: </a:t>
            </a:r>
            <a:r>
              <a:rPr lang="hu-HU" b="1"/>
              <a:t>Tools </a:t>
            </a:r>
            <a:r>
              <a:rPr lang="hu-HU"/>
              <a:t>-&gt; </a:t>
            </a:r>
            <a:br>
              <a:rPr lang="hu-HU"/>
            </a:br>
            <a:r>
              <a:rPr lang="hu-HU" b="1"/>
              <a:t>Tracking </a:t>
            </a:r>
            <a:r>
              <a:rPr lang="hu-HU"/>
              <a:t>-&gt; </a:t>
            </a:r>
            <a:br>
              <a:rPr lang="hu-HU"/>
            </a:br>
            <a:r>
              <a:rPr lang="hu-HU" b="1"/>
              <a:t>Clear Baseline</a:t>
            </a:r>
            <a:endParaRPr lang="hu-HU"/>
          </a:p>
        </p:txBody>
      </p:sp>
      <p:pic>
        <p:nvPicPr>
          <p:cNvPr id="8745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1700213"/>
            <a:ext cx="42862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Felhasználási stratégiák a 10+1 bázistervi adatra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Mindig a kiindulás az elsődleges referencia:</a:t>
            </a:r>
            <a:r>
              <a:rPr lang="hu-HU" sz="2400"/>
              <a:t> Akkor használjuk, ha a megrendelő elsődlegesen az eredeti tervhez képest kívánja számon kérni a teljesítést.</a:t>
            </a:r>
            <a:endParaRPr lang="hu-HU" sz="2400" b="1"/>
          </a:p>
          <a:p>
            <a:r>
              <a:rPr lang="hu-HU" sz="2400" b="1"/>
              <a:t>Mindig a legfrissebb az elsődleges referencia:</a:t>
            </a:r>
            <a:r>
              <a:rPr lang="hu-HU" sz="2400"/>
              <a:t> Akkor választjuk, amikor a projekt annyira megváltozott az idő során, hogy már sem megrendelői, sem kivitelezői oldalon nincs igény az eredeti változathoz való viszonyításra. Ilyen esetekben a </a:t>
            </a:r>
            <a:r>
              <a:rPr lang="hu-HU" sz="2400" b="1"/>
              <a:t>Köztes terv beállítása (Set interim plan)</a:t>
            </a:r>
            <a:r>
              <a:rPr lang="hu-HU" sz="2400"/>
              <a:t> paranccsal másoljuk a korábbi bázist referencia céljából valamelyik számozottba.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Összefoglaló tevékenységek utólagos részletezése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Felvesszük az összes résztevékenységet.</a:t>
            </a:r>
          </a:p>
          <a:p>
            <a:r>
              <a:rPr lang="hu-HU"/>
              <a:t>Lefokozzuk a résztevékenységeket a főtevékenység alá.</a:t>
            </a:r>
          </a:p>
          <a:p>
            <a:r>
              <a:rPr lang="hu-HU"/>
              <a:t>Rögzítjük a résztevékenységekhez szükséges erőforrásokat.</a:t>
            </a:r>
          </a:p>
          <a:p>
            <a:r>
              <a:rPr lang="hu-HU"/>
              <a:t>Beállítjuk az erőforrások költségeit, ha az korábban még nem történt meg.</a:t>
            </a:r>
          </a:p>
          <a:p>
            <a:r>
              <a:rPr lang="hu-HU"/>
              <a:t>Levesszük a most már összefoglaló tevékenységgé alakított tevékenységről az erőforrásokat.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Összefoglaló tevékenységek utólagos részletezése (folytatás)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000"/>
              <a:t>Összehasonlítjuk az összefoglaló tevékenység bázistervi, azaz </a:t>
            </a:r>
            <a:r>
              <a:rPr lang="hu-HU" sz="2000" b="1"/>
              <a:t>Eredeti (Baseline)</a:t>
            </a:r>
            <a:r>
              <a:rPr lang="hu-HU" sz="2000"/>
              <a:t> értékeit a várható értékekkel. Jellemzően az </a:t>
            </a:r>
            <a:r>
              <a:rPr lang="hu-HU" sz="2000" b="1"/>
              <a:t>Eredeti időtartamot (Baseline Duration)</a:t>
            </a:r>
            <a:r>
              <a:rPr lang="hu-HU" sz="2000"/>
              <a:t> az </a:t>
            </a:r>
            <a:r>
              <a:rPr lang="hu-HU" sz="2000" b="1"/>
              <a:t>Időtartammal (Duration)</a:t>
            </a:r>
            <a:r>
              <a:rPr lang="hu-HU" sz="2000"/>
              <a:t>, az </a:t>
            </a:r>
            <a:r>
              <a:rPr lang="hu-HU" sz="2000" b="1"/>
              <a:t>Eredeti költséget (</a:t>
            </a:r>
            <a:r>
              <a:rPr lang="hu-HU" sz="2000" b="1" smtClean="0"/>
              <a:t>Baseline </a:t>
            </a:r>
            <a:r>
              <a:rPr lang="hu-HU" sz="2000" b="1"/>
              <a:t>Cost)</a:t>
            </a:r>
            <a:r>
              <a:rPr lang="hu-HU" sz="2000"/>
              <a:t> a </a:t>
            </a:r>
            <a:r>
              <a:rPr lang="hu-HU" sz="2000" b="1"/>
              <a:t>Költséggel (Cost)</a:t>
            </a:r>
            <a:r>
              <a:rPr lang="hu-HU" sz="2000"/>
              <a:t> és az </a:t>
            </a:r>
            <a:r>
              <a:rPr lang="hu-HU" sz="2000" b="1"/>
              <a:t>Eredeti munkát (Baseline Work)</a:t>
            </a:r>
            <a:r>
              <a:rPr lang="hu-HU" sz="2000"/>
              <a:t> a </a:t>
            </a:r>
            <a:r>
              <a:rPr lang="hu-HU" sz="2000" b="1"/>
              <a:t>Munkával (Work)</a:t>
            </a:r>
            <a:r>
              <a:rPr lang="hu-HU" sz="2000"/>
              <a:t> szoktuk összehasonlítani.</a:t>
            </a:r>
          </a:p>
          <a:p>
            <a:pPr>
              <a:lnSpc>
                <a:spcPct val="90000"/>
              </a:lnSpc>
            </a:pPr>
            <a:r>
              <a:rPr lang="hu-HU" sz="2000"/>
              <a:t>Probléma esetén a résztevékenységek, illetve a hozzájuk tartozó erőforrás és költségigények módosításával közelíthetjük egymáshoz a tervezett és a most látható adatok értékeit.</a:t>
            </a:r>
          </a:p>
          <a:p>
            <a:pPr>
              <a:lnSpc>
                <a:spcPct val="90000"/>
              </a:lnSpc>
            </a:pPr>
            <a:r>
              <a:rPr lang="hu-HU" sz="2000"/>
              <a:t>Ha megfelelő a bővített projektterv, akkor ki lehet jelölni az összes most felvett új tevékenységet, és az </a:t>
            </a:r>
            <a:r>
              <a:rPr lang="hu-HU" sz="2000" b="1"/>
              <a:t>Eszközök (Tools)</a:t>
            </a:r>
            <a:r>
              <a:rPr lang="hu-HU" sz="2000"/>
              <a:t> menü </a:t>
            </a:r>
            <a:r>
              <a:rPr lang="hu-HU" sz="2000" b="1"/>
              <a:t>Nyomon követés (Tracking)</a:t>
            </a:r>
            <a:r>
              <a:rPr lang="hu-HU" sz="2000"/>
              <a:t> almenüjének </a:t>
            </a:r>
            <a:r>
              <a:rPr lang="hu-HU" sz="2000" b="1"/>
              <a:t>Alapterv beállítása (Set Baseline) </a:t>
            </a:r>
            <a:r>
              <a:rPr lang="hu-HU" sz="2000"/>
              <a:t>ablakában </a:t>
            </a:r>
            <a:r>
              <a:rPr lang="hu-HU" sz="2000" b="1"/>
              <a:t>A kijelölt tevékenységek (Selected tasks)</a:t>
            </a:r>
            <a:r>
              <a:rPr lang="hu-HU" sz="2000"/>
              <a:t> lehetőség választása mellett mindenféle vetítés nélkül kell beállítani az alaptervet.</a:t>
            </a:r>
          </a:p>
          <a:p>
            <a:pPr>
              <a:lnSpc>
                <a:spcPct val="90000"/>
              </a:lnSpc>
            </a:pPr>
            <a:endParaRPr lang="hu-HU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bázisterv és a tényhelyzet összehasonlítása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elvégzett változtatásokat </a:t>
            </a:r>
            <a:r>
              <a:rPr lang="hu-HU" b="1"/>
              <a:t>Nyomon követési Gantt (Tracking Gantt)</a:t>
            </a:r>
            <a:r>
              <a:rPr lang="hu-HU"/>
              <a:t> nézetben vethetjük össze az eredeti tervvel. </a:t>
            </a:r>
          </a:p>
          <a:p>
            <a:r>
              <a:rPr lang="hu-HU"/>
              <a:t>A </a:t>
            </a:r>
            <a:r>
              <a:rPr lang="hu-HU" b="1"/>
              <a:t>Gantt-diagramon (Gantt Chart)</a:t>
            </a:r>
            <a:r>
              <a:rPr lang="hu-HU"/>
              <a:t> az eredeti változatot szürke, a módosításokat piros és kék színnel jelöli a program aszerint, hogy kritikus vagy nem kritikus tevékenységekről van szó.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5078</TotalTime>
  <Words>705</Words>
  <Application>Microsoft PowerPoint</Application>
  <PresentationFormat>On-screen Show (4:3)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Notesz</vt:lpstr>
      <vt:lpstr>Végrehajtási, nyomon követési fázis </vt:lpstr>
      <vt:lpstr>A nyomon követés feltételei</vt:lpstr>
      <vt:lpstr>Nyomon követés (Tracking)</vt:lpstr>
      <vt:lpstr>Tervezéskor még nem ismert részletek kezelése</vt:lpstr>
      <vt:lpstr>A nyomon követés alapszabálya</vt:lpstr>
      <vt:lpstr>Fontos!</vt:lpstr>
      <vt:lpstr>Bázistervi adatok mentési eseménye</vt:lpstr>
      <vt:lpstr>Bázistervi adatok létrehozása</vt:lpstr>
      <vt:lpstr>Felhasználási stratégiák a 10+1 bázistervi adatra</vt:lpstr>
      <vt:lpstr>Összefoglaló tevékenységek utólagos részletezése</vt:lpstr>
      <vt:lpstr>Összefoglaló tevékenységek utólagos részletezése (folytatás)</vt:lpstr>
      <vt:lpstr>A bázisterv és a tényhelyzet összehasonlítása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2009-05-09T18:59:20Z</dcterms:modified>
</cp:coreProperties>
</file>