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9"/>
  </p:notesMasterIdLst>
  <p:handoutMasterIdLst>
    <p:handoutMasterId r:id="rId30"/>
  </p:handoutMasterIdLst>
  <p:sldIdLst>
    <p:sldId id="256" r:id="rId2"/>
    <p:sldId id="276" r:id="rId3"/>
    <p:sldId id="277" r:id="rId4"/>
    <p:sldId id="258" r:id="rId5"/>
    <p:sldId id="278" r:id="rId6"/>
    <p:sldId id="261" r:id="rId7"/>
    <p:sldId id="263" r:id="rId8"/>
    <p:sldId id="264" r:id="rId9"/>
    <p:sldId id="266" r:id="rId10"/>
    <p:sldId id="279" r:id="rId11"/>
    <p:sldId id="262" r:id="rId12"/>
    <p:sldId id="280" r:id="rId13"/>
    <p:sldId id="281" r:id="rId14"/>
    <p:sldId id="282" r:id="rId15"/>
    <p:sldId id="283" r:id="rId16"/>
    <p:sldId id="259" r:id="rId17"/>
    <p:sldId id="284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85" r:id="rId26"/>
    <p:sldId id="274" r:id="rId27"/>
    <p:sldId id="275" r:id="rId28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DC45DD77-25F6-40A5-A5E8-1863A0C8C0B3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ED3EF03-A5E4-4BB4-A94E-B281CD3C6665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B41EA5-153D-433F-A226-484A1E6F300A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DA1F4E-0686-4A62-98D5-6726D5114CD7}" type="slidenum">
              <a:rPr lang="en-GB"/>
              <a:pPr/>
              <a:t>2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E8B9AC-EBAC-4C9E-9B53-A84FA963DB10}" type="slidenum">
              <a:rPr lang="en-GB"/>
              <a:pPr/>
              <a:t>3</a:t>
            </a:fld>
            <a:endParaRPr lang="en-GB"/>
          </a:p>
        </p:txBody>
      </p:sp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16F46F-277A-47A8-9DFA-546A27054657}" type="slidenum">
              <a:rPr lang="en-GB"/>
              <a:pPr/>
              <a:t>4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DD596F-C68E-4563-BD1B-E46100912A78}" type="slidenum">
              <a:rPr lang="en-GB"/>
              <a:pPr/>
              <a:t>5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63CFB7-162A-4207-936E-E6E708617F85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15F48-7B26-461E-952C-9A8747DAD1AD}" type="slidenum">
              <a:rPr lang="en-GB"/>
              <a:pPr/>
              <a:t>7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BFAA9A-45B6-495E-849B-5EFDCC335C0E}" type="slidenum">
              <a:rPr lang="en-GB"/>
              <a:pPr/>
              <a:t>8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89E19C-ABBE-4BFB-A84B-D2521BEF3483}" type="slidenum">
              <a:rPr lang="en-GB"/>
              <a:pPr/>
              <a:t>9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30A0EE-A2E5-41C2-BB20-8D031719B4EC}" type="slidenum">
              <a:rPr lang="en-GB"/>
              <a:pPr/>
              <a:t>10</a:t>
            </a:fld>
            <a:endParaRPr lang="en-GB"/>
          </a:p>
        </p:txBody>
      </p:sp>
      <p:sp>
        <p:nvSpPr>
          <p:cNvPr id="91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B5B331-1133-4DAD-94CD-5A17A3FD2D7B}" type="slidenum">
              <a:rPr lang="en-GB"/>
              <a:pPr/>
              <a:t>11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687C14-9820-406D-9881-EDFACA0BCE09}" type="slidenum">
              <a:rPr lang="en-GB"/>
              <a:pPr/>
              <a:t>12</a:t>
            </a:fld>
            <a:endParaRPr lang="en-GB"/>
          </a:p>
        </p:txBody>
      </p:sp>
      <p:sp>
        <p:nvSpPr>
          <p:cNvPr id="91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D49DCC-30D2-42C7-BAB4-4EFD02E61FF6}" type="slidenum">
              <a:rPr lang="en-GB"/>
              <a:pPr/>
              <a:t>13</a:t>
            </a:fld>
            <a:endParaRPr lang="en-GB"/>
          </a:p>
        </p:txBody>
      </p:sp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111E34-29C4-49E7-8FAC-D59261DDA3C9}" type="slidenum">
              <a:rPr lang="en-GB"/>
              <a:pPr/>
              <a:t>14</a:t>
            </a:fld>
            <a:endParaRPr lang="en-GB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507B12-E904-4DC8-83B8-28AA5A177E0E}" type="slidenum">
              <a:rPr lang="en-GB"/>
              <a:pPr/>
              <a:t>15</a:t>
            </a:fld>
            <a:endParaRPr lang="en-GB"/>
          </a:p>
        </p:txBody>
      </p:sp>
      <p:sp>
        <p:nvSpPr>
          <p:cNvPr id="92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2A37F4-84C7-4AE4-92EC-E15C5D56BE77}" type="slidenum">
              <a:rPr lang="en-GB"/>
              <a:pPr/>
              <a:t>16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43CA2F-7ABA-4B92-BD5D-9DF156F14C3D}" type="slidenum">
              <a:rPr lang="en-GB"/>
              <a:pPr/>
              <a:t>17</a:t>
            </a:fld>
            <a:endParaRPr lang="en-GB"/>
          </a:p>
        </p:txBody>
      </p:sp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ED9A10-02AC-4C28-9258-811755BEFB0A}" type="slidenum">
              <a:rPr lang="en-GB"/>
              <a:pPr/>
              <a:t>18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9C7B8E-2434-4924-8AFD-F35F2C438EB6}" type="slidenum">
              <a:rPr lang="en-GB"/>
              <a:pPr/>
              <a:t>19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7834A7-5915-4B28-993A-CDCB10F71F81}" type="slidenum">
              <a:rPr lang="en-GB"/>
              <a:pPr/>
              <a:t>20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241ACA-B57F-449E-9A4A-B735CFBD94E2}" type="slidenum">
              <a:rPr lang="en-GB"/>
              <a:pPr/>
              <a:t>21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AA1E97-DF22-48A4-A823-C2ED142574DC}" type="slidenum">
              <a:rPr lang="en-GB"/>
              <a:pPr/>
              <a:t>22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0FBB8D-EFA7-4F63-9135-5EE425C08DE5}" type="slidenum">
              <a:rPr lang="en-GB"/>
              <a:pPr/>
              <a:t>23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4DC6A5-0340-4E51-B7E2-D22A9D113531}" type="slidenum">
              <a:rPr lang="en-GB"/>
              <a:pPr/>
              <a:t>24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DF6A24-FCF7-4696-92B0-F37EB8DE7154}" type="slidenum">
              <a:rPr lang="en-GB"/>
              <a:pPr/>
              <a:t>25</a:t>
            </a:fld>
            <a:endParaRPr lang="en-GB"/>
          </a:p>
        </p:txBody>
      </p:sp>
      <p:sp>
        <p:nvSpPr>
          <p:cNvPr id="93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7230DB-A037-4C81-AA59-D326E40860D9}" type="slidenum">
              <a:rPr lang="en-GB"/>
              <a:pPr/>
              <a:t>26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08A156-2CC2-4FF3-B4C5-12C2FE9806E8}" type="slidenum">
              <a:rPr lang="en-GB"/>
              <a:pPr/>
              <a:t>27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90DBB61-54BA-40CF-A5AC-A15090235A0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K&#246;lts&#233;gek.mpp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Beépített költségkezelés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Az MS Project-be </a:t>
            </a:r>
            <a:r>
              <a:rPr lang="hu-HU"/>
              <a:t>beépített </a:t>
            </a:r>
            <a:r>
              <a:rPr lang="hu-HU" smtClean="0"/>
              <a:t>költségkezelési eszközök </a:t>
            </a:r>
            <a:r>
              <a:rPr lang="hu-HU"/>
              <a:t>felhasználása</a:t>
            </a:r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Költségbecslések, költségtervek, költségvetések készítése</a:t>
            </a:r>
          </a:p>
          <a:p>
            <a:r>
              <a:rPr lang="hu-HU"/>
              <a:t>Előrehaladás mérése</a:t>
            </a:r>
          </a:p>
          <a:p>
            <a:r>
              <a:rPr lang="hu-HU"/>
              <a:t>Értékmérés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Költségek csoportosítása felmerülés szerint</a:t>
            </a:r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Arányos költségek:</a:t>
            </a:r>
            <a:r>
              <a:rPr lang="hu-HU"/>
              <a:t> Arányban állnak a munkával, illetve az erőforrás-felhasználással.</a:t>
            </a:r>
          </a:p>
          <a:p>
            <a:r>
              <a:rPr lang="hu-HU" b="1"/>
              <a:t>Fix költségek:</a:t>
            </a:r>
            <a:r>
              <a:rPr lang="hu-HU"/>
              <a:t> Függetlenek a munkától, és így az erőforrás-felhasználástól is.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Beépített költségtípusok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Arányos költségek</a:t>
            </a:r>
          </a:p>
          <a:p>
            <a:pPr lvl="1"/>
            <a:r>
              <a:rPr lang="hu-HU" b="1"/>
              <a:t>Alapdíj (Standard Rate)</a:t>
            </a:r>
            <a:r>
              <a:rPr lang="hu-HU"/>
              <a:t>: óradíj, anyagnál egységár.</a:t>
            </a:r>
          </a:p>
          <a:p>
            <a:pPr lvl="1"/>
            <a:r>
              <a:rPr lang="hu-HU" b="1"/>
              <a:t>Túlóradíj (</a:t>
            </a:r>
            <a:r>
              <a:rPr lang="hu-HU" b="1" smtClean="0"/>
              <a:t>Over</a:t>
            </a:r>
            <a:r>
              <a:rPr lang="en-US" b="1" smtClean="0"/>
              <a:t>t</a:t>
            </a:r>
            <a:r>
              <a:rPr lang="hu-HU" b="1" smtClean="0"/>
              <a:t>ime </a:t>
            </a:r>
            <a:r>
              <a:rPr lang="hu-HU" b="1"/>
              <a:t>Rate).</a:t>
            </a:r>
          </a:p>
          <a:p>
            <a:pPr lvl="1"/>
            <a:r>
              <a:rPr lang="hu-HU" b="1"/>
              <a:t>Használati költség (Per Use Cost)</a:t>
            </a:r>
            <a:r>
              <a:rPr lang="hu-HU"/>
              <a:t>: mára már nem alkalmazzuk, jobb helyette a költség típusú erőforrás.</a:t>
            </a:r>
          </a:p>
          <a:p>
            <a:r>
              <a:rPr lang="hu-HU"/>
              <a:t>Fix költségek</a:t>
            </a:r>
          </a:p>
          <a:p>
            <a:pPr lvl="1"/>
            <a:r>
              <a:rPr lang="hu-HU"/>
              <a:t>Fix erőforrásköltség: mérföldkőhöz rendelt erőforrásnál át lehet írni az erőforrás költségét.</a:t>
            </a:r>
          </a:p>
          <a:p>
            <a:pPr lvl="1"/>
            <a:r>
              <a:rPr lang="hu-HU"/>
              <a:t>Fix tevékenységköltség: mára már nem használatos, helyette költség típusú erőforrást alkalmazzunk.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Költségek figyelembevétele</a:t>
            </a:r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Munka függvényében -&gt; Munka típusú erőforrások alapdíja és túlóradíja</a:t>
            </a:r>
          </a:p>
          <a:p>
            <a:r>
              <a:rPr lang="hu-HU"/>
              <a:t>Anyagfelhasználás függvényében -&gt; Anyag típusú erőforrások alapdíja</a:t>
            </a:r>
          </a:p>
          <a:p>
            <a:r>
              <a:rPr lang="hu-HU"/>
              <a:t>Tisztán költségek -&gt; Költség típusú erőforrások</a:t>
            </a:r>
          </a:p>
          <a:p>
            <a:r>
              <a:rPr lang="hu-HU"/>
              <a:t>Más pénznemben megadott költségek -&gt; Anyag típusú erőforrás a kívánt pénznemnek megfelelő mértékegységgel és az átváltási szorzónak megfelelő alapdíjjal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 arányos költségeinek megadása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752600"/>
            <a:ext cx="2286016" cy="4724400"/>
          </a:xfrm>
        </p:spPr>
        <p:txBody>
          <a:bodyPr/>
          <a:lstStyle/>
          <a:p>
            <a:pPr marL="182880" indent="-182880"/>
            <a:r>
              <a:rPr lang="hu-HU" sz="2400"/>
              <a:t>Az arányos költségeket pl. az </a:t>
            </a:r>
            <a:r>
              <a:rPr lang="hu-HU" sz="2400" b="1"/>
              <a:t>Erőforrás lap (Resource Sheet)</a:t>
            </a:r>
            <a:r>
              <a:rPr lang="hu-HU" sz="2400"/>
              <a:t> nézetben adhatjuk </a:t>
            </a:r>
            <a:r>
              <a:rPr lang="hu-HU" sz="2400" smtClean="0"/>
              <a:t>meg (kettőt kattintunk az erőforrás nevére).</a:t>
            </a:r>
            <a:r>
              <a:rPr lang="hu-HU" smtClean="0"/>
              <a:t> </a:t>
            </a:r>
            <a:endParaRPr lang="hu-HU"/>
          </a:p>
        </p:txBody>
      </p:sp>
      <p:pic>
        <p:nvPicPr>
          <p:cNvPr id="8765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0044" y="1785926"/>
            <a:ext cx="6344861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költségek felmerülési módja 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Költségek felmerülése (Cost accrual)</a:t>
            </a:r>
            <a:r>
              <a:rPr lang="hu-HU"/>
              <a:t> azt adja meg, hogy a program a tevékenységen mikor vegye figyelembe a költségeket. Háromféle lehetőségünk van ennek beállítására. Az egyik a </a:t>
            </a:r>
            <a:r>
              <a:rPr lang="hu-HU" b="1"/>
              <a:t>Kezdésekor (Start)</a:t>
            </a:r>
            <a:r>
              <a:rPr lang="hu-HU"/>
              <a:t>, a másik a </a:t>
            </a:r>
            <a:r>
              <a:rPr lang="hu-HU" b="1"/>
              <a:t>Befejezéskor (End)</a:t>
            </a:r>
            <a:r>
              <a:rPr lang="hu-HU"/>
              <a:t>, a harmadik és egyben alapértelmezés pedig az </a:t>
            </a:r>
            <a:r>
              <a:rPr lang="hu-HU" b="1"/>
              <a:t>Egyenletesen (Prorated)</a:t>
            </a:r>
            <a:r>
              <a:rPr lang="hu-HU"/>
              <a:t>, a tevékenység egészére elosztott beállítás.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Költségtáblák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Költségtáblák (Cost rate table)</a:t>
            </a:r>
            <a:r>
              <a:rPr lang="hu-HU"/>
              <a:t> a költségek munkatípustól és időtől függő változásainak beállítását teszik lehetővé. </a:t>
            </a:r>
          </a:p>
          <a:p>
            <a:r>
              <a:rPr lang="hu-HU"/>
              <a:t>Az erőforrásköltségek egy tevékenységen ezek alapján három tényezőtől függenek:</a:t>
            </a:r>
            <a:endParaRPr lang="hu-HU" b="1"/>
          </a:p>
          <a:p>
            <a:pPr lvl="1"/>
            <a:r>
              <a:rPr lang="hu-HU" b="1"/>
              <a:t>Ki végzi a </a:t>
            </a:r>
            <a:r>
              <a:rPr lang="hu-HU" b="1" smtClean="0"/>
              <a:t>tevékenységet</a:t>
            </a:r>
            <a:r>
              <a:rPr lang="en-US" b="1" smtClean="0"/>
              <a:t>?</a:t>
            </a:r>
            <a:endParaRPr lang="hu-HU" b="1"/>
          </a:p>
          <a:p>
            <a:pPr lvl="1"/>
            <a:r>
              <a:rPr lang="hu-HU" b="1"/>
              <a:t>Milyen munkát végez az </a:t>
            </a:r>
            <a:r>
              <a:rPr lang="hu-HU" b="1" smtClean="0"/>
              <a:t>erőforrás</a:t>
            </a:r>
            <a:r>
              <a:rPr lang="en-US" b="1" smtClean="0"/>
              <a:t>?</a:t>
            </a:r>
            <a:endParaRPr lang="hu-HU" b="1"/>
          </a:p>
          <a:p>
            <a:pPr lvl="1"/>
            <a:r>
              <a:rPr lang="hu-HU" b="1"/>
              <a:t>Milyen kapcsolatban áll az </a:t>
            </a:r>
            <a:r>
              <a:rPr lang="hu-HU" b="1" smtClean="0"/>
              <a:t>idővel</a:t>
            </a:r>
            <a:r>
              <a:rPr lang="en-US" b="1" smtClean="0"/>
              <a:t>?</a:t>
            </a:r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Költségtáblák érvényre juttatása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Tevékenység kihasználtsága (Task Usage)</a:t>
            </a:r>
            <a:r>
              <a:rPr lang="hu-HU"/>
              <a:t> nézetben a tevékenységhez rendelt erőforráson, </a:t>
            </a:r>
            <a:r>
              <a:rPr lang="hu-HU" b="1"/>
              <a:t>Erőforrás kihasználtsága (Resource Usage)</a:t>
            </a:r>
            <a:r>
              <a:rPr lang="hu-HU"/>
              <a:t> nézetben pedig </a:t>
            </a:r>
            <a:br>
              <a:rPr lang="hu-HU"/>
            </a:br>
            <a:r>
              <a:rPr lang="hu-HU"/>
              <a:t>az erőforráshoz </a:t>
            </a:r>
            <a:br>
              <a:rPr lang="hu-HU"/>
            </a:br>
            <a:r>
              <a:rPr lang="hu-HU"/>
              <a:t>tartozó tevé-</a:t>
            </a:r>
            <a:br>
              <a:rPr lang="hu-HU"/>
            </a:br>
            <a:r>
              <a:rPr lang="hu-HU"/>
              <a:t>kenységen kell</a:t>
            </a:r>
            <a:br>
              <a:rPr lang="hu-HU"/>
            </a:br>
            <a:r>
              <a:rPr lang="hu-HU"/>
              <a:t>előhívni az </a:t>
            </a:r>
            <a:br>
              <a:rPr lang="hu-HU"/>
            </a:br>
            <a:r>
              <a:rPr lang="hu-HU"/>
              <a:t>adatlapot.</a:t>
            </a:r>
          </a:p>
        </p:txBody>
      </p:sp>
      <p:pic>
        <p:nvPicPr>
          <p:cNvPr id="8867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4713" y="3200400"/>
            <a:ext cx="533400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Anyagköltség megadása</a:t>
            </a:r>
          </a:p>
        </p:txBody>
      </p:sp>
      <p:pic>
        <p:nvPicPr>
          <p:cNvPr id="9134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728788"/>
            <a:ext cx="6553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Időegységre eső költségek megadása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Rögzíteni kell a költség típusának megfelelő nevű anyag típusú erőforrást. </a:t>
            </a:r>
          </a:p>
          <a:p>
            <a:pPr>
              <a:lnSpc>
                <a:spcPct val="90000"/>
              </a:lnSpc>
            </a:pPr>
            <a:r>
              <a:rPr lang="hu-HU"/>
              <a:t>Az </a:t>
            </a:r>
            <a:r>
              <a:rPr lang="hu-HU" b="1"/>
              <a:t>Anyag címkéje (Material Label)</a:t>
            </a:r>
            <a:r>
              <a:rPr lang="hu-HU"/>
              <a:t> mezőben a használni kívánt pénznemet (pl.: Ft), az erőforrás </a:t>
            </a:r>
            <a:r>
              <a:rPr lang="hu-HU" b="1"/>
              <a:t>Alapdíj (Std. Rate)</a:t>
            </a:r>
            <a:r>
              <a:rPr lang="hu-HU"/>
              <a:t> mezőjében pedig az átváltási szorzót kell megadni (pl.: 1). </a:t>
            </a:r>
          </a:p>
          <a:p>
            <a:pPr>
              <a:lnSpc>
                <a:spcPct val="90000"/>
              </a:lnSpc>
            </a:pPr>
            <a:r>
              <a:rPr lang="hu-HU"/>
              <a:t>Hozzárendeléskor a kívánt összeget kell megadni az erőforrás-hozzárendelési ablak </a:t>
            </a:r>
            <a:r>
              <a:rPr lang="hu-HU" b="1"/>
              <a:t>Mennyiség (Unit)</a:t>
            </a:r>
            <a:r>
              <a:rPr lang="hu-HU"/>
              <a:t> mezőjében egy per jel és a kívánt időegység megadásával (pl.: 1500 Ft/nap, angol verzióban 1500 Ft/day).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Anyag és munka típusú erőforrások hozzárendelése közötti különbség</a:t>
            </a:r>
          </a:p>
        </p:txBody>
      </p:sp>
      <p:pic>
        <p:nvPicPr>
          <p:cNvPr id="91648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5" y="1747838"/>
            <a:ext cx="748665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Figyelem!</a:t>
            </a:r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Sokszor igen zavaró lehet, de természetes, hogy az anyagfelhasználást a </a:t>
            </a:r>
            <a:r>
              <a:rPr lang="hu-HU" b="1"/>
              <a:t>Munka (Work)</a:t>
            </a:r>
            <a:r>
              <a:rPr lang="hu-HU"/>
              <a:t>, azaz munka rovatban találjuk.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 típusú erőforrások megadása</a:t>
            </a:r>
          </a:p>
        </p:txBody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Olyan erőforrást veszünk fel, melynek a </a:t>
            </a:r>
            <a:r>
              <a:rPr lang="hu-HU" b="1"/>
              <a:t>Típusát (Type)</a:t>
            </a:r>
            <a:r>
              <a:rPr lang="hu-HU"/>
              <a:t> </a:t>
            </a:r>
            <a:r>
              <a:rPr lang="hu-HU" b="1"/>
              <a:t>Költségre (Cost)</a:t>
            </a:r>
            <a:r>
              <a:rPr lang="hu-HU"/>
              <a:t> állítjuk, és nevében utalunk a költség forrására (pl.: munkadíj, egyéb költség, anyagköltség, stb.). </a:t>
            </a:r>
          </a:p>
          <a:p>
            <a:r>
              <a:rPr lang="hu-HU"/>
              <a:t>Költséglapjuk nincs.</a:t>
            </a:r>
          </a:p>
          <a:p>
            <a:r>
              <a:rPr lang="hu-HU"/>
              <a:t>Hozzárendeléskor nem a </a:t>
            </a:r>
            <a:r>
              <a:rPr lang="hu-HU" smtClean="0"/>
              <a:t>mennyiség</a:t>
            </a:r>
            <a:r>
              <a:rPr lang="en-US" smtClean="0"/>
              <a:t>-</a:t>
            </a:r>
            <a:r>
              <a:rPr lang="hu-HU" smtClean="0"/>
              <a:t>, </a:t>
            </a:r>
            <a:r>
              <a:rPr lang="hu-HU"/>
              <a:t>hanem a költségmezőt töltjük ki.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Egyéb erőforrások fix költsége</a:t>
            </a:r>
          </a:p>
        </p:txBody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Mérföldkőhöz rendeljük.</a:t>
            </a:r>
          </a:p>
          <a:p>
            <a:r>
              <a:rPr lang="hu-HU"/>
              <a:t>Átírjuk a </a:t>
            </a:r>
            <a:r>
              <a:rPr lang="hu-HU" b="1"/>
              <a:t>Költség (Cost)</a:t>
            </a:r>
            <a:r>
              <a:rPr lang="hu-HU"/>
              <a:t> mezőt.</a:t>
            </a:r>
          </a:p>
        </p:txBody>
      </p:sp>
      <p:pic>
        <p:nvPicPr>
          <p:cNvPr id="9257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182938"/>
            <a:ext cx="835342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Fix tevékenységköltség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Használata nem ajánlott, helyette használjunk anyagköltséget!</a:t>
            </a:r>
          </a:p>
          <a:p>
            <a:r>
              <a:rPr lang="hu-HU"/>
              <a:t>Tevékenységnézetben, </a:t>
            </a:r>
            <a:r>
              <a:rPr lang="hu-HU" b="1"/>
              <a:t>Nézet (View)</a:t>
            </a:r>
            <a:r>
              <a:rPr lang="hu-HU"/>
              <a:t> -&gt; </a:t>
            </a:r>
            <a:r>
              <a:rPr lang="hu-HU" b="1"/>
              <a:t>Tábla (Table)</a:t>
            </a:r>
            <a:r>
              <a:rPr lang="hu-HU"/>
              <a:t> -&gt; </a:t>
            </a:r>
            <a:r>
              <a:rPr lang="hu-HU" b="1"/>
              <a:t>Költség (Cost)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Költségek.mpp állományt!</a:t>
            </a:r>
          </a:p>
        </p:txBody>
      </p:sp>
      <p:pic>
        <p:nvPicPr>
          <p:cNvPr id="927748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Tételezzük fel, hogy cégünk a vállalati autópar-kolót védő esőtetőt szeretné igényesebbre cse-rélni. Ehhez el kell bontani az eddigit, és újat is kell építeni. A cég nem egy építési vállalkozás, de az egyik dolgozója történetesen építészmér-nök. Mivel nem munkaköri kötelessége, ezért egyéni díjazás fejében otthon készíti el a terve-ket, a kivitelezést azonban munkaidőben fogja figyelemmel kísérni. A kivitelezési teendőket pedig alvállalkozó végzi.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Vegyük fel a </a:t>
            </a:r>
            <a:r>
              <a:rPr lang="hu-HU" b="1" i="1"/>
              <a:t>Megbeszélés</a:t>
            </a:r>
            <a:r>
              <a:rPr lang="hu-HU"/>
              <a:t> tevékenységre </a:t>
            </a:r>
            <a:r>
              <a:rPr lang="hu-HU" b="1" i="1"/>
              <a:t>Kovács Istvánt</a:t>
            </a:r>
            <a:r>
              <a:rPr lang="hu-HU"/>
              <a:t>, a tervezőt, és </a:t>
            </a:r>
            <a:r>
              <a:rPr lang="hu-HU" b="1" i="1"/>
              <a:t>Szántó Jánost</a:t>
            </a:r>
            <a:r>
              <a:rPr lang="hu-HU"/>
              <a:t>, az üzemeltetési igazgatót! </a:t>
            </a:r>
          </a:p>
          <a:p>
            <a:r>
              <a:rPr lang="hu-HU"/>
              <a:t>Ahhoz, hogy ne változzon meg a tevékenység hossza, elsőként fel kell venni a két nevet, majd összejelölésüket követően együttesen kell </a:t>
            </a:r>
            <a:r>
              <a:rPr lang="hu-HU" b="1"/>
              <a:t>Hozzárendelni (Assign)</a:t>
            </a:r>
            <a:r>
              <a:rPr lang="hu-HU"/>
              <a:t> a tevékenységhez.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Bár a terv átadása az csak egy mérföldkő, de cselekvéssel is együtt jár, ugyanis ekkor kapjuk meg a tervet, illetve ekkor lép fel a terv költsége is. </a:t>
            </a:r>
          </a:p>
          <a:p>
            <a:r>
              <a:rPr lang="hu-HU"/>
              <a:t>Rendeljük hozzá tehát </a:t>
            </a:r>
            <a:r>
              <a:rPr lang="hu-HU" b="1" i="1"/>
              <a:t>Kovács Istvánt</a:t>
            </a:r>
            <a:r>
              <a:rPr lang="hu-HU"/>
              <a:t>, a tervezőt.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 i="1"/>
              <a:t>bontáson</a:t>
            </a:r>
            <a:r>
              <a:rPr lang="hu-HU"/>
              <a:t> és az </a:t>
            </a:r>
            <a:r>
              <a:rPr lang="hu-HU" b="1" i="1"/>
              <a:t>építésen</a:t>
            </a:r>
            <a:r>
              <a:rPr lang="hu-HU"/>
              <a:t> </a:t>
            </a:r>
            <a:r>
              <a:rPr lang="hu-HU" b="1" i="1"/>
              <a:t>Kovács Istvánon</a:t>
            </a:r>
            <a:r>
              <a:rPr lang="hu-HU"/>
              <a:t> kívül a </a:t>
            </a:r>
            <a:r>
              <a:rPr lang="hu-HU" b="1" i="1"/>
              <a:t>Bajkay Kft.</a:t>
            </a:r>
            <a:r>
              <a:rPr lang="hu-HU"/>
              <a:t> fog dolgozni. </a:t>
            </a:r>
          </a:p>
          <a:p>
            <a:r>
              <a:rPr lang="hu-HU"/>
              <a:t>Rendeljük ezeket a </a:t>
            </a:r>
            <a:r>
              <a:rPr lang="hu-HU" b="1" i="1"/>
              <a:t>Megbeszélésnél</a:t>
            </a:r>
            <a:r>
              <a:rPr lang="hu-HU"/>
              <a:t> említett módon a tevékenységekhez! Az összejelöléshez használjuk a </a:t>
            </a:r>
            <a:r>
              <a:rPr lang="hu-HU" b="1" i="1"/>
              <a:t>Ctrl</a:t>
            </a:r>
            <a:r>
              <a:rPr lang="hu-HU"/>
              <a:t> billentyűt!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Most meg kellene adni a három erőforrás költségét (óradíj). </a:t>
            </a:r>
          </a:p>
          <a:p>
            <a:r>
              <a:rPr lang="hu-HU" b="1" i="1"/>
              <a:t>Szántó János: 5 000 Ft</a:t>
            </a:r>
            <a:r>
              <a:rPr lang="hu-HU"/>
              <a:t>.</a:t>
            </a:r>
          </a:p>
          <a:p>
            <a:r>
              <a:rPr lang="hu-HU" b="1" i="1"/>
              <a:t>Kovács István:</a:t>
            </a:r>
            <a:r>
              <a:rPr lang="hu-HU"/>
              <a:t> </a:t>
            </a:r>
            <a:r>
              <a:rPr lang="hu-HU" b="1" i="1"/>
              <a:t>4 000 Ft.</a:t>
            </a:r>
          </a:p>
          <a:p>
            <a:r>
              <a:rPr lang="hu-HU" b="1" i="1"/>
              <a:t>Bajkay Kft:</a:t>
            </a:r>
          </a:p>
          <a:p>
            <a:pPr lvl="1"/>
            <a:r>
              <a:rPr lang="hu-HU"/>
              <a:t>a bontási munkákra </a:t>
            </a:r>
            <a:r>
              <a:rPr lang="hu-HU" b="1" i="1"/>
              <a:t>3 000 Ft</a:t>
            </a:r>
            <a:r>
              <a:rPr lang="hu-HU"/>
              <a:t>, </a:t>
            </a:r>
          </a:p>
          <a:p>
            <a:pPr lvl="1"/>
            <a:r>
              <a:rPr lang="hu-HU"/>
              <a:t>az építési munkákra </a:t>
            </a:r>
            <a:r>
              <a:rPr lang="hu-HU" b="1" i="1"/>
              <a:t>5 000</a:t>
            </a:r>
            <a:r>
              <a:rPr lang="hu-HU"/>
              <a:t> </a:t>
            </a:r>
            <a:r>
              <a:rPr lang="hu-HU" b="1" i="1"/>
              <a:t>Ft</a:t>
            </a:r>
            <a:r>
              <a:rPr lang="hu-HU"/>
              <a:t>.</a:t>
            </a:r>
          </a:p>
          <a:p>
            <a:r>
              <a:rPr lang="hu-HU"/>
              <a:t>Adjuk meg ezeket a költségeket!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i="1"/>
              <a:t>Kovács István 50 000 Ft</a:t>
            </a:r>
            <a:r>
              <a:rPr lang="hu-HU"/>
              <a:t> tervezési díjban állapodott meg a céggel. </a:t>
            </a:r>
          </a:p>
          <a:p>
            <a:r>
              <a:rPr lang="hu-HU"/>
              <a:t>Rögzítsük ezt az információt!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valóságban azonban nem csak az elvégzett munkák, hanem az anyag után is kell fizetni, és vannak még egyéb, közelebbről nehezen meghatározható költségek is.</a:t>
            </a:r>
          </a:p>
          <a:p>
            <a:r>
              <a:rPr lang="hu-HU"/>
              <a:t>Először vegyük fel ez utóbbiakat! </a:t>
            </a:r>
          </a:p>
          <a:p>
            <a:r>
              <a:rPr lang="hu-HU"/>
              <a:t>Egyéb költség:</a:t>
            </a:r>
          </a:p>
          <a:p>
            <a:pPr lvl="1"/>
            <a:r>
              <a:rPr lang="hu-HU" b="1" i="1"/>
              <a:t>Terület átadása: 15 000 Ft</a:t>
            </a:r>
            <a:r>
              <a:rPr lang="hu-HU"/>
              <a:t>,</a:t>
            </a:r>
          </a:p>
          <a:p>
            <a:pPr lvl="1"/>
            <a:r>
              <a:rPr lang="hu-HU" b="1" i="1"/>
              <a:t>Bontás:</a:t>
            </a:r>
            <a:r>
              <a:rPr lang="hu-HU"/>
              <a:t> </a:t>
            </a:r>
            <a:r>
              <a:rPr lang="hu-HU" b="1" i="1"/>
              <a:t>5 000 Ft</a:t>
            </a:r>
            <a:r>
              <a:rPr lang="hu-HU"/>
              <a:t>, </a:t>
            </a:r>
          </a:p>
          <a:p>
            <a:pPr lvl="1"/>
            <a:r>
              <a:rPr lang="hu-HU" b="1" i="1"/>
              <a:t>Építés: 2 000</a:t>
            </a:r>
            <a:endParaRPr lang="hu-HU"/>
          </a:p>
          <a:p>
            <a:endParaRPr lang="hu-H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Anyagköltség:</a:t>
            </a:r>
          </a:p>
          <a:p>
            <a:pPr lvl="1"/>
            <a:r>
              <a:rPr lang="hu-HU" b="1" i="1"/>
              <a:t>Bontás: 3 000 Ft</a:t>
            </a:r>
          </a:p>
          <a:p>
            <a:pPr lvl="1"/>
            <a:r>
              <a:rPr lang="hu-HU" b="1" i="1"/>
              <a:t>Építés: 400 000 Ft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Nézzük meg a költségeket tevékenységenként, illetve erőforrásonként heti bontásban!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Költségek csökkentése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költséges erőforrásokat olcsóbbra cseréljük</a:t>
            </a:r>
          </a:p>
          <a:p>
            <a:r>
              <a:rPr lang="hu-HU"/>
              <a:t>Átütemezzük a munkát</a:t>
            </a:r>
          </a:p>
          <a:p>
            <a:r>
              <a:rPr lang="hu-HU"/>
              <a:t>Csökkentjük a tevékenységek időtartamát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4802</TotalTime>
  <Words>873</Words>
  <Application>Microsoft PowerPoint</Application>
  <PresentationFormat>On-screen Show (4:3)</PresentationFormat>
  <Paragraphs>121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Notesz</vt:lpstr>
      <vt:lpstr>Beépített költségkezelés</vt:lpstr>
      <vt:lpstr>Az MS Project-be beépített költségkezelési eszközök felhasználása</vt:lpstr>
      <vt:lpstr>Költségek csoportosítása felmerülés szerint</vt:lpstr>
      <vt:lpstr>Beépített költségtípusok</vt:lpstr>
      <vt:lpstr>Költségek figyelembevétele</vt:lpstr>
      <vt:lpstr>Erőforrás arányos költségeinek megadása</vt:lpstr>
      <vt:lpstr>A költségek felmerülési módja </vt:lpstr>
      <vt:lpstr>Költségtáblák</vt:lpstr>
      <vt:lpstr>Költségtáblák érvényre juttatása</vt:lpstr>
      <vt:lpstr>Anyagköltség megadása</vt:lpstr>
      <vt:lpstr>Időegységre eső költségek megadása</vt:lpstr>
      <vt:lpstr>Anyag és munka típusú erőforrások hozzárendelése közötti különbség</vt:lpstr>
      <vt:lpstr>Figyelem!</vt:lpstr>
      <vt:lpstr>Költség típusú erőforrások megadása</vt:lpstr>
      <vt:lpstr>Egyéb erőforrások fix költsége</vt:lpstr>
      <vt:lpstr>Fix tevékenységköltség</vt:lpstr>
      <vt:lpstr>Feladat</vt:lpstr>
      <vt:lpstr>Feladat</vt:lpstr>
      <vt:lpstr>Feladat</vt:lpstr>
      <vt:lpstr>Feladat</vt:lpstr>
      <vt:lpstr>Feladat</vt:lpstr>
      <vt:lpstr>Feladat</vt:lpstr>
      <vt:lpstr>Feladat</vt:lpstr>
      <vt:lpstr>Feladat</vt:lpstr>
      <vt:lpstr>Feladat</vt:lpstr>
      <vt:lpstr>Feladat</vt:lpstr>
      <vt:lpstr>Költségek csökkentése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159</cp:revision>
  <cp:lastPrinted>1601-01-01T00:00:00Z</cp:lastPrinted>
  <dcterms:created xsi:type="dcterms:W3CDTF">2001-10-04T13:18:56Z</dcterms:created>
  <dcterms:modified xsi:type="dcterms:W3CDTF">2009-05-09T05:06:32Z</dcterms:modified>
</cp:coreProperties>
</file>