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57" r:id="rId4"/>
    <p:sldId id="258" r:id="rId5"/>
    <p:sldId id="262" r:id="rId6"/>
    <p:sldId id="263" r:id="rId7"/>
    <p:sldId id="264" r:id="rId8"/>
    <p:sldId id="261" r:id="rId9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F4FAEBDB-54D7-4BAA-A3D2-22F3973007BA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50A4A4-9405-44AE-9CE5-2FBB84D0F6A0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3291C9-72FE-4C15-8E6C-BDA844B4440C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61DE8-D150-4031-AF3F-A8168FE644F8}" type="slidenum">
              <a:rPr lang="en-GB"/>
              <a:pPr/>
              <a:t>2</a:t>
            </a:fld>
            <a:endParaRPr lang="en-GB"/>
          </a:p>
        </p:txBody>
      </p:sp>
      <p:sp>
        <p:nvSpPr>
          <p:cNvPr id="8734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ED3BB4-5319-455C-B04A-4BBCF777FBD9}" type="slidenum">
              <a:rPr lang="en-GB"/>
              <a:pPr/>
              <a:t>3</a:t>
            </a:fld>
            <a:endParaRPr lang="en-GB"/>
          </a:p>
        </p:txBody>
      </p:sp>
      <p:sp>
        <p:nvSpPr>
          <p:cNvPr id="869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05930E-B45D-44B7-BC8E-7D4E6ED92398}" type="slidenum">
              <a:rPr lang="en-GB"/>
              <a:pPr/>
              <a:t>4</a:t>
            </a:fld>
            <a:endParaRPr lang="en-GB"/>
          </a:p>
        </p:txBody>
      </p:sp>
      <p:sp>
        <p:nvSpPr>
          <p:cNvPr id="8714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4A26F6-66C4-407D-B25D-147E0DECB6FA}" type="slidenum">
              <a:rPr lang="en-GB"/>
              <a:pPr/>
              <a:t>5</a:t>
            </a:fld>
            <a:endParaRPr lang="en-GB"/>
          </a:p>
        </p:txBody>
      </p:sp>
      <p:sp>
        <p:nvSpPr>
          <p:cNvPr id="8796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DD4854-B6EB-43EF-A3A3-B75AF249FFB2}" type="slidenum">
              <a:rPr lang="en-GB"/>
              <a:pPr/>
              <a:t>6</a:t>
            </a:fld>
            <a:endParaRPr lang="en-GB"/>
          </a:p>
        </p:txBody>
      </p:sp>
      <p:sp>
        <p:nvSpPr>
          <p:cNvPr id="881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D8AC84-E7B9-4299-B933-1F9AB4C67C8C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5D9ABE-3E2A-49D1-89B9-10745616DC4A}" type="slidenum">
              <a:rPr lang="en-GB"/>
              <a:pPr/>
              <a:t>8</a:t>
            </a:fld>
            <a:endParaRPr lang="en-GB"/>
          </a:p>
        </p:txBody>
      </p:sp>
      <p:sp>
        <p:nvSpPr>
          <p:cNvPr id="8775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3FE26C-D3E1-4652-9722-B1003A6B4BD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Költségkezelés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Pénznem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Célszerű a cégen belül minden projektet azonos pénznemmel kezelni. Eltérő pénznemeket használó projektek együttkezelése során a program figyelmeztető üzenetet küld.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Pénznem beállítása 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menü </a:t>
            </a:r>
            <a:r>
              <a:rPr lang="hu-HU" b="1"/>
              <a:t>Beállítások (Options)</a:t>
            </a:r>
            <a:r>
              <a:rPr lang="hu-HU"/>
              <a:t> elem, </a:t>
            </a:r>
            <a:r>
              <a:rPr lang="hu-HU" b="1"/>
              <a:t>Nézet (View) </a:t>
            </a:r>
            <a:r>
              <a:rPr lang="hu-HU"/>
              <a:t>fül, </a:t>
            </a:r>
            <a:r>
              <a:rPr lang="hu-HU" b="1"/>
              <a:t>Pénznem beállításai (Currency options for…)</a:t>
            </a:r>
            <a:r>
              <a:rPr lang="hu-HU"/>
              <a:t> szakasz</a:t>
            </a:r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8900" y="3141663"/>
            <a:ext cx="38862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költségtervezés céljai 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Költségbecslések, költségtervek készítése.</a:t>
            </a:r>
          </a:p>
          <a:p>
            <a:r>
              <a:rPr lang="hu-HU"/>
              <a:t>A projekt költségeinek előrejelzése</a:t>
            </a:r>
          </a:p>
          <a:p>
            <a:r>
              <a:rPr lang="hu-HU"/>
              <a:t>A költségek nyomon követése</a:t>
            </a:r>
          </a:p>
          <a:p>
            <a:r>
              <a:rPr lang="hu-HU"/>
              <a:t>A túlköltések felderítése és a költségek csökkentése, illetve szinten tartása</a:t>
            </a:r>
          </a:p>
          <a:p>
            <a:r>
              <a:rPr lang="hu-HU"/>
              <a:t>Költségek, költségkeretek figyelése, költségnyilvántartás</a:t>
            </a:r>
          </a:p>
          <a:p>
            <a:r>
              <a:rPr lang="hu-HU"/>
              <a:t>Előrehaladás mérése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Költségkezelési módok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Beépített költségkezelés</a:t>
            </a:r>
          </a:p>
          <a:p>
            <a:pPr lvl="1"/>
            <a:r>
              <a:rPr lang="hu-HU"/>
              <a:t>Beépített képességek alapján</a:t>
            </a:r>
          </a:p>
          <a:p>
            <a:r>
              <a:rPr lang="hu-HU"/>
              <a:t>Egyéni költségkezelés</a:t>
            </a:r>
          </a:p>
          <a:p>
            <a:pPr lvl="1"/>
            <a:r>
              <a:rPr lang="hu-HU"/>
              <a:t>Költségkeretek, számlázott költségek nyilvántartása egyéni megoldásokkal</a:t>
            </a:r>
          </a:p>
        </p:txBody>
      </p:sp>
      <p:pic>
        <p:nvPicPr>
          <p:cNvPr id="878596" name="Picture 4" descr="pén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3995738"/>
            <a:ext cx="2819400" cy="2024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Beépített költségkezelés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Költségbecslések, költségtervek, költségvetések készítéséhez</a:t>
            </a:r>
          </a:p>
          <a:p>
            <a:r>
              <a:rPr lang="hu-HU"/>
              <a:t>Előrehaladás méréséhez</a:t>
            </a:r>
          </a:p>
          <a:p>
            <a:r>
              <a:rPr lang="hu-HU"/>
              <a:t>Értékméréshez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Egyéni költségkezelés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Elfogadott költségkeretek figyeléséhez</a:t>
            </a:r>
          </a:p>
          <a:p>
            <a:r>
              <a:rPr lang="hu-HU"/>
              <a:t>Valósidejű költségnyilvántartáshoz</a:t>
            </a:r>
          </a:p>
          <a:p>
            <a:r>
              <a:rPr lang="hu-HU"/>
              <a:t>Várható számlák összegének</a:t>
            </a:r>
            <a:br>
              <a:rPr lang="hu-HU"/>
            </a:br>
            <a:r>
              <a:rPr lang="hu-HU"/>
              <a:t>kiszámolásához</a:t>
            </a:r>
          </a:p>
          <a:p>
            <a:r>
              <a:rPr lang="hu-HU"/>
              <a:t>Alul és túlszámlázások </a:t>
            </a:r>
            <a:br>
              <a:rPr lang="hu-HU"/>
            </a:br>
            <a:r>
              <a:rPr lang="hu-HU"/>
              <a:t>kiszűréséhez</a:t>
            </a:r>
          </a:p>
          <a:p>
            <a:endParaRPr lang="hu-HU"/>
          </a:p>
        </p:txBody>
      </p:sp>
      <p:graphicFrame>
        <p:nvGraphicFramePr>
          <p:cNvPr id="882692" name="Object 4"/>
          <p:cNvGraphicFramePr>
            <a:graphicFrameLocks noChangeAspect="1"/>
          </p:cNvGraphicFramePr>
          <p:nvPr/>
        </p:nvGraphicFramePr>
        <p:xfrm>
          <a:off x="5791200" y="3200400"/>
          <a:ext cx="2895600" cy="3143250"/>
        </p:xfrm>
        <a:graphic>
          <a:graphicData uri="http://schemas.openxmlformats.org/presentationml/2006/ole">
            <p:oleObj spid="_x0000_s882692" name="Bitkép" r:id="rId4" imgW="2895238" imgH="3142857" progId="Paint.Picture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Gyakori hiba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Sok cég követi el azt a hibát, hogy a munkaidőben, az amúgy is rendelkezésre álló erőforrások által végzett projektet úgy veszi, hogy azoknak nincsenek költségei, hiszen az erőforrások után akkor is kellene fizetni, ha nem indulna egyetlen projekt sem. </a:t>
            </a:r>
          </a:p>
          <a:p>
            <a:r>
              <a:rPr lang="hu-HU" sz="2400"/>
              <a:t>Ez a felfogás téves, hiszen amíg a dolgozók egy projekten dolgoznak, addig ugyanabban az időpillanatban mással nem tudnak foglalkozni. A projektre fordított teljesítmény hiányozni fog máshonnan.</a:t>
            </a:r>
          </a:p>
          <a:p>
            <a:r>
              <a:rPr lang="hu-HU" sz="2400"/>
              <a:t>Meg kell határozni a projektre jutó erőforrásmunkát, és ezen keresztül a projekt költségeit is.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4665</TotalTime>
  <Words>233</Words>
  <Application>Microsoft PowerPoint</Application>
  <PresentationFormat>On-screen Show (4:3)</PresentationFormat>
  <Paragraphs>40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Times New Roman</vt:lpstr>
      <vt:lpstr>Arial</vt:lpstr>
      <vt:lpstr>Notesz</vt:lpstr>
      <vt:lpstr>Bitkép</vt:lpstr>
      <vt:lpstr>Költségkezelés</vt:lpstr>
      <vt:lpstr>Pénznem</vt:lpstr>
      <vt:lpstr>Pénznem beállítása </vt:lpstr>
      <vt:lpstr>A költségtervezés céljai </vt:lpstr>
      <vt:lpstr>Költségkezelési módok</vt:lpstr>
      <vt:lpstr>Beépített költségkezelés</vt:lpstr>
      <vt:lpstr>Egyéni költségkezelés</vt:lpstr>
      <vt:lpstr>Gyakori hiba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154</cp:revision>
  <cp:lastPrinted>1601-01-01T00:00:00Z</cp:lastPrinted>
  <dcterms:created xsi:type="dcterms:W3CDTF">2001-10-04T13:18:56Z</dcterms:created>
  <dcterms:modified xsi:type="dcterms:W3CDTF">2008-12-04T11:25:35Z</dcterms:modified>
</cp:coreProperties>
</file>