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1"/>
  </p:notesMasterIdLst>
  <p:handoutMasterIdLst>
    <p:handoutMasterId r:id="rId32"/>
  </p:handoutMasterIdLst>
  <p:sldIdLst>
    <p:sldId id="256" r:id="rId2"/>
    <p:sldId id="278" r:id="rId3"/>
    <p:sldId id="259" r:id="rId4"/>
    <p:sldId id="274" r:id="rId5"/>
    <p:sldId id="273" r:id="rId6"/>
    <p:sldId id="277" r:id="rId7"/>
    <p:sldId id="260" r:id="rId8"/>
    <p:sldId id="275" r:id="rId9"/>
    <p:sldId id="276" r:id="rId10"/>
    <p:sldId id="279" r:id="rId11"/>
    <p:sldId id="280" r:id="rId12"/>
    <p:sldId id="257" r:id="rId13"/>
    <p:sldId id="281" r:id="rId14"/>
    <p:sldId id="282" r:id="rId15"/>
    <p:sldId id="261" r:id="rId16"/>
    <p:sldId id="283" r:id="rId17"/>
    <p:sldId id="284" r:id="rId18"/>
    <p:sldId id="285" r:id="rId19"/>
    <p:sldId id="286" r:id="rId20"/>
    <p:sldId id="262" r:id="rId21"/>
    <p:sldId id="287" r:id="rId22"/>
    <p:sldId id="263" r:id="rId23"/>
    <p:sldId id="264" r:id="rId24"/>
    <p:sldId id="265" r:id="rId25"/>
    <p:sldId id="266" r:id="rId26"/>
    <p:sldId id="267" r:id="rId27"/>
    <p:sldId id="268" r:id="rId28"/>
    <p:sldId id="269" r:id="rId29"/>
    <p:sldId id="270" r:id="rId30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2787"/>
    <p:restoredTop sz="90929"/>
  </p:normalViewPr>
  <p:slideViewPr>
    <p:cSldViewPr>
      <p:cViewPr varScale="1">
        <p:scale>
          <a:sx n="39" d="100"/>
          <a:sy n="39" d="100"/>
        </p:scale>
        <p:origin x="-96" y="-13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1A2BB158-6B5C-47C6-B1E5-34A0E427E090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5E31926-4864-4A1A-862D-A6F272074361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82FA6E-B1C8-4F3C-9EFF-AD6D946995DA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22DC6E-CC42-47B2-ADE0-3B478D4A497E}" type="slidenum">
              <a:rPr lang="en-GB"/>
              <a:pPr/>
              <a:t>2</a:t>
            </a:fld>
            <a:endParaRPr lang="en-GB"/>
          </a:p>
        </p:txBody>
      </p:sp>
      <p:sp>
        <p:nvSpPr>
          <p:cNvPr id="91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812C56-3E53-42C3-ACCC-AD2478AA1FBE}" type="slidenum">
              <a:rPr lang="en-GB"/>
              <a:pPr/>
              <a:t>3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37C731-D08A-42CB-925E-D47F68394650}" type="slidenum">
              <a:rPr lang="en-GB"/>
              <a:pPr/>
              <a:t>4</a:t>
            </a:fld>
            <a:endParaRPr lang="en-GB"/>
          </a:p>
        </p:txBody>
      </p:sp>
      <p:sp>
        <p:nvSpPr>
          <p:cNvPr id="90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419558-0A63-4BBD-BD23-3D73146FA707}" type="slidenum">
              <a:rPr lang="en-GB"/>
              <a:pPr/>
              <a:t>5</a:t>
            </a:fld>
            <a:endParaRPr lang="en-GB"/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05CFDD-E515-4D23-A3B0-64AD71E55DFF}" type="slidenum">
              <a:rPr lang="en-GB"/>
              <a:pPr/>
              <a:t>6</a:t>
            </a:fld>
            <a:endParaRPr lang="en-GB"/>
          </a:p>
        </p:txBody>
      </p:sp>
      <p:sp>
        <p:nvSpPr>
          <p:cNvPr id="91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F7BDF9-42E4-46F3-86D7-0B5AB9F960AC}" type="slidenum">
              <a:rPr lang="en-GB"/>
              <a:pPr/>
              <a:t>7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C1B7F7-3393-4CD6-A572-04BBEE95CC89}" type="slidenum">
              <a:rPr lang="en-GB"/>
              <a:pPr/>
              <a:t>8</a:t>
            </a:fld>
            <a:endParaRPr lang="en-GB"/>
          </a:p>
        </p:txBody>
      </p:sp>
      <p:sp>
        <p:nvSpPr>
          <p:cNvPr id="90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BAEF22-F67D-4C07-A77A-B9EA9E012B06}" type="slidenum">
              <a:rPr lang="en-GB"/>
              <a:pPr/>
              <a:t>9</a:t>
            </a:fld>
            <a:endParaRPr lang="en-GB"/>
          </a:p>
        </p:txBody>
      </p:sp>
      <p:sp>
        <p:nvSpPr>
          <p:cNvPr id="90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008564-0712-42E3-8C06-B0A57C55F490}" type="slidenum">
              <a:rPr lang="en-GB"/>
              <a:pPr/>
              <a:t>10</a:t>
            </a:fld>
            <a:endParaRPr lang="en-GB"/>
          </a:p>
        </p:txBody>
      </p:sp>
      <p:sp>
        <p:nvSpPr>
          <p:cNvPr id="91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CC4846-9B83-482F-A4C1-06AD0C5FE3E7}" type="slidenum">
              <a:rPr lang="en-GB"/>
              <a:pPr/>
              <a:t>11</a:t>
            </a:fld>
            <a:endParaRPr lang="en-GB"/>
          </a:p>
        </p:txBody>
      </p:sp>
      <p:sp>
        <p:nvSpPr>
          <p:cNvPr id="91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F47947-0201-476D-BA9D-5A64BBD5D914}" type="slidenum">
              <a:rPr lang="en-GB"/>
              <a:pPr/>
              <a:t>12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552E79-DEEF-4E95-9839-EDD7C6F88594}" type="slidenum">
              <a:rPr lang="en-GB"/>
              <a:pPr/>
              <a:t>13</a:t>
            </a:fld>
            <a:endParaRPr lang="en-GB"/>
          </a:p>
        </p:txBody>
      </p:sp>
      <p:sp>
        <p:nvSpPr>
          <p:cNvPr id="91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BF3533-09EE-4C97-AE09-41752F8F055E}" type="slidenum">
              <a:rPr lang="en-GB"/>
              <a:pPr/>
              <a:t>14</a:t>
            </a:fld>
            <a:endParaRPr lang="en-GB"/>
          </a:p>
        </p:txBody>
      </p:sp>
      <p:sp>
        <p:nvSpPr>
          <p:cNvPr id="92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A9DE3B-E03C-4749-B149-E7B8ED8BE999}" type="slidenum">
              <a:rPr lang="en-GB"/>
              <a:pPr/>
              <a:t>15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3227B6-57DE-4E7B-91D4-2142326E9E4C}" type="slidenum">
              <a:rPr lang="en-GB"/>
              <a:pPr/>
              <a:t>16</a:t>
            </a:fld>
            <a:endParaRPr lang="en-GB"/>
          </a:p>
        </p:txBody>
      </p:sp>
      <p:sp>
        <p:nvSpPr>
          <p:cNvPr id="92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02AD8B-EE90-4CE0-B294-7F743D9E2716}" type="slidenum">
              <a:rPr lang="en-GB"/>
              <a:pPr/>
              <a:t>17</a:t>
            </a:fld>
            <a:endParaRPr lang="en-GB"/>
          </a:p>
        </p:txBody>
      </p:sp>
      <p:sp>
        <p:nvSpPr>
          <p:cNvPr id="92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77CF1C-9165-49C0-B260-B79745DFA2A6}" type="slidenum">
              <a:rPr lang="en-GB"/>
              <a:pPr/>
              <a:t>18</a:t>
            </a:fld>
            <a:endParaRPr lang="en-GB"/>
          </a:p>
        </p:txBody>
      </p:sp>
      <p:sp>
        <p:nvSpPr>
          <p:cNvPr id="92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8D367E-FB22-4945-9ED3-DA31A5F72526}" type="slidenum">
              <a:rPr lang="en-GB"/>
              <a:pPr/>
              <a:t>19</a:t>
            </a:fld>
            <a:endParaRPr lang="en-GB"/>
          </a:p>
        </p:txBody>
      </p:sp>
      <p:sp>
        <p:nvSpPr>
          <p:cNvPr id="92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EC2AB9-7721-43CA-A1F6-63B3C6973F25}" type="slidenum">
              <a:rPr lang="en-GB"/>
              <a:pPr/>
              <a:t>20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9ECC22-AEBB-44CE-B2CC-1A8EE6395A5D}" type="slidenum">
              <a:rPr lang="en-GB"/>
              <a:pPr/>
              <a:t>21</a:t>
            </a:fld>
            <a:endParaRPr lang="en-GB"/>
          </a:p>
        </p:txBody>
      </p:sp>
      <p:sp>
        <p:nvSpPr>
          <p:cNvPr id="93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B9AB47-5553-4B8E-8F30-5BF18555EF5B}" type="slidenum">
              <a:rPr lang="en-GB"/>
              <a:pPr/>
              <a:t>22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8646AE-F6DA-4C22-970E-8EBD257E0AD8}" type="slidenum">
              <a:rPr lang="en-GB"/>
              <a:pPr/>
              <a:t>23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6FC21C-ECB2-4152-AD0D-97E1F52321DC}" type="slidenum">
              <a:rPr lang="en-GB"/>
              <a:pPr/>
              <a:t>24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3421B8-7ABA-4906-9604-07770CB87606}" type="slidenum">
              <a:rPr lang="en-GB"/>
              <a:pPr/>
              <a:t>25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AA6AF0-136B-42A4-B7FB-196D74F6BD63}" type="slidenum">
              <a:rPr lang="en-GB"/>
              <a:pPr/>
              <a:t>26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53500B-82DD-406F-872C-1DF314F56E58}" type="slidenum">
              <a:rPr lang="en-GB"/>
              <a:pPr/>
              <a:t>27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DD6A07-405B-464A-847D-B54A88FD7953}" type="slidenum">
              <a:rPr lang="en-GB"/>
              <a:pPr/>
              <a:t>28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2018D8-CCB0-4944-9765-B33C2BB21548}" type="slidenum">
              <a:rPr lang="en-GB"/>
              <a:pPr/>
              <a:t>29</a:t>
            </a:fld>
            <a:endParaRPr lang="en-GB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342840B-8AAF-482B-8BB1-2F7F2CE243D6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TerhelesA.mpp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TerhelesB.mpp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TerhelesA.mpp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TerhelesC.mpp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TerhelesD.mpp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Erőforrás-ütemezés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erőforrások és a munka</a:t>
            </a:r>
          </a:p>
        </p:txBody>
      </p:sp>
      <p:sp>
        <p:nvSpPr>
          <p:cNvPr id="91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tevékenységeken a munka nem csak egyenletes eloszlású lehet.</a:t>
            </a:r>
          </a:p>
          <a:p>
            <a:r>
              <a:rPr lang="hu-HU"/>
              <a:t>Meg kell adni az elvégzendő feladatot legjobban leíró munkajelleget.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munka szabályozása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Erőforrás-használat késleltetése</a:t>
            </a:r>
          </a:p>
          <a:p>
            <a:r>
              <a:rPr lang="hu-HU"/>
              <a:t>Rendelkezésre állás megadása</a:t>
            </a:r>
          </a:p>
          <a:p>
            <a:r>
              <a:rPr lang="hu-HU"/>
              <a:t>Munkaeloszlás, munkagörbe megadása</a:t>
            </a:r>
          </a:p>
          <a:p>
            <a:r>
              <a:rPr lang="hu-HU"/>
              <a:t>Ismétlődő tevékenységek</a:t>
            </a:r>
          </a:p>
          <a:p>
            <a:r>
              <a:rPr lang="hu-HU"/>
              <a:t>Naptárak</a:t>
            </a:r>
          </a:p>
          <a:p>
            <a:r>
              <a:rPr lang="hu-HU"/>
              <a:t>Simítási késleltetés</a:t>
            </a:r>
          </a:p>
          <a:p>
            <a:endParaRPr lang="hu-H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Erőforrások és időütemezés</a:t>
            </a:r>
          </a:p>
        </p:txBody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tevékenységek időütemezése nem egyszerűsíthető le a feladatok közötti logikai kapcsolatok rendszerére és azok időtartamára, hiszen időbeliségükre döntő befolyást gyakorolnak az erőforrás- és költségkorlátok. </a:t>
            </a:r>
          </a:p>
          <a:p>
            <a:r>
              <a:rPr lang="hu-HU"/>
              <a:t>Ugyanannak az erőforrásnak több tevékenységhez való rendelése sajátos, sokszor a logikai kapcsolathoz hasonló összefüggést eredményez az egyébként egymástól független tevékenységek között.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Erőforrás-tervezés </a:t>
            </a:r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Az erőforrás-tervezés célja a rendelkezésre álló erőforrások munkájának pontos modellezésén túl azok optimális szétosztása a tevékenységeken. </a:t>
            </a:r>
          </a:p>
          <a:p>
            <a:r>
              <a:rPr lang="hu-HU"/>
              <a:t>Kiemelt feladata az esetleges túlterhelések elkerülése, elhárítása, a helytelenül szervezett munkák felismerése, jobb megoldások keresése.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2800"/>
              <a:t>Az erőforrások és a költségtervezés, előrehaladás mérés</a:t>
            </a:r>
          </a:p>
        </p:txBody>
      </p:sp>
      <p:sp>
        <p:nvSpPr>
          <p:cNvPr id="90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Az erőforrás-tervezésnek vannak még az erőforrás-gazdálkodáson túli fontos aspektusai. </a:t>
            </a:r>
          </a:p>
          <a:p>
            <a:r>
              <a:rPr lang="hu-HU"/>
              <a:t>A Microsoft Office Project főként olyan költségeket használ, melyek arányban állnak az erőforrás-felhasználással; a költségkezelés az erőforrásköltségeken alapul.</a:t>
            </a:r>
          </a:p>
          <a:p>
            <a:r>
              <a:rPr lang="hu-HU"/>
              <a:t>Az erőforrásköltségek fellépése arányban áll a teljesítéssel, tehát az erőforrások igen fontosak az előrehaladás méréséhez is.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Erőforrás-felhasználással kapcsolatos problémák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Túlterhelések lépnek fel. (Figyelem, túlterhelés hiba, a túlóra, vezetői döntés!!!)</a:t>
            </a:r>
          </a:p>
          <a:p>
            <a:r>
              <a:rPr lang="hu-HU"/>
              <a:t>Nem egyenletes vagy széttördelt az erőforrások felhasználási szintje.</a:t>
            </a:r>
          </a:p>
          <a:p>
            <a:r>
              <a:rPr lang="hu-HU"/>
              <a:t>Az adott erőforrás egyszerre túl </a:t>
            </a:r>
            <a:br>
              <a:rPr lang="hu-HU"/>
            </a:br>
            <a:r>
              <a:rPr lang="hu-HU"/>
              <a:t>sok feladaton dolgozik, így </a:t>
            </a:r>
            <a:br>
              <a:rPr lang="hu-HU"/>
            </a:br>
            <a:r>
              <a:rPr lang="hu-HU"/>
              <a:t>a munka hatásfoka jelentősen </a:t>
            </a:r>
            <a:br>
              <a:rPr lang="hu-HU"/>
            </a:br>
            <a:r>
              <a:rPr lang="hu-HU"/>
              <a:t>csökken.</a:t>
            </a:r>
          </a:p>
        </p:txBody>
      </p:sp>
      <p:graphicFrame>
        <p:nvGraphicFramePr>
          <p:cNvPr id="874500" name="Object 4"/>
          <p:cNvGraphicFramePr>
            <a:graphicFrameLocks noChangeAspect="1"/>
          </p:cNvGraphicFramePr>
          <p:nvPr/>
        </p:nvGraphicFramePr>
        <p:xfrm>
          <a:off x="6219825" y="3200400"/>
          <a:ext cx="2581275" cy="3295650"/>
        </p:xfrm>
        <a:graphic>
          <a:graphicData uri="http://schemas.openxmlformats.org/presentationml/2006/ole">
            <p:oleObj spid="_x0000_s874500" name="Bitkép" r:id="rId4" imgW="3238952" imgH="4133333" progId="PBrush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Túlterhelés</a:t>
            </a:r>
          </a:p>
        </p:txBody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Ha egy erőforrást nagyobb mértékben veszünk igénybe, mint amilyen mértékben rendelkezésünkre áll, akkor ezt túlterhelésnek nevezzük. </a:t>
            </a:r>
          </a:p>
          <a:p>
            <a:r>
              <a:rPr lang="hu-HU"/>
              <a:t>A túlterhelés tehát a Microsoft Office Project-ben nem egy szubjektív fogalom: </a:t>
            </a:r>
            <a:r>
              <a:rPr lang="hu-HU" i="1"/>
              <a:t>„Mostanában úgy túl vagyok terhelve”</a:t>
            </a:r>
            <a:r>
              <a:rPr lang="hu-HU"/>
              <a:t>, hanem egy tervezési hiba.</a:t>
            </a:r>
          </a:p>
          <a:p>
            <a:r>
              <a:rPr lang="hu-HU"/>
              <a:t>Olyan, mint ha van 100 forintom, és abból 120-at szeretnék kiadni.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Túlóra</a:t>
            </a:r>
          </a:p>
        </p:txBody>
      </p:sp>
      <p:sp>
        <p:nvSpPr>
          <p:cNvPr id="90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túlterhelést ne tévesszük össze a túlórával! Míg az előbbi tervezési hiba, addig az utóbbi szervezési módszer, melynek több alternatívája is van. </a:t>
            </a:r>
          </a:p>
          <a:p>
            <a:r>
              <a:rPr lang="hu-HU"/>
              <a:t>A túlterhelést valamilyen szervezési móddal mindenképpen ki kell javítani a projektterven is, nehogy ne vegyük észre a sok hibajelzés között az újabb hibákat, az újabb túlterheléseket. </a:t>
            </a:r>
          </a:p>
          <a:p>
            <a:r>
              <a:rPr lang="hu-HU"/>
              <a:t>A túlóra nem mindig a leghatékonyabb eszköz.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Egyenetlen vagy széttördelt erőforrás-felhasználás</a:t>
            </a:r>
          </a:p>
        </p:txBody>
      </p:sp>
      <p:sp>
        <p:nvSpPr>
          <p:cNvPr id="91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Kiszámíthatatlan munkavégzésnél jelentősen csökken a hatékonyság.</a:t>
            </a:r>
          </a:p>
          <a:p>
            <a:r>
              <a:rPr lang="hu-HU"/>
              <a:t>Tömbösíteni, de legalábbis kiszámíthatóvá kell tenni a munkavégzést.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Egyszerre túl sok feladat</a:t>
            </a:r>
          </a:p>
        </p:txBody>
      </p:sp>
      <p:sp>
        <p:nvSpPr>
          <p:cNvPr id="91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Különösen szellemi munkáknál (nem rutinfeladat) túl sok időveszteség származik a feladatok közötti „átkapcsolásokból”.</a:t>
            </a:r>
          </a:p>
          <a:p>
            <a:r>
              <a:rPr lang="hu-HU"/>
              <a:t>Célszerű az ilyen munkákat is „tömbösíteni”, és sorban elvégezni.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erőforrás-használat ábrázolása</a:t>
            </a:r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 b="1"/>
              <a:t>Erőforrás-grafikononon (Resource Graph) vagy osztott ablaktáblás grafikonon</a:t>
            </a:r>
          </a:p>
          <a:p>
            <a:r>
              <a:rPr lang="hu-HU" sz="2400" b="1"/>
              <a:t>A</a:t>
            </a:r>
            <a:r>
              <a:rPr lang="hu-HU" sz="2400"/>
              <a:t> </a:t>
            </a:r>
            <a:r>
              <a:rPr lang="hu-HU" sz="2400" b="1"/>
              <a:t>Csapat összeállítása a vállalatból (Build Team from Enterprise) funkcióban</a:t>
            </a:r>
          </a:p>
          <a:p>
            <a:r>
              <a:rPr lang="hu-HU" sz="2400" b="1"/>
              <a:t>Az Erőforrások hozzárendelése (Assign resources) ablakban</a:t>
            </a:r>
          </a:p>
          <a:p>
            <a:r>
              <a:rPr lang="hu-HU" sz="2400" b="1"/>
              <a:t>Gantt-diagramon (Gantt Chart)</a:t>
            </a:r>
          </a:p>
          <a:p>
            <a:r>
              <a:rPr lang="hu-HU" sz="2400" b="1"/>
              <a:t>Kihasználtság nézetekben</a:t>
            </a:r>
          </a:p>
          <a:p>
            <a:r>
              <a:rPr lang="hu-HU" sz="2400" b="1"/>
              <a:t>Naptár nézetben (Calendar)</a:t>
            </a:r>
          </a:p>
          <a:p>
            <a:r>
              <a:rPr lang="hu-HU" sz="2400" b="1"/>
              <a:t>Jelentés (Report)</a:t>
            </a:r>
            <a:r>
              <a:rPr lang="hu-HU" sz="2400"/>
              <a:t> formájában</a:t>
            </a:r>
          </a:p>
          <a:p>
            <a:r>
              <a:rPr lang="hu-HU" sz="2400"/>
              <a:t>Projektszerveren.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Erőforrás-grafikon alkalmazása osztott ablaktáblás nézetben </a:t>
            </a:r>
          </a:p>
        </p:txBody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91750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6263" y="1700213"/>
            <a:ext cx="7991475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erőforrás-terhelés forrásának kiderítése</a:t>
            </a:r>
          </a:p>
        </p:txBody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Erőforrás kihasználtsága (Resource Usage)</a:t>
            </a:r>
            <a:r>
              <a:rPr lang="hu-HU"/>
              <a:t> nézet </a:t>
            </a:r>
          </a:p>
        </p:txBody>
      </p:sp>
      <p:pic>
        <p:nvPicPr>
          <p:cNvPr id="91955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2366963"/>
            <a:ext cx="6838950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erőforrásszint kiegyenlítés lehetőségei</a:t>
            </a:r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Gépi erőforrásszint simítással ütemezzük át a tevékenységeket (alacsonyabb prioritású tevékenység csúszik, vagy megszakad).</a:t>
            </a:r>
          </a:p>
          <a:p>
            <a:r>
              <a:rPr lang="hu-HU"/>
              <a:t>Simítási késleltetés megadása</a:t>
            </a:r>
          </a:p>
          <a:p>
            <a:r>
              <a:rPr lang="hu-HU"/>
              <a:t>Megfelelő erőforrás-hozzárendelési tevékenységtípus esetén az időtartam &lt;-&gt; erőforrás-mennyiség &lt;-&gt; munka valamelyikének módosításával</a:t>
            </a:r>
          </a:p>
          <a:p>
            <a:r>
              <a:rPr lang="hu-HU"/>
              <a:t>Munkaeloszlás, munkagörbe alakításával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erőforrásszint kiegyenlítés lehetőségei (folytatás)</a:t>
            </a:r>
          </a:p>
        </p:txBody>
      </p:sp>
      <p:sp>
        <p:nvSpPr>
          <p:cNvPr id="92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Túlóra bevonása</a:t>
            </a:r>
          </a:p>
          <a:p>
            <a:r>
              <a:rPr lang="hu-HU"/>
              <a:t>Megszakítás</a:t>
            </a:r>
          </a:p>
          <a:p>
            <a:r>
              <a:rPr lang="hu-HU"/>
              <a:t>Munka csökkentése</a:t>
            </a:r>
          </a:p>
          <a:p>
            <a:r>
              <a:rPr lang="hu-HU"/>
              <a:t>Új munkarend kialakítása</a:t>
            </a:r>
          </a:p>
          <a:p>
            <a:r>
              <a:rPr lang="hu-HU"/>
              <a:t>Erőforrások cseréje</a:t>
            </a:r>
          </a:p>
          <a:p>
            <a:r>
              <a:rPr lang="hu-HU"/>
              <a:t>Új erőforrások bevonása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gépi erőforrásszint simítás és a prioritások</a:t>
            </a:r>
          </a:p>
        </p:txBody>
      </p:sp>
      <p:sp>
        <p:nvSpPr>
          <p:cNvPr id="92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Erőforrás-használat ütközésekor a prioritások alapján dönthetünk az esetleges átütemezésekről.</a:t>
            </a:r>
          </a:p>
          <a:p>
            <a:r>
              <a:rPr lang="hu-HU"/>
              <a:t>Prioritások hatókör szerint:</a:t>
            </a:r>
          </a:p>
          <a:p>
            <a:pPr lvl="1"/>
            <a:r>
              <a:rPr lang="hu-HU"/>
              <a:t>Projektprioritások</a:t>
            </a:r>
          </a:p>
          <a:p>
            <a:pPr lvl="1"/>
            <a:r>
              <a:rPr lang="hu-HU"/>
              <a:t>Tevékenységprioritások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Projektprioritások megadása</a:t>
            </a:r>
          </a:p>
        </p:txBody>
      </p:sp>
      <p:sp>
        <p:nvSpPr>
          <p:cNvPr id="92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92570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2525" y="1773238"/>
            <a:ext cx="6838950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Tevékenységprioritások megadása</a:t>
            </a:r>
          </a:p>
        </p:txBody>
      </p:sp>
      <p:sp>
        <p:nvSpPr>
          <p:cNvPr id="92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92774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700213"/>
            <a:ext cx="8280400" cy="477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Gépi erőforrásszint simítás</a:t>
            </a:r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Eszközök</a:t>
            </a:r>
            <a:br>
              <a:rPr lang="hu-HU" b="1"/>
            </a:br>
            <a:r>
              <a:rPr lang="hu-HU" b="1"/>
              <a:t>(Tools) </a:t>
            </a:r>
            <a:r>
              <a:rPr lang="hu-HU"/>
              <a:t>-&gt;</a:t>
            </a:r>
            <a:r>
              <a:rPr lang="hu-HU" b="1"/>
              <a:t> </a:t>
            </a:r>
            <a:br>
              <a:rPr lang="hu-HU" b="1"/>
            </a:br>
            <a:r>
              <a:rPr lang="hu-HU" b="1"/>
              <a:t>Erőforrás-</a:t>
            </a:r>
            <a:br>
              <a:rPr lang="hu-HU" b="1"/>
            </a:br>
            <a:r>
              <a:rPr lang="hu-HU" b="1"/>
              <a:t>terhelés </a:t>
            </a:r>
            <a:br>
              <a:rPr lang="hu-HU" b="1"/>
            </a:br>
            <a:r>
              <a:rPr lang="hu-HU" b="1"/>
              <a:t>simítása </a:t>
            </a:r>
            <a:br>
              <a:rPr lang="hu-HU" b="1"/>
            </a:br>
            <a:r>
              <a:rPr lang="hu-HU" b="1"/>
              <a:t>(Level </a:t>
            </a:r>
            <a:br>
              <a:rPr lang="hu-HU" b="1"/>
            </a:br>
            <a:r>
              <a:rPr lang="hu-HU" b="1"/>
              <a:t>Resources)</a:t>
            </a:r>
            <a:r>
              <a:rPr lang="hu-HU"/>
              <a:t> </a:t>
            </a:r>
          </a:p>
        </p:txBody>
      </p:sp>
      <p:pic>
        <p:nvPicPr>
          <p:cNvPr id="87859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19413" y="1844675"/>
            <a:ext cx="5829300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Eredmények ellenőrzése</a:t>
            </a:r>
          </a:p>
        </p:txBody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Változásjelző színek</a:t>
            </a:r>
          </a:p>
          <a:p>
            <a:r>
              <a:rPr lang="hu-HU" b="1"/>
              <a:t>Simítási késleltetés (Leveling Delay)</a:t>
            </a:r>
            <a:r>
              <a:rPr lang="hu-HU"/>
              <a:t> mező tartalma</a:t>
            </a:r>
          </a:p>
          <a:p>
            <a:r>
              <a:rPr lang="hu-HU" b="1"/>
              <a:t>Nézet (View)</a:t>
            </a:r>
            <a:r>
              <a:rPr lang="hu-HU"/>
              <a:t> -&gt; </a:t>
            </a:r>
            <a:r>
              <a:rPr lang="hu-HU" b="1"/>
              <a:t>További nézetek (More Views)</a:t>
            </a:r>
            <a:r>
              <a:rPr lang="hu-HU"/>
              <a:t> -&gt; </a:t>
            </a:r>
            <a:r>
              <a:rPr lang="hu-HU" b="1"/>
              <a:t>Simítási Gantt (Leveling Gantt)</a:t>
            </a:r>
            <a:r>
              <a:rPr lang="hu-HU"/>
              <a:t> nézet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Változások követése</a:t>
            </a:r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Változásjelző színek</a:t>
            </a:r>
          </a:p>
          <a:p>
            <a:endParaRPr lang="hu-HU"/>
          </a:p>
          <a:p>
            <a:endParaRPr lang="hu-HU"/>
          </a:p>
          <a:p>
            <a:endParaRPr lang="hu-HU"/>
          </a:p>
          <a:p>
            <a:r>
              <a:rPr lang="hu-HU"/>
              <a:t>Simítási Gantt nézet</a:t>
            </a:r>
          </a:p>
        </p:txBody>
      </p:sp>
      <p:pic>
        <p:nvPicPr>
          <p:cNvPr id="88064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0575" y="2266950"/>
            <a:ext cx="756285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8064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0575" y="4344988"/>
            <a:ext cx="75628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Nyissa meg a TerhelésA.MPP állományt!</a:t>
            </a:r>
          </a:p>
          <a:p>
            <a:r>
              <a:rPr lang="hu-HU"/>
              <a:t>Keresse meg és hárítsa el a túlterhelést gépi erőforrásszint simítással!</a:t>
            </a:r>
          </a:p>
          <a:p>
            <a:r>
              <a:rPr lang="hu-HU"/>
              <a:t>Vonja vissza a műveletet, majd T2 prioritásának megnövelése után végezze el a simítást ismét!</a:t>
            </a:r>
          </a:p>
          <a:p>
            <a:r>
              <a:rPr lang="hu-HU"/>
              <a:t>Vizsgálja meg a történteket </a:t>
            </a:r>
            <a:br>
              <a:rPr lang="hu-HU"/>
            </a:br>
            <a:r>
              <a:rPr lang="hu-HU"/>
              <a:t>a </a:t>
            </a:r>
            <a:r>
              <a:rPr lang="hu-HU" b="1"/>
              <a:t>Leveling Gannt</a:t>
            </a:r>
            <a:r>
              <a:rPr lang="hu-HU"/>
              <a:t> nézeten!</a:t>
            </a:r>
          </a:p>
        </p:txBody>
      </p:sp>
      <p:pic>
        <p:nvPicPr>
          <p:cNvPr id="882693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Nyissa meg a TerhelésB.MPP állományt!</a:t>
            </a:r>
          </a:p>
          <a:p>
            <a:r>
              <a:rPr lang="hu-HU"/>
              <a:t>Szüntesse meg a túlterhelést gépi erőforrásszint simítással!</a:t>
            </a:r>
          </a:p>
          <a:p>
            <a:r>
              <a:rPr lang="hu-HU"/>
              <a:t>Mit tapasztalt?</a:t>
            </a:r>
          </a:p>
        </p:txBody>
      </p:sp>
      <p:pic>
        <p:nvPicPr>
          <p:cNvPr id="884741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Munkagörbe alakítása</a:t>
            </a:r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</a:t>
            </a:r>
            <a:r>
              <a:rPr lang="hu-HU" b="1"/>
              <a:t>Tevékenység kihasználtsága (Task Usage)</a:t>
            </a:r>
            <a:r>
              <a:rPr lang="hu-HU"/>
              <a:t> vagy </a:t>
            </a:r>
            <a:r>
              <a:rPr lang="hu-HU" b="1"/>
              <a:t>Erőforrás kihasználtsága (Resource Usage)</a:t>
            </a:r>
            <a:r>
              <a:rPr lang="hu-HU"/>
              <a:t> nézetben a </a:t>
            </a:r>
            <a:r>
              <a:rPr lang="hu-HU" b="1"/>
              <a:t>Munka (Work)</a:t>
            </a:r>
            <a:r>
              <a:rPr lang="hu-HU"/>
              <a:t> értékek kézi, vagy </a:t>
            </a:r>
            <a:r>
              <a:rPr lang="hu-HU" b="1"/>
              <a:t>Munkael-</a:t>
            </a:r>
            <a:br>
              <a:rPr lang="hu-HU" b="1"/>
            </a:br>
            <a:r>
              <a:rPr lang="hu-HU" b="1"/>
              <a:t>oszlás</a:t>
            </a:r>
            <a:r>
              <a:rPr lang="hu-HU"/>
              <a:t> (</a:t>
            </a:r>
            <a:r>
              <a:rPr lang="hu-HU" b="1"/>
              <a:t>Work </a:t>
            </a:r>
            <a:br>
              <a:rPr lang="hu-HU" b="1"/>
            </a:br>
            <a:r>
              <a:rPr lang="hu-HU" b="1"/>
              <a:t>Contour</a:t>
            </a:r>
            <a:r>
              <a:rPr lang="hu-HU"/>
              <a:t>) általi </a:t>
            </a:r>
            <a:br>
              <a:rPr lang="hu-HU"/>
            </a:br>
            <a:r>
              <a:rPr lang="hu-HU"/>
              <a:t>módosításával.</a:t>
            </a:r>
          </a:p>
        </p:txBody>
      </p:sp>
      <p:pic>
        <p:nvPicPr>
          <p:cNvPr id="88678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32175" y="3068638"/>
            <a:ext cx="5172075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Nyissa meg ismét a TerhelésA.MPP állományt!</a:t>
            </a:r>
          </a:p>
          <a:p>
            <a:r>
              <a:rPr lang="hu-HU"/>
              <a:t>A T1 legyen folyamatosan növekvő, T2 pedig folyamatosan csökkenő erőforrás-igénybevételű tevékenység, mindkettő időtartama erre értendő.</a:t>
            </a:r>
          </a:p>
          <a:p>
            <a:r>
              <a:rPr lang="hu-HU"/>
              <a:t>Szüntesse meg</a:t>
            </a:r>
            <a:br>
              <a:rPr lang="hu-HU"/>
            </a:br>
            <a:r>
              <a:rPr lang="hu-HU"/>
              <a:t>kézzel a túlterhelést!</a:t>
            </a:r>
          </a:p>
        </p:txBody>
      </p:sp>
      <p:pic>
        <p:nvPicPr>
          <p:cNvPr id="888837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Nyissa meg a TerhelésC.MPP állományt!</a:t>
            </a:r>
          </a:p>
          <a:p>
            <a:r>
              <a:rPr lang="hu-HU"/>
              <a:t>Szüntesse meg a túlterhelést anélkül, hogy csúszna a projekt befejezési dátuma!</a:t>
            </a:r>
          </a:p>
        </p:txBody>
      </p:sp>
      <p:pic>
        <p:nvPicPr>
          <p:cNvPr id="890885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Túlóra elrendelése</a:t>
            </a:r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Tevékenységnézetnél meg kell osztani az ablaktáblát és a </a:t>
            </a:r>
            <a:r>
              <a:rPr lang="hu-HU" b="1"/>
              <a:t>Formátum (Format)</a:t>
            </a:r>
            <a:r>
              <a:rPr lang="hu-HU"/>
              <a:t> menüben a </a:t>
            </a:r>
            <a:r>
              <a:rPr lang="hu-HU" b="1"/>
              <a:t>Részletek (Details)</a:t>
            </a:r>
            <a:r>
              <a:rPr lang="hu-HU"/>
              <a:t> almenüből az </a:t>
            </a:r>
            <a:r>
              <a:rPr lang="hu-HU" b="1"/>
              <a:t>Erőforrás munkája (Resourse Work)</a:t>
            </a:r>
            <a:r>
              <a:rPr lang="hu-HU"/>
              <a:t> beállítást kell kérni.</a:t>
            </a:r>
            <a:br>
              <a:rPr lang="hu-HU"/>
            </a:br>
            <a:r>
              <a:rPr lang="hu-HU"/>
              <a:t/>
            </a:r>
            <a:br>
              <a:rPr lang="hu-HU"/>
            </a:br>
            <a:r>
              <a:rPr lang="hu-HU"/>
              <a:t/>
            </a:r>
            <a:br>
              <a:rPr lang="hu-HU"/>
            </a:br>
            <a:r>
              <a:rPr lang="hu-HU"/>
              <a:t/>
            </a:r>
            <a:br>
              <a:rPr lang="hu-HU"/>
            </a:br>
            <a:r>
              <a:rPr lang="hu-HU"/>
              <a:t/>
            </a:r>
            <a:br>
              <a:rPr lang="hu-HU"/>
            </a:br>
            <a:r>
              <a:rPr lang="hu-HU"/>
              <a:t/>
            </a:r>
            <a:br>
              <a:rPr lang="hu-HU"/>
            </a:br>
            <a:r>
              <a:rPr lang="hu-HU"/>
              <a:t>A túlóra a munka része!</a:t>
            </a:r>
          </a:p>
        </p:txBody>
      </p:sp>
      <p:pic>
        <p:nvPicPr>
          <p:cNvPr id="89293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388" y="3711575"/>
            <a:ext cx="82772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Nyissa meg a TerhelésD.MPP állományt!</a:t>
            </a:r>
          </a:p>
          <a:p>
            <a:r>
              <a:rPr lang="hu-HU"/>
              <a:t>Szüntesse meg túlórával a túlterhelést!</a:t>
            </a:r>
          </a:p>
        </p:txBody>
      </p:sp>
      <p:pic>
        <p:nvPicPr>
          <p:cNvPr id="894981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4777</TotalTime>
  <Words>807</Words>
  <Application>Microsoft PowerPoint</Application>
  <PresentationFormat>On-screen Show (4:3)</PresentationFormat>
  <Paragraphs>136</Paragraphs>
  <Slides>29</Slides>
  <Notes>29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Notesz</vt:lpstr>
      <vt:lpstr>Bitkép</vt:lpstr>
      <vt:lpstr>Erőforrás-ütemezés</vt:lpstr>
      <vt:lpstr>Az erőforrások és a munka</vt:lpstr>
      <vt:lpstr>A munka szabályozása</vt:lpstr>
      <vt:lpstr>Erőforrások és időütemezés</vt:lpstr>
      <vt:lpstr>Erőforrás-tervezés </vt:lpstr>
      <vt:lpstr>Az erőforrások és a költségtervezés, előrehaladás mérés</vt:lpstr>
      <vt:lpstr>Erőforrás-felhasználással kapcsolatos problémák</vt:lpstr>
      <vt:lpstr>Túlterhelés</vt:lpstr>
      <vt:lpstr>Túlóra</vt:lpstr>
      <vt:lpstr>Egyenetlen vagy széttördelt erőforrás-felhasználás</vt:lpstr>
      <vt:lpstr>Egyszerre túl sok feladat</vt:lpstr>
      <vt:lpstr>Az erőforrás-használat ábrázolása</vt:lpstr>
      <vt:lpstr>Erőforrás-grafikon alkalmazása osztott ablaktáblás nézetben </vt:lpstr>
      <vt:lpstr>Az erőforrás-terhelés forrásának kiderítése</vt:lpstr>
      <vt:lpstr>Az erőforrásszint kiegyenlítés lehetőségei</vt:lpstr>
      <vt:lpstr>Az erőforrásszint kiegyenlítés lehetőségei (folytatás)</vt:lpstr>
      <vt:lpstr>A gépi erőforrásszint simítás és a prioritások</vt:lpstr>
      <vt:lpstr>Projektprioritások megadása</vt:lpstr>
      <vt:lpstr>Tevékenységprioritások megadása</vt:lpstr>
      <vt:lpstr>Gépi erőforrásszint simítás</vt:lpstr>
      <vt:lpstr>Eredmények ellenőrzése</vt:lpstr>
      <vt:lpstr>Változások követése</vt:lpstr>
      <vt:lpstr>Feladat</vt:lpstr>
      <vt:lpstr>Feladat</vt:lpstr>
      <vt:lpstr>Munkagörbe alakítása</vt:lpstr>
      <vt:lpstr>Feladat</vt:lpstr>
      <vt:lpstr>Feladat</vt:lpstr>
      <vt:lpstr>Túlóra elrendelése</vt:lpstr>
      <vt:lpstr>Feladat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155</cp:revision>
  <cp:lastPrinted>1601-01-01T00:00:00Z</cp:lastPrinted>
  <dcterms:created xsi:type="dcterms:W3CDTF">2001-10-04T13:18:56Z</dcterms:created>
  <dcterms:modified xsi:type="dcterms:W3CDTF">2009-05-08T10:25:41Z</dcterms:modified>
</cp:coreProperties>
</file>