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69" r:id="rId10"/>
    <p:sldId id="263" r:id="rId11"/>
    <p:sldId id="264" r:id="rId12"/>
    <p:sldId id="265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6" r:id="rId21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47" d="100"/>
          <a:sy n="47" d="100"/>
        </p:scale>
        <p:origin x="-96" y="-11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7721DFD8-0BB2-40A6-B531-396379CFB535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C4169B-4459-4E3D-B6D1-E56E6CE7640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1C0C5C-9E29-4620-BE5E-79B3DB6383B8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200151-4F55-42B6-9607-2129CC531555}" type="slidenum">
              <a:rPr lang="en-GB"/>
              <a:pPr/>
              <a:t>2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F2041-4BB0-427C-95C6-665FA9E0689F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3BC205-DDA1-48E0-9B42-AF549CE8032C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Mit</a:t>
            </a:r>
            <a:r>
              <a:rPr lang="hu-HU" baseline="0" smtClean="0"/>
              <a:t> jelent: kapcsolattal osszuk szét az időpontot?</a:t>
            </a:r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15A03-6504-493B-8C05-29ADC6CD0EC0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CDF95E-0441-4F41-B665-EAE134027790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81FF2E-EB2C-4CB5-A9D4-6E23FE995865}" type="slidenum">
              <a:rPr lang="en-GB"/>
              <a:pPr/>
              <a:t>7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AB775B-39DC-48AF-973C-9D1125686B5A}" type="slidenum">
              <a:rPr lang="en-GB"/>
              <a:pPr/>
              <a:t>8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612B1-408E-4F35-8E10-E5C359EF1293}" type="slidenum">
              <a:rPr lang="en-GB"/>
              <a:pPr/>
              <a:t>9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13A764-42A9-48B2-9D16-1B72E2EFBA99}" type="slidenum">
              <a:rPr lang="en-GB"/>
              <a:pPr/>
              <a:t>10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778830-8417-4DFD-98A3-6D9DAFFFA515}" type="slidenum">
              <a:rPr lang="en-GB"/>
              <a:pPr/>
              <a:t>11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DB12B4-8D90-406A-8A04-E87692A1E4FE}" type="slidenum">
              <a:rPr lang="en-GB"/>
              <a:pPr/>
              <a:t>12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19891E-887F-45ED-9BEE-E8F6D746F8F4}" type="slidenum">
              <a:rPr lang="en-GB"/>
              <a:pPr/>
              <a:t>13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0EB8D-5EFC-4B23-A1DC-70FE42DDD056}" type="slidenum">
              <a:rPr lang="en-GB"/>
              <a:pPr/>
              <a:t>14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C39563-3FA4-4C31-AE70-69FD39A17D65}" type="slidenum">
              <a:rPr lang="en-GB"/>
              <a:pPr/>
              <a:t>15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6D5042-E160-4D8C-B830-EF1CA721BF8C}" type="slidenum">
              <a:rPr lang="en-GB"/>
              <a:pPr/>
              <a:t>16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7AB781-48A3-43FC-8114-3F7AC6CC0271}" type="slidenum">
              <a:rPr lang="en-GB"/>
              <a:pPr/>
              <a:t>17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28E2C4-7FF3-40B7-A5EF-3FD40D55CB58}" type="slidenum">
              <a:rPr lang="en-GB"/>
              <a:pPr/>
              <a:t>18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2AD1A-FAB5-45A2-AD40-34F65258866A}" type="slidenum">
              <a:rPr lang="en-GB"/>
              <a:pPr/>
              <a:t>19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2A6F94-221F-4D25-99CD-F3DA849475BD}" type="slidenum">
              <a:rPr lang="en-GB"/>
              <a:pPr/>
              <a:t>20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44E8A4-3E15-4D82-A1C5-E8DAF294BD1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Robert\My%20Documents\1ujkonyv3\92.bm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file:///C:\Documents%20and%20Settings\Robert\My%20Documents\1ujkonyv3\93.bmp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jpe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Befejez&#233;s.mp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Kezd&#233;s.mpp" TargetMode="Externa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Korlátok, határidők</a:t>
            </a:r>
            <a:endParaRPr lang="en-GB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Határidő, korlátok, naptárak tevékenységhez való rendelése</a:t>
            </a:r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1685925"/>
            <a:ext cx="821055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Határidő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MS-Project-ben </a:t>
            </a:r>
            <a:r>
              <a:rPr lang="hu-HU" b="1"/>
              <a:t>Határidőnek (Deadline)</a:t>
            </a:r>
            <a:r>
              <a:rPr lang="hu-HU"/>
              <a:t> nevezzük a tevékenység elvárt, illetve ajánlott befejezési határnapját. Rendeltetése kettős:</a:t>
            </a:r>
          </a:p>
          <a:p>
            <a:pPr lvl="1"/>
            <a:r>
              <a:rPr lang="hu-HU"/>
              <a:t>Figyelmeztessen, ha határidőn túlra ütemezi a program az adott tevékenység befejezését.</a:t>
            </a:r>
          </a:p>
          <a:p>
            <a:pPr lvl="1"/>
            <a:r>
              <a:rPr lang="hu-HU"/>
              <a:t>Amennyiben lehetséges, próbálja meg betartani az adott határidőt.</a:t>
            </a:r>
          </a:p>
          <a:p>
            <a:r>
              <a:rPr lang="hu-HU"/>
              <a:t>A határidő leginkább figyelmeztető szerepű, a tevékenység időbeliségét csak néhány esetben befolyásoló tényező.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Korlátok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korlátok konkrét időponthoz kötik a tevékenységeket.</a:t>
            </a:r>
          </a:p>
          <a:p>
            <a:r>
              <a:rPr lang="hu-HU"/>
              <a:t>A korlátok lehetnek    lágyak és    kemények.</a:t>
            </a:r>
          </a:p>
          <a:p>
            <a:r>
              <a:rPr lang="hu-HU"/>
              <a:t>A leglágyabb a </a:t>
            </a:r>
            <a:r>
              <a:rPr lang="hu-HU" b="1"/>
              <a:t>Minél korábban (As Soon As Possible)</a:t>
            </a:r>
            <a:r>
              <a:rPr lang="hu-HU"/>
              <a:t> és a </a:t>
            </a:r>
            <a:r>
              <a:rPr lang="hu-HU" b="1"/>
              <a:t>Minél később (As Late As Possible)</a:t>
            </a:r>
            <a:r>
              <a:rPr lang="hu-HU"/>
              <a:t>.</a:t>
            </a:r>
          </a:p>
          <a:p>
            <a:r>
              <a:rPr lang="hu-HU"/>
              <a:t>Tervezési fázisban nem illik keményebb korlátokat közvetlenül a tevékenységhez kötni, ha mégis kellene, rögzítsük mérföldkőhöz, és kapcsolattal osszuk szét az időpontot!</a:t>
            </a:r>
          </a:p>
        </p:txBody>
      </p:sp>
      <p:pic>
        <p:nvPicPr>
          <p:cNvPr id="874500" name="Picture 4" descr="C:\Documents and Settings\Robert\My Documents\1ujkonyv3\92.bmp"/>
          <p:cNvPicPr>
            <a:picLocks noChangeAspect="1" noChangeArrowheads="1"/>
          </p:cNvPicPr>
          <p:nvPr/>
        </p:nvPicPr>
        <p:blipFill>
          <a:blip r:link="rId3"/>
          <a:srcRect/>
          <a:stretch>
            <a:fillRect/>
          </a:stretch>
        </p:blipFill>
        <p:spPr bwMode="auto">
          <a:xfrm>
            <a:off x="3995738" y="2852738"/>
            <a:ext cx="233362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4501" name="Picture 5" descr="C:\Documents and Settings\Robert\My Documents\1ujkonyv3\93.bmp"/>
          <p:cNvPicPr>
            <a:picLocks noChangeAspect="1" noChangeArrowheads="1"/>
          </p:cNvPicPr>
          <p:nvPr/>
        </p:nvPicPr>
        <p:blipFill>
          <a:blip r:link="rId4"/>
          <a:srcRect/>
          <a:stretch>
            <a:fillRect/>
          </a:stretch>
        </p:blipFill>
        <p:spPr bwMode="auto">
          <a:xfrm>
            <a:off x="5867400" y="2852738"/>
            <a:ext cx="233363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Korlátok (folytatás)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határidő módosítja a korlát hatását, gyakran használjuk a </a:t>
            </a:r>
            <a:r>
              <a:rPr lang="hu-HU" b="1"/>
              <a:t>Minél később (ALAP)</a:t>
            </a:r>
            <a:r>
              <a:rPr lang="hu-HU"/>
              <a:t> a korlátot határidővel együtt.</a:t>
            </a:r>
          </a:p>
          <a:p>
            <a:r>
              <a:rPr lang="hu-HU"/>
              <a:t>A tevékenységet jelző téglalap elhúzásával, a </a:t>
            </a:r>
            <a:r>
              <a:rPr lang="hu-HU" b="1"/>
              <a:t>Kezdés (Start)</a:t>
            </a:r>
            <a:r>
              <a:rPr lang="hu-HU"/>
              <a:t> vagy a </a:t>
            </a:r>
            <a:r>
              <a:rPr lang="hu-HU" b="1"/>
              <a:t>Befejezés (Finish)</a:t>
            </a:r>
            <a:r>
              <a:rPr lang="hu-HU"/>
              <a:t> értékének megadásával automatikusan létrejön egy korlát.</a:t>
            </a:r>
          </a:p>
          <a:p>
            <a:r>
              <a:rPr lang="hu-HU"/>
              <a:t>A korlátot „törölni”, az ütemezési iránynak megfelelő leglágyabb korlát megadásával és a korlát dátumának törlésével lehet.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Korláttípusok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>
                <a:solidFill>
                  <a:schemeClr val="folHlink"/>
                </a:solidFill>
              </a:rPr>
              <a:t>ALAP</a:t>
            </a:r>
            <a:r>
              <a:rPr lang="hu-HU">
                <a:solidFill>
                  <a:schemeClr val="folHlink"/>
                </a:solidFill>
              </a:rPr>
              <a:t>: A lehető legkésőbben kezdendő el</a:t>
            </a:r>
          </a:p>
          <a:p>
            <a:r>
              <a:rPr lang="hu-HU" b="1">
                <a:solidFill>
                  <a:schemeClr val="folHlink"/>
                </a:solidFill>
              </a:rPr>
              <a:t>ASAP</a:t>
            </a:r>
            <a:r>
              <a:rPr lang="hu-HU">
                <a:solidFill>
                  <a:schemeClr val="folHlink"/>
                </a:solidFill>
              </a:rPr>
              <a:t>: A lehető leghamarabb kezdendő el</a:t>
            </a:r>
          </a:p>
          <a:p>
            <a:r>
              <a:rPr lang="hu-HU" b="1"/>
              <a:t>FNET</a:t>
            </a:r>
            <a:r>
              <a:rPr lang="hu-HU"/>
              <a:t>: Ne fejeződjön be hamarabb, mint …</a:t>
            </a:r>
          </a:p>
          <a:p>
            <a:r>
              <a:rPr lang="hu-HU" b="1"/>
              <a:t>SNET</a:t>
            </a:r>
            <a:r>
              <a:rPr lang="hu-HU"/>
              <a:t>: Ne kezdődjön el hamarabb, mint …</a:t>
            </a:r>
          </a:p>
          <a:p>
            <a:r>
              <a:rPr lang="hu-HU" b="1">
                <a:solidFill>
                  <a:srgbClr val="FF3300"/>
                </a:solidFill>
              </a:rPr>
              <a:t>MFO</a:t>
            </a:r>
            <a:r>
              <a:rPr lang="hu-HU">
                <a:solidFill>
                  <a:srgbClr val="FF3300"/>
                </a:solidFill>
              </a:rPr>
              <a:t>: A megadott dátummal be kell fejeződnie </a:t>
            </a:r>
          </a:p>
          <a:p>
            <a:r>
              <a:rPr lang="hu-HU" b="1">
                <a:solidFill>
                  <a:srgbClr val="FF3300"/>
                </a:solidFill>
              </a:rPr>
              <a:t>MSO</a:t>
            </a:r>
            <a:r>
              <a:rPr lang="hu-HU">
                <a:solidFill>
                  <a:srgbClr val="FF3300"/>
                </a:solidFill>
              </a:rPr>
              <a:t>: A megadott dátummal el kell kezdődnie</a:t>
            </a:r>
          </a:p>
          <a:p>
            <a:r>
              <a:rPr lang="hu-HU" b="1"/>
              <a:t>FNLT</a:t>
            </a:r>
            <a:r>
              <a:rPr lang="hu-HU"/>
              <a:t>: Ne fejeződjön be később, mint …</a:t>
            </a:r>
          </a:p>
          <a:p>
            <a:r>
              <a:rPr lang="hu-HU" b="1"/>
              <a:t>SNLT</a:t>
            </a:r>
            <a:r>
              <a:rPr lang="hu-HU"/>
              <a:t>: Ne kezdődjön el később, mint 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Korlátok és határidők együttes felhasználása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A korlátok és határidők nagyon sok esetben kiegészítik egymást. Ügyeljünk arra, hogy ne keverjük össze funkciójukat, azaz ne használjuk egyiket a másik helyett.</a:t>
            </a:r>
          </a:p>
          <a:p>
            <a:r>
              <a:rPr lang="hu-HU" sz="2400"/>
              <a:t>A </a:t>
            </a:r>
            <a:r>
              <a:rPr lang="hu-HU" sz="2400" b="1"/>
              <a:t>Határidő (Deadline)</a:t>
            </a:r>
            <a:r>
              <a:rPr lang="hu-HU" sz="2400"/>
              <a:t> módosít(hat)ja a korlátok hatását. Gyakran használjuk a </a:t>
            </a:r>
            <a:r>
              <a:rPr lang="hu-HU" sz="2400" b="1"/>
              <a:t>Minél később (As Late As Possible)</a:t>
            </a:r>
            <a:r>
              <a:rPr lang="hu-HU" sz="2400"/>
              <a:t> korlátot határidővel együtt, mert a program igyekszik a határidőt mindig betartani. Ha tehát egy folyamatkezdő tevékenységre </a:t>
            </a:r>
            <a:r>
              <a:rPr lang="hu-HU" sz="2400" b="1"/>
              <a:t>Minél később (As Late As Possible)</a:t>
            </a:r>
            <a:r>
              <a:rPr lang="hu-HU" sz="2400"/>
              <a:t> korlátot állítunk be, a folyamatzáró eseményre pedig határidőt, akkor az egész tevékenységsort a lehető legkésőbbi pillanatra ütemezi.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Korlátok és határidők együttes felhasználása (folytatás)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Ha a gépsor elindítására </a:t>
            </a:r>
            <a:r>
              <a:rPr lang="hu-HU" b="1"/>
              <a:t>Minél később (As Late As Possible</a:t>
            </a:r>
            <a:r>
              <a:rPr lang="hu-HU" b="1" smtClean="0"/>
              <a:t>) </a:t>
            </a:r>
            <a:r>
              <a:rPr lang="hu-HU" smtClean="0"/>
              <a:t>korlát </a:t>
            </a:r>
            <a:r>
              <a:rPr lang="hu-HU"/>
              <a:t>kerül:</a:t>
            </a:r>
          </a:p>
        </p:txBody>
      </p:sp>
      <p:pic>
        <p:nvPicPr>
          <p:cNvPr id="8908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3" y="1844675"/>
            <a:ext cx="79914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88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263" y="4767263"/>
            <a:ext cx="79914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Korlátok és határidők együttes felhasználása (folytatás)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 a határidő csak referencia, és túllépték:</a:t>
            </a:r>
          </a:p>
          <a:p>
            <a:endParaRPr lang="hu-HU"/>
          </a:p>
          <a:p>
            <a:endParaRPr lang="hu-HU"/>
          </a:p>
          <a:p>
            <a:r>
              <a:rPr lang="hu-HU"/>
              <a:t>Ha nem lépték túl:</a:t>
            </a:r>
          </a:p>
          <a:p>
            <a:endParaRPr lang="hu-HU"/>
          </a:p>
          <a:p>
            <a:endParaRPr lang="hu-HU"/>
          </a:p>
          <a:p>
            <a:r>
              <a:rPr lang="hu-HU"/>
              <a:t>Ha nem csak referenciaadat, hanem azon túl egy ütemezési korlát is:</a:t>
            </a:r>
          </a:p>
        </p:txBody>
      </p:sp>
      <p:sp>
        <p:nvSpPr>
          <p:cNvPr id="892933" name="Rectangle 5"/>
          <p:cNvSpPr>
            <a:spLocks noChangeArrowheads="1"/>
          </p:cNvSpPr>
          <p:nvPr/>
        </p:nvSpPr>
        <p:spPr bwMode="auto">
          <a:xfrm>
            <a:off x="0" y="3151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89293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465388"/>
            <a:ext cx="73437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293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3905250"/>
            <a:ext cx="73437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293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5776913"/>
            <a:ext cx="73437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 </a:t>
            </a:r>
            <a:r>
              <a:rPr lang="hu-HU" smtClean="0"/>
              <a:t>átütemezése, </a:t>
            </a:r>
            <a:r>
              <a:rPr lang="hu-HU"/>
              <a:t>ütemezési irányának módosítása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Projekt (Project)</a:t>
            </a:r>
            <a:r>
              <a:rPr lang="hu-HU"/>
              <a:t> -&gt; </a:t>
            </a:r>
            <a:r>
              <a:rPr lang="hu-HU" b="1"/>
              <a:t>Projekt adatai (Project Information)</a:t>
            </a:r>
          </a:p>
        </p:txBody>
      </p:sp>
      <p:graphicFrame>
        <p:nvGraphicFramePr>
          <p:cNvPr id="880644" name="Object 4"/>
          <p:cNvGraphicFramePr>
            <a:graphicFrameLocks noChangeAspect="1"/>
          </p:cNvGraphicFramePr>
          <p:nvPr/>
        </p:nvGraphicFramePr>
        <p:xfrm>
          <a:off x="827088" y="3789363"/>
          <a:ext cx="1152525" cy="1139825"/>
        </p:xfrm>
        <a:graphic>
          <a:graphicData uri="http://schemas.openxmlformats.org/presentationml/2006/ole">
            <p:oleObj spid="_x0000_s880644" name="Bitkép" r:id="rId4" imgW="819048" imgH="809738" progId="PBrush">
              <p:embed/>
            </p:oleObj>
          </a:graphicData>
        </a:graphic>
      </p:graphicFrame>
      <p:pic>
        <p:nvPicPr>
          <p:cNvPr id="88064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4438" y="2681288"/>
            <a:ext cx="55435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ütemezési irány felhasználása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Alapértelmezett ütemezési irány az új tevékenységek számára.</a:t>
            </a:r>
          </a:p>
          <a:p>
            <a:r>
              <a:rPr lang="hu-HU"/>
              <a:t>A projekt kezdési vagy befejezési idejének megadásával lehetőséget biztosít a projekt átütemezésére.</a:t>
            </a:r>
          </a:p>
          <a:p>
            <a:r>
              <a:rPr lang="hu-HU"/>
              <a:t>Meghatározza a különféle belső számítási módszereket is (pl.: tartalékidő számítás).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Ütemezési irány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Projekt kezdési dátuma (Project Start Date):</a:t>
            </a:r>
            <a:r>
              <a:rPr lang="hu-HU"/>
              <a:t> ha az a fontos, hogy minél előbb fejeződjön be a projekt. </a:t>
            </a:r>
          </a:p>
          <a:p>
            <a:r>
              <a:rPr lang="hu-HU" b="1"/>
              <a:t>Projekt befejezési dátuma (Project Finish Date): </a:t>
            </a:r>
            <a:r>
              <a:rPr lang="hu-HU"/>
              <a:t>ha az a fontos, hogy a megadott dátumnál előbb lehetőleg ne fejeződjön be a projekt.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Ütemezés kezdésre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Felvételkor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Kapcsolatok meghatározásakor</a:t>
            </a:r>
          </a:p>
        </p:txBody>
      </p:sp>
      <p:pic>
        <p:nvPicPr>
          <p:cNvPr id="8949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8" y="2482850"/>
            <a:ext cx="77057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49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9138" y="4572000"/>
            <a:ext cx="77057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Ütemezés befejezésre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Felvételkor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Kapcsolatok meghatározásakor</a:t>
            </a:r>
          </a:p>
        </p:txBody>
      </p:sp>
      <p:pic>
        <p:nvPicPr>
          <p:cNvPr id="897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2349500"/>
            <a:ext cx="78486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7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" y="4562475"/>
            <a:ext cx="78486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Ne tévesszen meg tehát a látszat! Ha a megbízó a projekt befejezési dátumát adja meg, az nem jelenti azt, hogy nekünk befejezésre kellene ütemezni a projektet, azt meg különösen nem, hogy e dátum megadásával kellene kezdeni a tervezést!</a:t>
            </a:r>
          </a:p>
          <a:p>
            <a:r>
              <a:rPr lang="hu-HU"/>
              <a:t>A helyes megoldás érdekében össze kell állítani a teljes projektet, és utána kell olyan dátumra átütemezni, mely segítségével tarthatók az elvárások!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Projektek átütemezése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projektet akkor helyezzük el időben, amikor kialakult a projekt „gerince”.</a:t>
            </a:r>
          </a:p>
          <a:p>
            <a:r>
              <a:rPr lang="hu-HU"/>
              <a:t>Vagy elfér</a:t>
            </a:r>
          </a:p>
          <a:p>
            <a:endParaRPr lang="hu-HU"/>
          </a:p>
          <a:p>
            <a:endParaRPr lang="hu-HU"/>
          </a:p>
          <a:p>
            <a:r>
              <a:rPr lang="hu-HU"/>
              <a:t>Vagy nem</a:t>
            </a:r>
          </a:p>
        </p:txBody>
      </p:sp>
      <p:pic>
        <p:nvPicPr>
          <p:cNvPr id="9011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311525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112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5038725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 átütemezésének esetei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400"/>
              <a:t>Tudjuk, hogy mikor szeretnénk vagy tudnánk elkezdeni (leghamarabb) a projektet. Ilyenkor egyszerűen adjuk meg a projekt </a:t>
            </a:r>
            <a:r>
              <a:rPr lang="hu-HU" sz="2400" b="1"/>
              <a:t>Kezdési dátumát (Start date)</a:t>
            </a:r>
            <a:r>
              <a:rPr lang="hu-HU" sz="2400"/>
              <a:t>.</a:t>
            </a:r>
          </a:p>
          <a:p>
            <a:pPr>
              <a:lnSpc>
                <a:spcPct val="90000"/>
              </a:lnSpc>
            </a:pPr>
            <a:r>
              <a:rPr lang="hu-HU" sz="2400"/>
              <a:t>Ha nagyon sok a projekt elvégzésére rendelkezésre álló idő, célszerű egy, az elvárt befejezési dátumhoz közeli értéket rögzíteni. Ilyenkor az átütemezés erejéig megváltozatjuk az </a:t>
            </a:r>
            <a:r>
              <a:rPr lang="hu-HU" sz="2400" b="1"/>
              <a:t>Ütemezés alapját (Schedule from)</a:t>
            </a:r>
            <a:r>
              <a:rPr lang="hu-HU" sz="2400"/>
              <a:t>, </a:t>
            </a:r>
            <a:r>
              <a:rPr lang="hu-HU" sz="2400" b="1"/>
              <a:t>Projekt befejezési dátuma (Project Finish Date)</a:t>
            </a:r>
            <a:r>
              <a:rPr lang="hu-HU" sz="2400"/>
              <a:t> értékre, és megadjuk a kívánt dátumot a </a:t>
            </a:r>
            <a:r>
              <a:rPr lang="hu-HU" sz="2400" b="1"/>
              <a:t>Befejezési dátum (Finish date)</a:t>
            </a:r>
            <a:r>
              <a:rPr lang="hu-HU" sz="2400"/>
              <a:t> mezőben, majd az OK gomb leütése után ismét visszaállítjuk az </a:t>
            </a:r>
            <a:r>
              <a:rPr lang="hu-HU" sz="2400" b="1"/>
              <a:t>Ütemezés alapját (Schedule from)</a:t>
            </a:r>
            <a:r>
              <a:rPr lang="hu-HU" sz="2400"/>
              <a:t> a korábbi </a:t>
            </a:r>
            <a:r>
              <a:rPr lang="hu-HU" sz="2400" b="1"/>
              <a:t>Projekt kezdési dátuma (Project Start Date)</a:t>
            </a:r>
            <a:r>
              <a:rPr lang="hu-HU" sz="2400"/>
              <a:t> értékre.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 átütemezésével kapcsola-tos legfontosabb tudnivalók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Fel kell venni a tevékenységeket és a kapcsolatokat.</a:t>
            </a:r>
          </a:p>
          <a:p>
            <a:r>
              <a:rPr lang="hu-HU" sz="2400"/>
              <a:t>Át kell állítani az ütemezési irányt befejezésre a dátum megadása erejéig, majd ismét kezdést kell választani.</a:t>
            </a:r>
          </a:p>
          <a:p>
            <a:r>
              <a:rPr lang="hu-HU" sz="2400"/>
              <a:t>Ha a kezdési és a befejezési határidő egyaránt meg van kötve, akkor kezdésre szoktunk ütemezni, és mérföldkőre határidőként adjuk meg az elvárt befejezést.</a:t>
            </a:r>
          </a:p>
          <a:p>
            <a:r>
              <a:rPr lang="hu-HU" sz="2400"/>
              <a:t>Alapértelmezés szerint kezdési időre ütemezünk, ugyanis így lehet a leghamarabb befejezni a projektet. </a:t>
            </a:r>
          </a:p>
          <a:p>
            <a:r>
              <a:rPr lang="hu-HU" sz="2400"/>
              <a:t>Néhány kivételes esettől eltekintve, mindenképpen állítsuk vissza az ütemezési irányt kezdésre, ha végeztünk a projekt átütemezésével.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utak időigényének csökkentése 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szigorú határidők gyakran okoznak negatív tartalékidőt az egyes projekteken belül, melyeket különféle módszerekkel (pl.: a kritikus úton levő tevékenységek lerövidítése, munkaidejük kitolása, stb.) fel kell számolni.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Ütemezzük át a </a:t>
            </a:r>
            <a:r>
              <a:rPr lang="hu-HU" b="1"/>
              <a:t>KEZDÉS.MPP</a:t>
            </a:r>
            <a:r>
              <a:rPr lang="hu-HU"/>
              <a:t> és a </a:t>
            </a:r>
            <a:r>
              <a:rPr lang="hu-HU" b="1"/>
              <a:t>BEFEJEZÉS.MPP</a:t>
            </a:r>
            <a:r>
              <a:rPr lang="hu-HU"/>
              <a:t> projekteket úgy, hogy mindkét projekt 2008 augusztus 20-ra legyen átadva.</a:t>
            </a:r>
          </a:p>
          <a:p>
            <a:r>
              <a:rPr lang="hu-HU"/>
              <a:t>Hasonlítsuk össze a két projektet!</a:t>
            </a:r>
          </a:p>
        </p:txBody>
      </p:sp>
      <p:pic>
        <p:nvPicPr>
          <p:cNvPr id="886790" name="Picture 6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  <p:pic>
        <p:nvPicPr>
          <p:cNvPr id="886791" name="Picture 7" descr="titkárnő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468313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5317</TotalTime>
  <Words>935</Words>
  <Application>Microsoft PowerPoint</Application>
  <PresentationFormat>On-screen Show (4:3)</PresentationFormat>
  <Paragraphs>109</Paragraphs>
  <Slides>20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Notesz</vt:lpstr>
      <vt:lpstr>Bitkép</vt:lpstr>
      <vt:lpstr>Korlátok, határidők</vt:lpstr>
      <vt:lpstr>Határidő, korlátok, naptárak tevékenységhez való rendelése</vt:lpstr>
      <vt:lpstr>Határidő</vt:lpstr>
      <vt:lpstr>Korlátok</vt:lpstr>
      <vt:lpstr>Korlátok (folytatás)</vt:lpstr>
      <vt:lpstr>Korláttípusok</vt:lpstr>
      <vt:lpstr>Korlátok és határidők együttes felhasználása</vt:lpstr>
      <vt:lpstr>Korlátok és határidők együttes felhasználása (folytatás)</vt:lpstr>
      <vt:lpstr>Korlátok és határidők együttes felhasználása (folytatás)</vt:lpstr>
      <vt:lpstr>A projekt átütemezése, ütemezési irányának módosítása</vt:lpstr>
      <vt:lpstr>Az ütemezési irány felhasználása</vt:lpstr>
      <vt:lpstr>Ütemezési irány</vt:lpstr>
      <vt:lpstr>Ütemezés kezdésre</vt:lpstr>
      <vt:lpstr>Ütemezés befejezésre</vt:lpstr>
      <vt:lpstr>Figyelem!</vt:lpstr>
      <vt:lpstr>Projektek átütemezése</vt:lpstr>
      <vt:lpstr>A projekt átütemezésének esetei</vt:lpstr>
      <vt:lpstr>A projekt átütemezésével kapcsola-tos legfontosabb tudnivalók</vt:lpstr>
      <vt:lpstr>Az utak időigényének csökkentése 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164</cp:revision>
  <cp:lastPrinted>1601-01-01T00:00:00Z</cp:lastPrinted>
  <dcterms:created xsi:type="dcterms:W3CDTF">2001-10-04T13:18:56Z</dcterms:created>
  <dcterms:modified xsi:type="dcterms:W3CDTF">2009-05-08T04:49:47Z</dcterms:modified>
</cp:coreProperties>
</file>