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3" r:id="rId24"/>
    <p:sldId id="279" r:id="rId25"/>
    <p:sldId id="280" r:id="rId26"/>
    <p:sldId id="281" r:id="rId27"/>
    <p:sldId id="282" r:id="rId2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47" d="100"/>
          <a:sy n="47" d="100"/>
        </p:scale>
        <p:origin x="-102" y="-11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21C34590-FBFE-40B7-8991-6FD6A24203D9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3CBC06-2071-4247-8C4B-8BA77A2547F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A52096-D5F6-45D9-B4C8-D89DADFE24CD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828964-0677-4B37-8A18-BF57B935CCFE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47F31-5EDC-4709-9CBC-0C4E328B1E54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A426F-7E5B-4E06-A37B-B023A3461FC3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956F32-8FDE-4C4E-9055-534F5B277F39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7AF3E-885B-4DA5-8199-4FEB0BFF0295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B8E1D-CC09-4626-BD33-F6CA3361102D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B1907-3563-4A55-961D-B84B9F77BA50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85467C-0777-4158-A20B-5C526FB8DB4C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A0256B-60E0-48E2-994C-A3C0DA0F81F1}" type="slidenum">
              <a:rPr lang="en-GB"/>
              <a:pPr/>
              <a:t>10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3B292-53AD-4177-96EF-91EFFCAFA60B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80C3D-EF72-420E-B19E-295C8327D463}" type="slidenum">
              <a:rPr lang="en-GB"/>
              <a:pPr/>
              <a:t>12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1DDC3-6DF8-4E1E-AC2C-F9A409D40856}" type="slidenum">
              <a:rPr lang="en-GB"/>
              <a:pPr/>
              <a:t>13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F55D9B-A000-4214-9CE6-8C7FEF25392D}" type="slidenum">
              <a:rPr lang="en-GB"/>
              <a:pPr/>
              <a:t>14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5FA64-528C-4AB9-A70C-F50C220E889F}" type="slidenum">
              <a:rPr lang="en-GB"/>
              <a:pPr/>
              <a:t>15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4E462-EAB8-4FBB-BC4A-509A24E9359B}" type="slidenum">
              <a:rPr lang="en-GB"/>
              <a:pPr/>
              <a:t>16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EC1388-786B-4C43-87FF-15C8406D5FBD}" type="slidenum">
              <a:rPr lang="en-GB"/>
              <a:pPr/>
              <a:t>17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6A1D9C-9370-4090-B22F-FD677DB1FE56}" type="slidenum">
              <a:rPr lang="en-GB"/>
              <a:pPr/>
              <a:t>18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FAAB00-2C0F-4CDF-B239-89C5957F8DB7}" type="slidenum">
              <a:rPr lang="en-GB"/>
              <a:pPr/>
              <a:t>19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23D2A-9C53-4191-BDE5-6548105A0727}" type="slidenum">
              <a:rPr lang="en-GB"/>
              <a:pPr/>
              <a:t>20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86C10A-ABE7-4047-ACFF-931269AF181E}" type="slidenum">
              <a:rPr lang="en-GB"/>
              <a:pPr/>
              <a:t>21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87A180-9C29-466C-AD5D-BD4259F32198}" type="slidenum">
              <a:rPr lang="en-GB"/>
              <a:pPr/>
              <a:t>22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1FDF8-CAF7-47A8-B2A4-3A3079CB9753}" type="slidenum">
              <a:rPr lang="en-GB"/>
              <a:pPr/>
              <a:t>23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Hibás volt az eredeti megfogalmazás (nem a View menüből indulunk!).</a:t>
            </a:r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ECCBB8-B698-417D-ABAF-A590EE4C31FD}" type="slidenum">
              <a:rPr lang="en-GB"/>
              <a:pPr/>
              <a:t>24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B57D7F-FB58-4EF8-9AD8-48BDBA657531}" type="slidenum">
              <a:rPr lang="en-GB"/>
              <a:pPr/>
              <a:t>25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070F89-4859-4BAC-AD93-2A499D2BF965}" type="slidenum">
              <a:rPr lang="en-GB"/>
              <a:pPr/>
              <a:t>26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CCADF0-FB83-4A2E-A00F-C6D2B11CF6DB}" type="slidenum">
              <a:rPr lang="en-GB"/>
              <a:pPr/>
              <a:t>27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9DE8AB-20D1-4A86-84C3-ADAD77D93A9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Utak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Utak</a:t>
            </a:r>
            <a:endParaRPr lang="en-GB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út fogalma</a:t>
            </a:r>
          </a:p>
          <a:p>
            <a:r>
              <a:rPr lang="hu-HU"/>
              <a:t>Tartalékidővel rendelkező utak</a:t>
            </a:r>
          </a:p>
          <a:p>
            <a:r>
              <a:rPr lang="hu-HU"/>
              <a:t>A kritikus út</a:t>
            </a:r>
          </a:p>
        </p:txBody>
      </p:sp>
      <p:pic>
        <p:nvPicPr>
          <p:cNvPr id="868356" name="Picture 4" descr="ú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4437063"/>
            <a:ext cx="3276600" cy="1933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út fogalma</a:t>
            </a:r>
            <a:endParaRPr lang="en-GB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 kezdő tevékenységből egy befejező tevékenységbe kapcsolatok és köztes tevékenységek láncolatán keresztül juthatunk el. </a:t>
            </a:r>
          </a:p>
          <a:p>
            <a:r>
              <a:rPr lang="hu-HU"/>
              <a:t>Ezeket a tevékenységláncolatokat nevezzük utaknak. </a:t>
            </a:r>
          </a:p>
        </p:txBody>
      </p:sp>
      <p:pic>
        <p:nvPicPr>
          <p:cNvPr id="87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" y="4638675"/>
            <a:ext cx="7696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Tartalékidejű utak</a:t>
            </a:r>
            <a:endParaRPr lang="en-GB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Vannak olyan utak, ahol a tevékenységek időbeliségének változása egy meghatározott mértékig nem hat ki az út végén álló tevékenység időütemezésére. Ezeket az utakat tartalékidejű utaknak, az elcsúsztathatóság mértékét pedig tartalékidőnek nevezzük.</a:t>
            </a:r>
          </a:p>
          <a:p>
            <a:r>
              <a:rPr lang="hu-HU"/>
              <a:t>A feltárt időtartalékok segítenek az </a:t>
            </a:r>
            <a:br>
              <a:rPr lang="hu-HU"/>
            </a:br>
            <a:r>
              <a:rPr lang="hu-HU"/>
              <a:t>erőforrások optimális szétosztásában </a:t>
            </a:r>
            <a:br>
              <a:rPr lang="hu-HU"/>
            </a:br>
            <a:r>
              <a:rPr lang="hu-HU"/>
              <a:t>egy adott intervallumon belül.</a:t>
            </a:r>
          </a:p>
          <a:p>
            <a:endParaRPr lang="hu-HU"/>
          </a:p>
        </p:txBody>
      </p:sp>
      <p:pic>
        <p:nvPicPr>
          <p:cNvPr id="874500" name="Picture 4" descr="tartalékidő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411663"/>
            <a:ext cx="1385888" cy="1989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Tartalékidő</a:t>
            </a:r>
            <a:endParaRPr lang="en-GB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MS-Project alapvetően négyféle tartalékidőt számol:</a:t>
            </a:r>
          </a:p>
          <a:p>
            <a:pPr lvl="1">
              <a:buFont typeface="Arial" pitchFamily="34" charset="0"/>
              <a:buChar char="•"/>
            </a:pPr>
            <a:r>
              <a:rPr lang="hu-HU" sz="2800"/>
              <a:t>Szabad tartalékidő (Free Slack)</a:t>
            </a:r>
          </a:p>
          <a:p>
            <a:pPr lvl="1">
              <a:buFont typeface="Arial" pitchFamily="34" charset="0"/>
              <a:buChar char="•"/>
            </a:pPr>
            <a:r>
              <a:rPr lang="hu-HU" sz="2800"/>
              <a:t>Teljes tartalékidő (Total </a:t>
            </a:r>
            <a:r>
              <a:rPr lang="hu-HU" sz="2800" smtClean="0"/>
              <a:t>Slack)</a:t>
            </a:r>
          </a:p>
          <a:p>
            <a:pPr lvl="2"/>
            <a:r>
              <a:rPr lang="hu-HU" sz="2800"/>
              <a:t>A kezdés tartalékideje (Start Slack)</a:t>
            </a:r>
          </a:p>
          <a:p>
            <a:pPr lvl="2"/>
            <a:r>
              <a:rPr lang="hu-HU" sz="2800" smtClean="0"/>
              <a:t>A </a:t>
            </a:r>
            <a:r>
              <a:rPr lang="hu-HU" sz="2800"/>
              <a:t>befejezés tartalékideje (Finish Slack)</a:t>
            </a:r>
            <a:endParaRPr lang="en-GB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Szabad tartalékidő (Free Slack)</a:t>
            </a:r>
            <a:endParaRPr lang="en-GB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az időtáv, mellyel egy tevékenység elhalasztható, vagy kiterjedhet, ha a megelőző és a követő tevékenységek a lehető legkorábbi időpontban valósulnának meg. </a:t>
            </a:r>
          </a:p>
          <a:p>
            <a:r>
              <a:rPr lang="hu-HU"/>
              <a:t>Szabad tartalékidő csak akkor keletkezhet, ha van olyan tevékenység, melyből legalább két kapcsolat megy két külön tevékenységbe.</a:t>
            </a:r>
          </a:p>
          <a:p>
            <a:r>
              <a:rPr lang="hu-HU"/>
              <a:t>Olyan tevékenységnek, melynek 0 a szabad tartalékideje, még lehet más típusú tartalékideje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Teljes tartalékidő (Total Slack)</a:t>
            </a:r>
            <a:endParaRPr lang="en-GB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az időtáv, mellyel egy tevékenység kiterjedhet, vagy elhalasztható anélkül, hogy hatással lenne a projekt átfutási idejére. </a:t>
            </a:r>
          </a:p>
          <a:p>
            <a:r>
              <a:rPr lang="hu-HU"/>
              <a:t>A definícióból adódóan teljes tartalékidő az adott út(szakasz)ra adja meg a tartalékidő mennyiségét.</a:t>
            </a:r>
          </a:p>
          <a:p>
            <a:r>
              <a:rPr lang="hu-HU"/>
              <a:t>Ha a teljes tartalékidő mértéke negatív, akkor például egy határidőt túlléptünk!</a:t>
            </a:r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kezdés tartalékideje (Start Slack)</a:t>
            </a:r>
            <a:endParaRPr lang="en-GB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az időtáv, mellyel egy tevékenység kezdete elhalasztható anélkül, hogy az hatással lenne a projekt átfutási idejére. </a:t>
            </a:r>
          </a:p>
          <a:p>
            <a:r>
              <a:rPr lang="hu-HU"/>
              <a:t>A kezdés tartalékideje akkor térhet el a teljes tartalékidőtől, ha a vizsgált tevékenység résztevékenységekből áll.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befejezés tartalékideje </a:t>
            </a:r>
            <a:br>
              <a:rPr lang="hu-HU"/>
            </a:br>
            <a:r>
              <a:rPr lang="hu-HU"/>
              <a:t>(Finish Slack)</a:t>
            </a:r>
            <a:endParaRPr lang="en-GB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az időtáv, mellyel egy tevékenység kiterjedhet, vagy befejezése elhalasztható anélkül, hogy az hatással lenne a projekt átfutási idejére. </a:t>
            </a:r>
          </a:p>
          <a:p>
            <a:r>
              <a:rPr lang="hu-HU"/>
              <a:t>A befejezés tartalékideje akkor térhet el a teljes tartalékidőtől, ha a vizsgált tevékenység résztevékenységekből áll.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Tartalékidők</a:t>
            </a:r>
            <a:endParaRPr lang="en-GB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Figyeljük meg a különböző tartalékidők alakulását!</a:t>
            </a:r>
            <a:endParaRPr lang="en-GB"/>
          </a:p>
        </p:txBody>
      </p:sp>
      <p:pic>
        <p:nvPicPr>
          <p:cNvPr id="88679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146425"/>
            <a:ext cx="82772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Tartalékidők</a:t>
            </a:r>
            <a:endParaRPr lang="en-GB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8501122" cy="4724400"/>
          </a:xfrm>
        </p:spPr>
        <p:txBody>
          <a:bodyPr/>
          <a:lstStyle/>
          <a:p>
            <a:r>
              <a:rPr lang="hu-HU"/>
              <a:t>Figyelem! A tartalékidők számolása az ütemezéstől és ütemezési iránytól is függ.</a:t>
            </a:r>
          </a:p>
          <a:p>
            <a:r>
              <a:rPr lang="hu-HU"/>
              <a:t>Az alábbi projektrészlet megegyezik az előzővel, csak befejezésre van ütemezve, és a tevékenységek a lehető legkésőbben kezdődnek.</a:t>
            </a:r>
            <a:endParaRPr lang="en-GB"/>
          </a:p>
        </p:txBody>
      </p:sp>
      <p:pic>
        <p:nvPicPr>
          <p:cNvPr id="88883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4062413"/>
            <a:ext cx="82772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Maradék, vagy aktuális tartalékidő 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Maradék, vagy aktuális tartalékidőnek nevezzük azt az időtávot, mellyel a tevékenység megkezdését követően még rendelkezik.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Negatív tartalékidő 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az időtáv, mely a lehetséges legkorábbi, és az ennél korábbra diktált befejezési idő különbségéből adódik.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</a:t>
            </a:r>
            <a:endParaRPr lang="en-GB"/>
          </a:p>
        </p:txBody>
      </p:sp>
      <p:pic>
        <p:nvPicPr>
          <p:cNvPr id="894979" name="Picture 3" descr="földút autókk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427413"/>
            <a:ext cx="3962400" cy="3068637"/>
          </a:xfrm>
          <a:prstGeom prst="rect">
            <a:avLst/>
          </a:prstGeom>
          <a:noFill/>
        </p:spPr>
      </p:pic>
      <p:sp>
        <p:nvSpPr>
          <p:cNvPr id="8949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0" y="1752600"/>
            <a:ext cx="6400800" cy="4724400"/>
          </a:xfrm>
        </p:spPr>
        <p:txBody>
          <a:bodyPr/>
          <a:lstStyle/>
          <a:p>
            <a:r>
              <a:rPr lang="hu-HU"/>
              <a:t>A kritikus úton bármely tevékenység időbeliségének változása közvetlenül kihat a teljes projekt befejezési idejére.</a:t>
            </a:r>
          </a:p>
          <a:p>
            <a:r>
              <a:rPr lang="hu-HU"/>
              <a:t>A kritikus úton fekvő tevékenységek időbeliségének megváltoztatásával</a:t>
            </a:r>
            <a:br>
              <a:rPr lang="hu-HU"/>
            </a:br>
            <a:r>
              <a:rPr lang="hu-HU"/>
              <a:t>                   egyszerűen csökkenthet-</a:t>
            </a:r>
            <a:br>
              <a:rPr lang="hu-HU"/>
            </a:br>
            <a:r>
              <a:rPr lang="hu-HU"/>
              <a:t>                    jük a projekt átfutási</a:t>
            </a:r>
            <a:br>
              <a:rPr lang="hu-HU"/>
            </a:br>
            <a:r>
              <a:rPr lang="hu-HU"/>
              <a:t>                    idejét. </a:t>
            </a:r>
          </a:p>
          <a:p>
            <a:endParaRPr lang="hu-H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endParaRPr lang="en-GB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Általában tehát azokat az utakat nevezzük kritikusnak, melyek a projekt kezdetétől a projekt végéig nem tartalmaznak tartalékidőt.</a:t>
            </a:r>
          </a:p>
          <a:p>
            <a:r>
              <a:rPr lang="hu-HU"/>
              <a:t>Mit mondjunk azonban az ilyen helyzetekről?</a:t>
            </a:r>
            <a:endParaRPr lang="en-GB"/>
          </a:p>
        </p:txBody>
      </p:sp>
      <p:pic>
        <p:nvPicPr>
          <p:cNvPr id="897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4029075"/>
            <a:ext cx="82772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endParaRPr lang="en-GB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Kritikus útnak nevezzük tehát azokat az utakat, melyek a projekt elejétől vagy egy szakadási ponttól, a projekt végéig nem tartalmaznak tartalékidőt.</a:t>
            </a:r>
          </a:p>
          <a:p>
            <a:r>
              <a:rPr lang="hu-HU"/>
              <a:t>Mi a helyzet az egymásra épülő termékekkel?</a:t>
            </a:r>
            <a:endParaRPr lang="en-GB"/>
          </a:p>
        </p:txBody>
      </p:sp>
      <p:pic>
        <p:nvPicPr>
          <p:cNvPr id="899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838" y="4024313"/>
            <a:ext cx="64103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endParaRPr lang="en-GB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ilyen projektek esetén az alaptermékig elvezető tartalékidő nélküli utat is kritikusként kellene kezelni, hiszen semmilyen késedelem nem engedett meg rajta.</a:t>
            </a:r>
          </a:p>
          <a:p>
            <a:r>
              <a:rPr lang="hu-HU"/>
              <a:t>Honnan tudhatná azonban ezt a program?</a:t>
            </a:r>
          </a:p>
          <a:p>
            <a:r>
              <a:rPr lang="hu-HU"/>
              <a:t>Úgy, hogy egy független végponttal (</a:t>
            </a:r>
            <a:r>
              <a:rPr lang="hu-HU" i="1"/>
              <a:t>mérföldkő, ahonnan nem jön ki kapcsolat</a:t>
            </a:r>
            <a:r>
              <a:rPr lang="hu-HU"/>
              <a:t>) jelezzük a projekt  termékét, majd módosítjuk a programban a kritikus út gyakorlati definícióját.</a:t>
            </a:r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endParaRPr lang="en-GB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definíció az </a:t>
            </a:r>
            <a:r>
              <a:rPr lang="hu-HU" b="1"/>
              <a:t>Eszközök (Tools)</a:t>
            </a:r>
            <a:r>
              <a:rPr lang="hu-HU"/>
              <a:t> menü, </a:t>
            </a:r>
            <a:r>
              <a:rPr lang="hu-HU" b="1"/>
              <a:t>Beállítások (Options)</a:t>
            </a:r>
            <a:r>
              <a:rPr lang="hu-HU"/>
              <a:t> ablakában a </a:t>
            </a:r>
            <a:r>
              <a:rPr lang="hu-HU" b="1"/>
              <a:t>Számítás (Calculation)</a:t>
            </a:r>
            <a:r>
              <a:rPr lang="hu-HU"/>
              <a:t> fülön, a </a:t>
            </a:r>
            <a:r>
              <a:rPr lang="hu-HU" b="1"/>
              <a:t>Több kritikus út számítása (Calculate multiple critical paths)</a:t>
            </a:r>
            <a:r>
              <a:rPr lang="hu-HU"/>
              <a:t> opció kipipálásával  kiegészíthető a független végpontú utak kritikussá nyilvánításával.</a:t>
            </a:r>
          </a:p>
          <a:p>
            <a:endParaRPr 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endParaRPr lang="en-GB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Projektterv, </a:t>
            </a:r>
            <a:br>
              <a:rPr lang="hu-HU"/>
            </a:br>
            <a:r>
              <a:rPr lang="hu-HU"/>
              <a:t>ahol a rész-</a:t>
            </a:r>
            <a:br>
              <a:rPr lang="hu-HU"/>
            </a:br>
            <a:r>
              <a:rPr lang="hu-HU"/>
              <a:t>termék ön-</a:t>
            </a:r>
            <a:br>
              <a:rPr lang="hu-HU"/>
            </a:br>
            <a:r>
              <a:rPr lang="hu-HU"/>
              <a:t>magában</a:t>
            </a:r>
            <a:br>
              <a:rPr lang="hu-HU"/>
            </a:br>
            <a:r>
              <a:rPr lang="hu-HU"/>
              <a:t>nem jelenik</a:t>
            </a:r>
            <a:br>
              <a:rPr lang="hu-HU"/>
            </a:br>
            <a:r>
              <a:rPr lang="hu-HU"/>
              <a:t>meg:</a:t>
            </a:r>
          </a:p>
          <a:p>
            <a:pPr>
              <a:lnSpc>
                <a:spcPct val="90000"/>
              </a:lnSpc>
            </a:pPr>
            <a:r>
              <a:rPr lang="hu-HU"/>
              <a:t>Projektterv,</a:t>
            </a:r>
            <a:br>
              <a:rPr lang="hu-HU"/>
            </a:br>
            <a:r>
              <a:rPr lang="hu-HU"/>
              <a:t>ahol a rész-</a:t>
            </a:r>
            <a:br>
              <a:rPr lang="hu-HU"/>
            </a:br>
            <a:r>
              <a:rPr lang="hu-HU"/>
              <a:t>termék ön-</a:t>
            </a:r>
            <a:br>
              <a:rPr lang="hu-HU"/>
            </a:br>
            <a:r>
              <a:rPr lang="hu-HU"/>
              <a:t>állóan is</a:t>
            </a:r>
            <a:br>
              <a:rPr lang="hu-HU"/>
            </a:br>
            <a:r>
              <a:rPr lang="hu-HU"/>
              <a:t>fontos:</a:t>
            </a:r>
            <a:endParaRPr lang="en-GB"/>
          </a:p>
        </p:txBody>
      </p:sp>
      <p:pic>
        <p:nvPicPr>
          <p:cNvPr id="90522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773238"/>
            <a:ext cx="574357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522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4090988"/>
            <a:ext cx="5743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r>
              <a:rPr lang="en-US"/>
              <a:t> 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Mit tegyünk az olyan helyzetekben, amikor elhanyagolhatóan kicsi a tartalékidő (pl. egy több éves projekt esetén a néhány nap)?</a:t>
            </a:r>
            <a:endParaRPr lang="en-US"/>
          </a:p>
          <a:p>
            <a:r>
              <a:rPr lang="hu-HU"/>
              <a:t>A minimális érték definícióba foglalása szintén az </a:t>
            </a:r>
            <a:r>
              <a:rPr lang="hu-HU" b="1"/>
              <a:t>Eszközök (Tools)</a:t>
            </a:r>
            <a:r>
              <a:rPr lang="hu-HU"/>
              <a:t> menü, </a:t>
            </a:r>
            <a:r>
              <a:rPr lang="hu-HU" b="1"/>
              <a:t>Beállítások (Options)</a:t>
            </a:r>
            <a:r>
              <a:rPr lang="hu-HU"/>
              <a:t> ablakában, a </a:t>
            </a:r>
            <a:r>
              <a:rPr lang="hu-HU" b="1"/>
              <a:t>Számolás (Calculation)</a:t>
            </a:r>
            <a:r>
              <a:rPr lang="hu-HU"/>
              <a:t> fülön adható meg </a:t>
            </a:r>
            <a:r>
              <a:rPr lang="hu-HU" b="1"/>
              <a:t>A tevékenység kritikus, ha a tartalékidő legfeljebb X nap (</a:t>
            </a:r>
            <a:r>
              <a:rPr lang="hu-HU" b="1" smtClean="0"/>
              <a:t>Tasks </a:t>
            </a:r>
            <a:r>
              <a:rPr lang="hu-HU" b="1"/>
              <a:t>are critical if slack is less than or equal to X days)</a:t>
            </a:r>
            <a:r>
              <a:rPr lang="hu-HU"/>
              <a:t> opcióval.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 (folytatás)</a:t>
            </a:r>
            <a:endParaRPr lang="en-GB"/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minden kiegészítést is figyelembe veszünk, akkor:</a:t>
            </a:r>
            <a:r>
              <a:rPr lang="hu-HU" b="1"/>
              <a:t> Kritikus útnak azokat az utakat nevezzük, melyek a projekt kezdetétől vagy egy szakadási ponttól a projekt végéig </a:t>
            </a:r>
            <a:r>
              <a:rPr lang="hu-HU" i="1">
                <a:solidFill>
                  <a:schemeClr val="accent2"/>
                </a:solidFill>
              </a:rPr>
              <a:t>vagy egy független végpontig</a:t>
            </a:r>
            <a:r>
              <a:rPr lang="hu-HU" b="1"/>
              <a:t> nem, </a:t>
            </a:r>
            <a:r>
              <a:rPr lang="hu-HU" i="1">
                <a:solidFill>
                  <a:schemeClr val="accent1"/>
                </a:solidFill>
              </a:rPr>
              <a:t>vagy csak minimális mértékben</a:t>
            </a:r>
            <a:r>
              <a:rPr lang="hu-HU" b="1"/>
              <a:t> tartalmaznak tartalékidőt.</a:t>
            </a:r>
            <a:endParaRPr lang="en-GB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utak és tartalékidejű utak feltüntetése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Részletes Gantt (Detail Gantt)</a:t>
            </a:r>
            <a:r>
              <a:rPr lang="hu-HU"/>
              <a:t> nézet</a:t>
            </a:r>
            <a:endParaRPr lang="hu-HU" b="1"/>
          </a:p>
          <a:p>
            <a:r>
              <a:rPr lang="hu-HU" b="1"/>
              <a:t>Nyomon követési Gantt (Tracking Gantt)</a:t>
            </a:r>
            <a:r>
              <a:rPr lang="hu-HU"/>
              <a:t> nézet</a:t>
            </a:r>
          </a:p>
          <a:p>
            <a:r>
              <a:rPr lang="hu-HU" b="1"/>
              <a:t>Hálódiagram (Network Diagram)</a:t>
            </a:r>
            <a:r>
              <a:rPr lang="hu-HU"/>
              <a:t> nézet</a:t>
            </a:r>
          </a:p>
          <a:p>
            <a:r>
              <a:rPr lang="hu-HU" b="1"/>
              <a:t>Formátum (Format) </a:t>
            </a:r>
            <a:r>
              <a:rPr lang="hu-HU"/>
              <a:t>-&gt; </a:t>
            </a:r>
            <a:r>
              <a:rPr lang="hu-HU" b="1"/>
              <a:t>Sávstílusok (Bar Styles)</a:t>
            </a:r>
          </a:p>
          <a:p>
            <a:r>
              <a:rPr lang="hu-HU" b="1"/>
              <a:t>Gantt-diagram varázsló (Gantt Chart Wizard)</a:t>
            </a:r>
            <a:r>
              <a:rPr lang="hu-HU"/>
              <a:t> ikon</a:t>
            </a:r>
          </a:p>
          <a:p>
            <a:r>
              <a:rPr lang="hu-HU" b="1"/>
              <a:t>Jelentések (Reports)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Kritikus úton levő tevékenységek gyors kigyűjtése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 smtClean="0"/>
              <a:t>Jelentések </a:t>
            </a:r>
            <a:r>
              <a:rPr lang="hu-HU" b="1"/>
              <a:t>(Reports)</a:t>
            </a:r>
            <a:r>
              <a:rPr lang="hu-HU"/>
              <a:t> </a:t>
            </a:r>
            <a:r>
              <a:rPr lang="hu-HU" smtClean="0"/>
              <a:t>menüben, </a:t>
            </a:r>
            <a:r>
              <a:rPr lang="hu-HU"/>
              <a:t>az </a:t>
            </a:r>
            <a:r>
              <a:rPr lang="hu-HU" b="1"/>
              <a:t>Áttekintés (Overview)</a:t>
            </a:r>
            <a:r>
              <a:rPr lang="hu-HU"/>
              <a:t> csoportban levő </a:t>
            </a:r>
            <a:r>
              <a:rPr lang="hu-HU" b="1"/>
              <a:t>Kritikus tevékenységek (Critical tasks)</a:t>
            </a:r>
            <a:r>
              <a:rPr lang="hu-HU"/>
              <a:t> lekérdezés szöveges módon kilistázza az összes kritikus úton levő tevékenységet.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Tüntessük fel a </a:t>
            </a:r>
            <a:r>
              <a:rPr lang="hu-HU" smtClean="0"/>
              <a:t>Vedofal.mpp </a:t>
            </a:r>
            <a:r>
              <a:rPr lang="hu-HU"/>
              <a:t>fájl kritikus útjait és a tartalékidőket!</a:t>
            </a:r>
          </a:p>
          <a:p>
            <a:endParaRPr lang="hu-HU"/>
          </a:p>
        </p:txBody>
      </p:sp>
      <p:pic>
        <p:nvPicPr>
          <p:cNvPr id="91341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Nyilvánítsuk kritikussá a független végpontú utakat is!</a:t>
            </a:r>
          </a:p>
          <a:p>
            <a:endParaRPr lang="hu-HU"/>
          </a:p>
        </p:txBody>
      </p:sp>
      <p:pic>
        <p:nvPicPr>
          <p:cNvPr id="91546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Kezdési és befejezési időpontok a tartalékidő függvényében</a:t>
            </a:r>
            <a:endParaRPr lang="en-GB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Korai kezdés (Early Start)</a:t>
            </a:r>
          </a:p>
          <a:p>
            <a:r>
              <a:rPr lang="hu-HU" b="1"/>
              <a:t>Korai befejezés (Early Finish)</a:t>
            </a:r>
          </a:p>
          <a:p>
            <a:r>
              <a:rPr lang="hu-HU" b="1"/>
              <a:t>Késői kezdés (Late Start)</a:t>
            </a:r>
          </a:p>
          <a:p>
            <a:r>
              <a:rPr lang="hu-HU" b="1"/>
              <a:t>Késői befejezés (Late Finish)</a:t>
            </a:r>
            <a:endParaRPr lang="en-GB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Készítsünk olyan nézetet az előbbi fájl számára, melyen csak az egyes tevékenységek legkorábbi és legkésőbbi befejezési időpontja van feltüntetve! </a:t>
            </a:r>
          </a:p>
          <a:p>
            <a:r>
              <a:rPr lang="hu-HU"/>
              <a:t>A legkorábbi befejezési időpontok</a:t>
            </a:r>
            <a:br>
              <a:rPr lang="hu-HU"/>
            </a:br>
            <a:r>
              <a:rPr lang="hu-HU"/>
              <a:t>legyenek zöldek, a legkésőbbiek </a:t>
            </a:r>
            <a:br>
              <a:rPr lang="hu-HU"/>
            </a:br>
            <a:r>
              <a:rPr lang="hu-HU"/>
              <a:t>pedig pirosak. Az egyes időpontok </a:t>
            </a:r>
            <a:br>
              <a:rPr lang="hu-HU"/>
            </a:br>
            <a:r>
              <a:rPr lang="hu-HU"/>
              <a:t>szimbóluma pedig legyen kezdés </a:t>
            </a:r>
            <a:br>
              <a:rPr lang="hu-HU"/>
            </a:br>
            <a:r>
              <a:rPr lang="hu-HU"/>
              <a:t>felé mutató háromszög.</a:t>
            </a:r>
          </a:p>
          <a:p>
            <a:endParaRPr lang="hu-HU"/>
          </a:p>
        </p:txBody>
      </p:sp>
      <p:pic>
        <p:nvPicPr>
          <p:cNvPr id="91955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5439</TotalTime>
  <Words>954</Words>
  <Application>Microsoft PowerPoint</Application>
  <PresentationFormat>On-screen Show (4:3)</PresentationFormat>
  <Paragraphs>114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Notesz</vt:lpstr>
      <vt:lpstr>Utak</vt:lpstr>
      <vt:lpstr>Utak</vt:lpstr>
      <vt:lpstr>Az út fogalma</vt:lpstr>
      <vt:lpstr>Tartalékidejű utak</vt:lpstr>
      <vt:lpstr>Tartalékidő</vt:lpstr>
      <vt:lpstr>Szabad tartalékidő (Free Slack)</vt:lpstr>
      <vt:lpstr>Teljes tartalékidő (Total Slack)</vt:lpstr>
      <vt:lpstr>A kezdés tartalékideje (Start Slack)</vt:lpstr>
      <vt:lpstr>A befejezés tartalékideje  (Finish Slack)</vt:lpstr>
      <vt:lpstr>Tartalékidők</vt:lpstr>
      <vt:lpstr>Tartalékidők</vt:lpstr>
      <vt:lpstr>Maradék, vagy aktuális tartalékidő </vt:lpstr>
      <vt:lpstr>Negatív tartalékidő </vt:lpstr>
      <vt:lpstr>Kritikus út</vt:lpstr>
      <vt:lpstr>Kritikus út (folytatás)</vt:lpstr>
      <vt:lpstr>Kritikus út (folytatás)</vt:lpstr>
      <vt:lpstr>Kritikus út (folytatás)</vt:lpstr>
      <vt:lpstr>Kritikus út (folytatás)</vt:lpstr>
      <vt:lpstr>Kritikus út (folytatás)</vt:lpstr>
      <vt:lpstr>Kritikus út (folytatás) </vt:lpstr>
      <vt:lpstr>Kritikus út (folytatás)</vt:lpstr>
      <vt:lpstr>Kritikus utak és tartalékidejű utak feltüntetése</vt:lpstr>
      <vt:lpstr>Kritikus úton levő tevékenységek gyors kigyűjtése</vt:lpstr>
      <vt:lpstr>Feladat</vt:lpstr>
      <vt:lpstr>Feladat</vt:lpstr>
      <vt:lpstr>Kezdési és befejezési időpontok a tartalékidő függvényében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169</cp:revision>
  <cp:lastPrinted>1601-01-01T00:00:00Z</cp:lastPrinted>
  <dcterms:created xsi:type="dcterms:W3CDTF">2001-10-04T13:18:56Z</dcterms:created>
  <dcterms:modified xsi:type="dcterms:W3CDTF">2009-05-07T05:56:22Z</dcterms:modified>
</cp:coreProperties>
</file>