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12FA05D5-776F-4CD7-8FD8-6908DF3180A7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E421B3-A586-4383-9B8C-BD90083648B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D33C6-FA3D-48FB-939C-4D85CA539B1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0282BD-1A94-43B5-B7BF-925019552D7F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21031-6AE4-4935-BFC3-CD167B609A10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DAFFF9-10FB-4670-B0F3-3BB85A1E511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325AEE-A14B-4A03-A05B-50E787B311FE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56925A-0CB2-445C-9BE5-7772F9B2305A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A04D13-690D-4A60-BB28-527F3F0DC43F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D5FFAE-4A1E-4719-89E5-292E30B61DC3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85EDB-8652-49B2-8B14-5C9057A6ADC2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CAC9F-7ACB-4CFE-B251-0D623CA611C3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FD4CF-5596-4A89-969E-37561FD9B374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48E74D-7D98-4159-BEBE-6BB4581CB497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59BD53-E13C-4728-A77E-0355FE75ECD1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49700-8312-498F-855C-B8788556935A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D9966-2F84-4A8B-B793-D74778F7C1D9}" type="slidenum">
              <a:rPr lang="en-GB"/>
              <a:pPr/>
              <a:t>15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EDA48F-0629-47F6-83A7-22493EBCF9B1}" type="slidenum">
              <a:rPr lang="en-GB"/>
              <a:pPr/>
              <a:t>16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E6D25E-6661-4ADE-BFFC-90EB6F604CE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Embernap.mp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ejlesztes.mp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Idozites.mp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Időtartamok hozzárendelése a tevékenységekhez, időbecslés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Időtartamok </a:t>
            </a:r>
            <a:r>
              <a:rPr lang="hu-HU" smtClean="0"/>
              <a:t>pontossága - különböző esetek 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80000"/>
              </a:lnSpc>
            </a:pPr>
            <a:r>
              <a:rPr lang="hu-HU" sz="2400"/>
              <a:t>Elég pontosan ismerjük a tevékenység hosszát, hiszen nap, mint nap végzünk hasonló feladatokat. Előfordulhat, ugyan, hogy eltér majd a tényleges hossz a tervezettől, de ez nem lehet számottevő.</a:t>
            </a:r>
          </a:p>
          <a:p>
            <a:pPr marL="533400" indent="-533400">
              <a:lnSpc>
                <a:spcPct val="80000"/>
              </a:lnSpc>
            </a:pPr>
            <a:r>
              <a:rPr lang="hu-HU" sz="2400"/>
              <a:t>A tevékenység hosszát nem tudjuk meghatározni, csak azt, hogy hány embernap a tevékenység munkája. Több erőforrással hamarabb végezhetünk vele, kevesebbel tovább tart.</a:t>
            </a:r>
          </a:p>
          <a:p>
            <a:pPr marL="533400" indent="-533400">
              <a:lnSpc>
                <a:spcPct val="80000"/>
              </a:lnSpc>
            </a:pPr>
            <a:r>
              <a:rPr lang="hu-HU" sz="2400"/>
              <a:t>Egyáltalán nem ismerjük a hosszát a tevékenységnek, és erre nézve lényegében semmilyen támpontunk sincsen. A terv összeállítása érdekében a feladat pontosabb megismerése előtt ideiglenesen megadunk egy értéket a tevékenység hosszául.</a:t>
            </a:r>
          </a:p>
          <a:p>
            <a:pPr marL="533400" indent="-533400">
              <a:lnSpc>
                <a:spcPct val="80000"/>
              </a:lnSpc>
            </a:pPr>
            <a:r>
              <a:rPr lang="hu-HU" sz="2400"/>
              <a:t>A tevékenység hossza nem határozható meg pontosan, csak időintervallumok közé szorítható.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tevékenységhosszak megadását nem helyettesíthetjük a tevékenység </a:t>
            </a:r>
            <a:r>
              <a:rPr lang="hu-HU" b="1"/>
              <a:t>Kezdés (Start)</a:t>
            </a:r>
            <a:r>
              <a:rPr lang="hu-HU"/>
              <a:t> és </a:t>
            </a:r>
            <a:r>
              <a:rPr lang="hu-HU" b="1"/>
              <a:t>Befejezés (Finish)</a:t>
            </a:r>
            <a:r>
              <a:rPr lang="hu-HU"/>
              <a:t> mezőinek kitöltésével, annak ellenére, hogy az </a:t>
            </a:r>
            <a:r>
              <a:rPr lang="hu-HU" b="1"/>
              <a:t>Időtartam (Duration)</a:t>
            </a:r>
            <a:r>
              <a:rPr lang="hu-HU"/>
              <a:t> mezőt így is kiszámolja a program. </a:t>
            </a:r>
          </a:p>
          <a:p>
            <a:r>
              <a:rPr lang="hu-HU"/>
              <a:t>Ebben az esetben ugyanis az időütemezést gátló </a:t>
            </a:r>
            <a:r>
              <a:rPr lang="hu-HU" b="1"/>
              <a:t>Korlátok (Constraint)</a:t>
            </a:r>
            <a:r>
              <a:rPr lang="hu-HU"/>
              <a:t> is bekerülnek a </a:t>
            </a:r>
            <a:r>
              <a:rPr lang="hu-HU" smtClean="0"/>
              <a:t>tervbe és korlátozzák a tevékenység mozgását az ütemterven! 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Viszonylag pontosan ismert tevékenységhosszak megadása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Mértékegységek</a:t>
            </a:r>
          </a:p>
        </p:txBody>
      </p:sp>
      <p:sp>
        <p:nvSpPr>
          <p:cNvPr id="872585" name="Line 137"/>
          <p:cNvSpPr>
            <a:spLocks noChangeShapeType="1"/>
          </p:cNvSpPr>
          <p:nvPr/>
        </p:nvSpPr>
        <p:spPr bwMode="auto">
          <a:xfrm>
            <a:off x="3517900" y="271462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872814" name="Group 366"/>
          <p:cNvGraphicFramePr>
            <a:graphicFrameLocks noGrp="1"/>
          </p:cNvGraphicFramePr>
          <p:nvPr/>
        </p:nvGraphicFramePr>
        <p:xfrm>
          <a:off x="611188" y="2565400"/>
          <a:ext cx="8120380" cy="3306763"/>
        </p:xfrm>
        <a:graphic>
          <a:graphicData uri="http://schemas.openxmlformats.org/drawingml/2006/table">
            <a:tbl>
              <a:tblPr/>
              <a:tblGrid>
                <a:gridCol w="474662"/>
                <a:gridCol w="549593"/>
                <a:gridCol w="604837"/>
                <a:gridCol w="644525"/>
                <a:gridCol w="1343025"/>
                <a:gridCol w="852488"/>
                <a:gridCol w="546100"/>
                <a:gridCol w="482600"/>
                <a:gridCol w="644525"/>
                <a:gridCol w="644525"/>
                <a:gridCol w="1333500"/>
              </a:tblGrid>
              <a:tr h="6826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Munka egységű időtartamok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Természetes, naptári, vagy eltelt időtartamok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10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Rövidítés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Megjelenési forma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Jelentés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Rövidítés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Megjelenési forma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Jelentés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eperc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emin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eltelt perc*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ó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Ó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óra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eó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eó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eltelt óra*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Nap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dy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nap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enap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edy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eltelt nap*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hét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eltelt hét*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Embernapban, emberórában ismert munkák felvétele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tevékenység hosszául az embernapban vagy emberórában ismert munkamennyiséget kell megadni</a:t>
            </a:r>
          </a:p>
          <a:p>
            <a:r>
              <a:rPr lang="hu-HU"/>
              <a:t>A </a:t>
            </a:r>
            <a:r>
              <a:rPr lang="hu-HU" b="1"/>
              <a:t>Tevékenység típusa (Task Type)</a:t>
            </a:r>
            <a:r>
              <a:rPr lang="hu-HU"/>
              <a:t> mező beállítását </a:t>
            </a:r>
            <a:r>
              <a:rPr lang="hu-HU" b="1"/>
              <a:t>Rögzített munkamennyiségre (Fixed Work)</a:t>
            </a:r>
            <a:r>
              <a:rPr lang="hu-HU"/>
              <a:t> kell módosítani.</a:t>
            </a:r>
          </a:p>
          <a:p>
            <a:r>
              <a:rPr lang="hu-HU"/>
              <a:t>100%-ban hozzá kell adni a kérdéses erőforrást.</a:t>
            </a:r>
          </a:p>
          <a:p>
            <a:r>
              <a:rPr lang="hu-HU"/>
              <a:t>Addig módosítgatjuk az időtartamot és az erőforrás-mennyiséget, ameddig elfogadható értékeket nem kapunk.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Nagy bizonytalanságot rejtő tevékenységhosszak rögzítése 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Ha a felvétel pillanatában nem ismerjük pontosan az adott tevékenység hosszát, és nagyfokú a bizonytalanság, az </a:t>
            </a:r>
            <a:r>
              <a:rPr lang="hu-HU" b="1"/>
              <a:t>Időtartam (Duration)</a:t>
            </a:r>
            <a:r>
              <a:rPr lang="hu-HU"/>
              <a:t> mezőbe, az értéket követő mértékegység után egy kérdőjelet kell tennünk, vagy ki kell pipálnunk a </a:t>
            </a:r>
            <a:r>
              <a:rPr lang="hu-HU" b="1"/>
              <a:t>Becsült (Estimated) </a:t>
            </a:r>
            <a:r>
              <a:rPr lang="hu-HU"/>
              <a:t>opciót a tevékenység adatlapján.</a:t>
            </a:r>
          </a:p>
          <a:p>
            <a:pPr>
              <a:lnSpc>
                <a:spcPct val="90000"/>
              </a:lnSpc>
            </a:pPr>
            <a:r>
              <a:rPr lang="hu-HU"/>
              <a:t>Ha a projektben akár csak egyetlen időtartam is bizonytalan, a teljes átfutási idő is az lesz!</a:t>
            </a:r>
          </a:p>
          <a:p>
            <a:pPr>
              <a:lnSpc>
                <a:spcPct val="90000"/>
              </a:lnSpc>
            </a:pPr>
            <a:r>
              <a:rPr lang="hu-HU"/>
              <a:t>A projekt indulására lehetőleg az összes bizonytalan hossznak el kell tűnnie a tervből.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Hármas időbecslés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bizonytalanságokat határok közé szorítja.</a:t>
            </a:r>
          </a:p>
          <a:p>
            <a:r>
              <a:rPr lang="hu-HU"/>
              <a:t>Része a tágabban értelmezett kockázatkezelésnek.</a:t>
            </a:r>
          </a:p>
          <a:p>
            <a:r>
              <a:rPr lang="hu-HU"/>
              <a:t>Alá lehet vele támasztani a különféle döntéseket.</a:t>
            </a:r>
          </a:p>
          <a:p>
            <a:r>
              <a:rPr lang="hu-HU"/>
              <a:t>Az </a:t>
            </a:r>
            <a:r>
              <a:rPr lang="hu-HU" b="1"/>
              <a:t>Optimista</a:t>
            </a:r>
            <a:r>
              <a:rPr lang="hu-HU"/>
              <a:t>, a </a:t>
            </a:r>
            <a:r>
              <a:rPr lang="hu-HU" b="1"/>
              <a:t>Várható</a:t>
            </a:r>
            <a:r>
              <a:rPr lang="hu-HU"/>
              <a:t> és a </a:t>
            </a:r>
            <a:r>
              <a:rPr lang="hu-HU" b="1"/>
              <a:t>Pesszimista</a:t>
            </a:r>
            <a:r>
              <a:rPr lang="hu-HU"/>
              <a:t> becslés szerinti időtartamokból megfelelő súlyokkal számolja ki a tervezettet.</a:t>
            </a:r>
          </a:p>
          <a:p>
            <a:r>
              <a:rPr lang="hu-HU"/>
              <a:t>Megtekinthetők a végletes forgatókönyvek szerinti ütemezések eredményei.</a:t>
            </a:r>
          </a:p>
        </p:txBody>
      </p:sp>
      <p:pic>
        <p:nvPicPr>
          <p:cNvPr id="8785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6000768"/>
            <a:ext cx="34575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 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terv minden módosítása után rá kell, hogy kattintsunk a </a:t>
            </a:r>
            <a:r>
              <a:rPr lang="hu-HU" b="1"/>
              <a:t>PERT számítás (Calculate PERT)</a:t>
            </a:r>
            <a:r>
              <a:rPr lang="hu-HU"/>
              <a:t> ikonra!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Időtartamok az ütemterven 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munkanapok és a naptári napok közötti eltérés.</a:t>
            </a:r>
          </a:p>
        </p:txBody>
      </p:sp>
      <p:pic>
        <p:nvPicPr>
          <p:cNvPr id="8826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94075"/>
            <a:ext cx="8210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Időtartamok feltüntetése a Gantt nézetben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Formátum (Format)</a:t>
            </a:r>
            <a:r>
              <a:rPr lang="hu-HU"/>
              <a:t> menü </a:t>
            </a:r>
            <a:r>
              <a:rPr lang="hu-HU" b="1"/>
              <a:t>Sávstílusok (Bar Styles)</a:t>
            </a:r>
            <a:r>
              <a:rPr lang="hu-HU"/>
              <a:t> ablakában adjuk meg a kívánt sávstílus </a:t>
            </a:r>
            <a:r>
              <a:rPr lang="hu-HU" b="1"/>
              <a:t>Szöveg (Text)</a:t>
            </a:r>
            <a:r>
              <a:rPr lang="hu-HU"/>
              <a:t> fülén a megfelelő rovatban az </a:t>
            </a:r>
            <a:r>
              <a:rPr lang="hu-HU" b="1"/>
              <a:t>Időtartam (Duration)</a:t>
            </a:r>
            <a:r>
              <a:rPr lang="hu-HU"/>
              <a:t> mezőt!</a:t>
            </a:r>
          </a:p>
        </p:txBody>
      </p:sp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363" y="3481388"/>
            <a:ext cx="41052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Időtartamok kiszámítása naptárakkal, összefoglaló tevékenységek esetén 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Egyéni naptár létrehozása</a:t>
            </a:r>
          </a:p>
          <a:p>
            <a:r>
              <a:rPr lang="hu-HU"/>
              <a:t>Egyéni naptár tevékenységhez rendelése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2819400"/>
            <a:ext cx="60483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Átfutási idők kiírása munkanapok helyett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Egyik lehetőség:</a:t>
            </a:r>
          </a:p>
          <a:p>
            <a:pPr lvl="1">
              <a:lnSpc>
                <a:spcPct val="90000"/>
              </a:lnSpc>
            </a:pPr>
            <a:r>
              <a:rPr lang="hu-HU"/>
              <a:t>Új naptár, mely szerint minden nap munkanap. </a:t>
            </a:r>
          </a:p>
          <a:p>
            <a:pPr lvl="1">
              <a:lnSpc>
                <a:spcPct val="90000"/>
              </a:lnSpc>
            </a:pPr>
            <a:r>
              <a:rPr lang="hu-HU"/>
              <a:t>Valamelyik egyéni időtartam mezőbe:</a:t>
            </a:r>
            <a:endParaRPr lang="hu-HU" b="1"/>
          </a:p>
          <a:p>
            <a:pPr lvl="2">
              <a:lnSpc>
                <a:spcPct val="90000"/>
              </a:lnSpc>
            </a:pPr>
            <a:r>
              <a:rPr lang="hu-HU" b="1"/>
              <a:t>projdatediff</a:t>
            </a:r>
            <a:r>
              <a:rPr lang="hu-HU"/>
              <a:t>(Kezdés;Befejezés;"Folyamatos")</a:t>
            </a:r>
            <a:endParaRPr lang="hu-HU" b="1"/>
          </a:p>
          <a:p>
            <a:pPr lvl="2">
              <a:lnSpc>
                <a:spcPct val="90000"/>
              </a:lnSpc>
            </a:pPr>
            <a:r>
              <a:rPr lang="hu-HU" b="1"/>
              <a:t>projdatediff</a:t>
            </a:r>
            <a:r>
              <a:rPr lang="hu-HU"/>
              <a:t>(Start;Finish;"Folyamatos")</a:t>
            </a:r>
          </a:p>
          <a:p>
            <a:pPr lvl="2">
              <a:lnSpc>
                <a:spcPct val="90000"/>
              </a:lnSpc>
            </a:pPr>
            <a:r>
              <a:rPr lang="hu-HU"/>
              <a:t>Ahol a Folyamatos az általunk létrehozott, minden napot munkanappá nyilvánított naptár.</a:t>
            </a:r>
          </a:p>
          <a:p>
            <a:pPr>
              <a:lnSpc>
                <a:spcPct val="90000"/>
              </a:lnSpc>
            </a:pPr>
            <a:r>
              <a:rPr lang="hu-HU"/>
              <a:t>A másik lehetőség:</a:t>
            </a:r>
          </a:p>
          <a:p>
            <a:pPr lvl="1">
              <a:lnSpc>
                <a:spcPct val="90000"/>
              </a:lnSpc>
            </a:pPr>
            <a:r>
              <a:rPr lang="hu-HU"/>
              <a:t>Valamelyik egyéni számmezőbe:</a:t>
            </a:r>
            <a:endParaRPr lang="hu-HU" b="1"/>
          </a:p>
          <a:p>
            <a:pPr lvl="2">
              <a:lnSpc>
                <a:spcPct val="90000"/>
              </a:lnSpc>
            </a:pPr>
            <a:r>
              <a:rPr lang="hu-HU" b="1"/>
              <a:t>IIf</a:t>
            </a:r>
            <a:r>
              <a:rPr lang="hu-HU"/>
              <a:t>(Kezdés=Befejezés;0;</a:t>
            </a:r>
            <a:r>
              <a:rPr lang="hu-HU" b="1"/>
              <a:t>datevalue</a:t>
            </a:r>
            <a:r>
              <a:rPr lang="hu-HU"/>
              <a:t>(Befejezés)-</a:t>
            </a:r>
            <a:r>
              <a:rPr lang="hu-HU" b="1"/>
              <a:t>datevalue</a:t>
            </a:r>
            <a:r>
              <a:rPr lang="hu-HU"/>
              <a:t>(Kezdés)+1)</a:t>
            </a:r>
            <a:endParaRPr lang="hu-HU" b="1"/>
          </a:p>
          <a:p>
            <a:pPr lvl="2">
              <a:lnSpc>
                <a:spcPct val="90000"/>
              </a:lnSpc>
            </a:pPr>
            <a:r>
              <a:rPr lang="hu-HU" b="1"/>
              <a:t>IIf</a:t>
            </a:r>
            <a:r>
              <a:rPr lang="hu-HU"/>
              <a:t>(Start=Finish;0;</a:t>
            </a:r>
            <a:r>
              <a:rPr lang="hu-HU" b="1"/>
              <a:t>datevalue</a:t>
            </a:r>
            <a:r>
              <a:rPr lang="hu-HU"/>
              <a:t>(Finish)-</a:t>
            </a:r>
            <a:r>
              <a:rPr lang="hu-HU" b="1"/>
              <a:t>datevalue</a:t>
            </a:r>
            <a:r>
              <a:rPr lang="hu-HU"/>
              <a:t>(Start)+1)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az </a:t>
            </a:r>
            <a:r>
              <a:rPr lang="hu-HU" b="1"/>
              <a:t>Embernap.mpp</a:t>
            </a:r>
            <a:r>
              <a:rPr lang="hu-HU"/>
              <a:t> fájlt!</a:t>
            </a:r>
          </a:p>
          <a:p>
            <a:r>
              <a:rPr lang="hu-HU"/>
              <a:t>Az </a:t>
            </a:r>
            <a:r>
              <a:rPr lang="hu-HU" b="1" i="1"/>
              <a:t>Összeszerelést</a:t>
            </a:r>
            <a:r>
              <a:rPr lang="hu-HU"/>
              <a:t> </a:t>
            </a:r>
            <a:r>
              <a:rPr lang="hu-HU" b="1" i="1"/>
              <a:t>320</a:t>
            </a:r>
            <a:r>
              <a:rPr lang="hu-HU"/>
              <a:t> emberóra alatt lehet elvégezni. Adjuk meg ezt az értéket!</a:t>
            </a:r>
          </a:p>
          <a:p>
            <a:r>
              <a:rPr lang="hu-HU"/>
              <a:t>Próbáljunk olyan hosszat kialakítani, hogy ne csússzon a határidő!</a:t>
            </a:r>
          </a:p>
        </p:txBody>
      </p:sp>
      <p:pic>
        <p:nvPicPr>
          <p:cNvPr id="890884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/>
              <a:t>Fejlesztés.mpp</a:t>
            </a:r>
            <a:r>
              <a:rPr lang="hu-HU"/>
              <a:t> állomány, és írjuk be az alábbi adatokat!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Végezzük el a PERT-számítást, és</a:t>
            </a:r>
            <a:br>
              <a:rPr lang="hu-HU"/>
            </a:br>
            <a:r>
              <a:rPr lang="hu-HU"/>
              <a:t>nézzük meg az eredményt!</a:t>
            </a:r>
          </a:p>
        </p:txBody>
      </p:sp>
      <p:pic>
        <p:nvPicPr>
          <p:cNvPr id="89293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4652963"/>
            <a:ext cx="1808163" cy="1846262"/>
          </a:xfrm>
          <a:prstGeom prst="rect">
            <a:avLst/>
          </a:prstGeom>
          <a:noFill/>
        </p:spPr>
      </p:pic>
      <p:pic>
        <p:nvPicPr>
          <p:cNvPr id="8929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2997200"/>
            <a:ext cx="64770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Látható, hogy túl nagy az átfutási idő a pesszimista nézeten!</a:t>
            </a:r>
          </a:p>
          <a:p>
            <a:r>
              <a:rPr lang="hu-HU"/>
              <a:t>Ütemezzük párhuzamos végzésűre a </a:t>
            </a:r>
            <a:r>
              <a:rPr lang="hu-HU" b="1" i="1"/>
              <a:t>Kódolást</a:t>
            </a:r>
            <a:r>
              <a:rPr lang="hu-HU"/>
              <a:t> és a </a:t>
            </a:r>
            <a:r>
              <a:rPr lang="hu-HU" b="1" i="1"/>
              <a:t>Tesztelést</a:t>
            </a:r>
            <a:r>
              <a:rPr lang="hu-HU"/>
              <a:t> </a:t>
            </a:r>
            <a:r>
              <a:rPr lang="hu-HU" b="1"/>
              <a:t>5</a:t>
            </a:r>
            <a:r>
              <a:rPr lang="hu-HU"/>
              <a:t> napos elcsúsztatással!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az </a:t>
            </a:r>
            <a:r>
              <a:rPr lang="hu-HU" b="1"/>
              <a:t>Időzítés.mpp</a:t>
            </a:r>
            <a:r>
              <a:rPr lang="hu-HU"/>
              <a:t> fájlt!</a:t>
            </a:r>
          </a:p>
          <a:p>
            <a:r>
              <a:rPr lang="hu-HU"/>
              <a:t>A tevékenységek kezdését és befejezését adjuk meg a projektkezdéstől eltelt idővel!</a:t>
            </a:r>
          </a:p>
          <a:p>
            <a:r>
              <a:rPr lang="hu-HU"/>
              <a:t>Könnyítsük meg a leolvasást segédráccsal, és az időskála ugyancsak relatív beosztásúvá tételével!</a:t>
            </a:r>
          </a:p>
        </p:txBody>
      </p:sp>
      <p:pic>
        <p:nvPicPr>
          <p:cNvPr id="89702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5349</TotalTime>
  <Words>725</Words>
  <Application>Microsoft PowerPoint</Application>
  <PresentationFormat>On-screen Show (4:3)</PresentationFormat>
  <Paragraphs>131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Notesz</vt:lpstr>
      <vt:lpstr>Időtartamok hozzárendelése a tevékenységekhez, időbecslés </vt:lpstr>
      <vt:lpstr>Időtartamok pontossága - különböző esetek </vt:lpstr>
      <vt:lpstr>Figyelem!</vt:lpstr>
      <vt:lpstr>Viszonylag pontosan ismert tevékenységhosszak megadása</vt:lpstr>
      <vt:lpstr>Embernapban, emberórában ismert munkák felvétele</vt:lpstr>
      <vt:lpstr>Nagy bizonytalanságot rejtő tevékenységhosszak rögzítése </vt:lpstr>
      <vt:lpstr>Hármas időbecslés</vt:lpstr>
      <vt:lpstr>Figyelem! </vt:lpstr>
      <vt:lpstr>Időtartamok az ütemterven </vt:lpstr>
      <vt:lpstr>Időtartamok feltüntetése a Gantt nézetben</vt:lpstr>
      <vt:lpstr>Időtartamok kiszámítása naptárakkal, összefoglaló tevékenységek esetén </vt:lpstr>
      <vt:lpstr>Átfutási idők kiírása munkanapok helyett</vt:lpstr>
      <vt:lpstr>Feladat</vt:lpstr>
      <vt:lpstr>Feladat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162</cp:revision>
  <cp:lastPrinted>1601-01-01T00:00:00Z</cp:lastPrinted>
  <dcterms:created xsi:type="dcterms:W3CDTF">2001-10-04T13:18:56Z</dcterms:created>
  <dcterms:modified xsi:type="dcterms:W3CDTF">2009-05-06T16:18:40Z</dcterms:modified>
</cp:coreProperties>
</file>