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2787"/>
    <p:restoredTop sz="90929"/>
  </p:normalViewPr>
  <p:slideViewPr>
    <p:cSldViewPr>
      <p:cViewPr>
        <p:scale>
          <a:sx n="50" d="100"/>
          <a:sy n="50" d="100"/>
        </p:scale>
        <p:origin x="-168" y="-11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42E57775-40A2-473A-A2C6-EA33E5AF9176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3607CAF-50C9-4ACF-B1BA-2410C02F24AA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C82340-7787-480B-B121-6F48EA060688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A08585-0474-4607-AE8C-23310497A08C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FE023F-9B66-4F39-ABA3-A3781AAEA540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205A72-3B29-421C-B7F4-8FA33343BC65}" type="slidenum">
              <a:rPr lang="en-GB"/>
              <a:pPr/>
              <a:t>4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36311A-5DD5-4452-91D7-07EFDE0C790C}" type="slidenum">
              <a:rPr lang="en-GB"/>
              <a:pPr/>
              <a:t>5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93EC2E-4A6F-4E33-8867-04E28714C9D5}" type="slidenum">
              <a:rPr lang="en-GB"/>
              <a:pPr/>
              <a:t>6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1ABF97-5E03-4B76-A817-E5FE5A0AC8B3}" type="slidenum">
              <a:rPr lang="en-GB"/>
              <a:pPr/>
              <a:t>7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3BA4CA-80BA-46D7-8AD8-5CD17C31D4AB}" type="slidenum">
              <a:rPr lang="en-GB"/>
              <a:pPr/>
              <a:t>8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5EC4D1-0735-470C-AE94-47D9CAF02CC3}" type="slidenum">
              <a:rPr lang="en-GB"/>
              <a:pPr/>
              <a:t>9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298C86-34F3-47C3-9817-12DF681D9F96}" type="slidenum">
              <a:rPr lang="en-GB"/>
              <a:pPr/>
              <a:t>10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0F3831-CB02-4EDF-8E3D-7059B8256E69}" type="slidenum">
              <a:rPr lang="en-GB"/>
              <a:pPr/>
              <a:t>11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5DEFF2-1309-463B-8CEE-5C277E294EB2}" type="slidenum">
              <a:rPr lang="en-GB"/>
              <a:pPr/>
              <a:t>12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999D1B-135A-4295-955A-E2A3BFBE2B66}" type="slidenum">
              <a:rPr lang="en-GB"/>
              <a:pPr/>
              <a:t>13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51F203-694F-479E-9366-F9F0E8D8DACC}" type="slidenum">
              <a:rPr lang="en-GB"/>
              <a:pPr/>
              <a:t>14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8DDEC0-8EF0-4918-A54A-9C32082ADF77}" type="slidenum">
              <a:rPr lang="en-GB"/>
              <a:pPr/>
              <a:t>15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1479BE-843A-471F-B32B-98AA32980D27}" type="slidenum">
              <a:rPr lang="en-GB"/>
              <a:pPr/>
              <a:t>16</a:t>
            </a:fld>
            <a:endParaRPr lang="en-GB"/>
          </a:p>
        </p:txBody>
      </p:sp>
      <p:sp>
        <p:nvSpPr>
          <p:cNvPr id="89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DFE452-2E97-4F4E-83F1-C656492BC515}" type="slidenum">
              <a:rPr lang="en-GB"/>
              <a:pPr/>
              <a:t>17</a:t>
            </a:fld>
            <a:endParaRPr lang="en-GB"/>
          </a:p>
        </p:txBody>
      </p:sp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6B70AF-84F5-4002-B724-6CDDF3E166AB}" type="slidenum">
              <a:rPr lang="en-GB"/>
              <a:pPr/>
              <a:t>18</a:t>
            </a:fld>
            <a:endParaRPr lang="en-GB"/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72461B2-78C6-40F2-80CA-EAE4B78FFE54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EroforrasA.mpp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Er&#337;forr&#225;sA.mpp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EroforrasA1.mpp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EroforrasA1.mpp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EroforrasA1.mpp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Er&#337;forr&#225;sA1.mpp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EroforrasA.mpp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EroforrasA1.mpp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EroforrasA1.mpp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200"/>
              <a:t>A tevékenységhosszak és az erőforrás-mennyiségek kapcsolata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tevékenységhossz és az erőforrás-mennyiség kapcsolata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alábbi ábrán egy tevékenységen két erőforrás dolgozik egyidejűleg, és azonos mértékben. A tevékenység </a:t>
            </a:r>
            <a:r>
              <a:rPr lang="hu-HU" b="1"/>
              <a:t>Időtartama (Duration)</a:t>
            </a:r>
            <a:r>
              <a:rPr lang="hu-HU"/>
              <a:t> </a:t>
            </a:r>
            <a:r>
              <a:rPr lang="hu-HU" b="1" i="1"/>
              <a:t>10 nap</a:t>
            </a:r>
            <a:r>
              <a:rPr lang="hu-HU"/>
              <a:t>. Az erőforrások </a:t>
            </a:r>
            <a:r>
              <a:rPr lang="hu-HU" b="1"/>
              <a:t>Mennyisége (Unit)</a:t>
            </a:r>
            <a:r>
              <a:rPr lang="hu-HU"/>
              <a:t> </a:t>
            </a:r>
            <a:r>
              <a:rPr lang="hu-HU" b="1" i="1"/>
              <a:t>200%</a:t>
            </a:r>
            <a:r>
              <a:rPr lang="hu-HU"/>
              <a:t>, azaz 2 fő. A teljes </a:t>
            </a:r>
            <a:r>
              <a:rPr lang="hu-HU" b="1"/>
              <a:t>Munka (Work)</a:t>
            </a:r>
            <a:r>
              <a:rPr lang="hu-HU"/>
              <a:t> </a:t>
            </a:r>
            <a:r>
              <a:rPr lang="hu-HU" b="1" i="1"/>
              <a:t>160 óra</a:t>
            </a:r>
            <a:r>
              <a:rPr lang="hu-HU"/>
              <a:t>, melyből egy napra </a:t>
            </a:r>
            <a:r>
              <a:rPr lang="hu-HU" b="1" i="1"/>
              <a:t>16 óra</a:t>
            </a:r>
            <a:r>
              <a:rPr lang="hu-HU"/>
              <a:t> jut. Ez utóbbi az </a:t>
            </a:r>
            <a:r>
              <a:rPr lang="hu-HU" b="1"/>
              <a:t>időegységre jutó munka</a:t>
            </a:r>
            <a:r>
              <a:rPr lang="hu-HU"/>
              <a:t>.</a:t>
            </a:r>
          </a:p>
        </p:txBody>
      </p:sp>
      <p:pic>
        <p:nvPicPr>
          <p:cNvPr id="86835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5178425"/>
            <a:ext cx="83534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munka fogalma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munka az az időtartam, mely alatt a tevékenység egységnyi erőforrás igénybevétele esetén elvégezhető, illetve az az időmennyiség, melyet a tevékenység időtartama alatt az erőforrások a feladat elvégzéséhez felhasználnak.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Első erőforrás-hozzárendelés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Amikor először rendelünk erőforrást egy tevékenységhez, a program kiszámolja a munkát.</a:t>
            </a:r>
          </a:p>
          <a:p>
            <a:r>
              <a:rPr lang="hu-HU"/>
              <a:t>Munka=Napi munkamennyiség*Erőforrások </a:t>
            </a:r>
            <a:r>
              <a:rPr lang="hu-HU" smtClean="0"/>
              <a:t>száma*Időtartam (napokban).</a:t>
            </a:r>
            <a:endParaRPr lang="hu-HU"/>
          </a:p>
          <a:p>
            <a:r>
              <a:rPr lang="hu-HU"/>
              <a:t>Tíz napos tevékenységhez 2 erőforrást rendelve 8 órás munkaidővel számolva 160 órás a munka.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Figyelem!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/>
              <a:t>Sokan helytelenül az elvégzendő </a:t>
            </a:r>
            <a:r>
              <a:rPr lang="hu-HU" sz="2400" b="1"/>
              <a:t>Munka (Work)</a:t>
            </a:r>
            <a:r>
              <a:rPr lang="hu-HU" sz="2400"/>
              <a:t> helyett a felhasznált anyag mennyiségét szokták megadni (pl.: db, kg, oldal, kódsor, stb.), mert ezek a mértékegységek jól szemléltetik az előttünk álló munka nagyságát.</a:t>
            </a:r>
          </a:p>
          <a:p>
            <a:r>
              <a:rPr lang="hu-HU" sz="2400"/>
              <a:t>Ütemterv készítéséhez azonban időigény kell. </a:t>
            </a:r>
          </a:p>
          <a:p>
            <a:r>
              <a:rPr lang="hu-HU" sz="2400"/>
              <a:t>Az anyagoknak a költségtervezésnél van jelentőségük.</a:t>
            </a:r>
          </a:p>
          <a:p>
            <a:r>
              <a:rPr lang="hu-HU" sz="2400"/>
              <a:t>Az ütemterv készítésekor nem az a fontos, hány m</a:t>
            </a:r>
            <a:r>
              <a:rPr lang="hu-HU" sz="2400" baseline="30000"/>
              <a:t>3</a:t>
            </a:r>
            <a:r>
              <a:rPr lang="hu-HU" sz="2400"/>
              <a:t> betont kell megkeverni, hanem az, hogy egységnyi erőforrásnak (pl.: segédmunkást) ez mennyi időbe telne.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erőforrás-hozzárendeléssel kapcsolatos adatok változása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időtartam, az erőforrás-mennyiség, a munka, illetve a napi munkamennyiség közül bármelyik változásával a többi érték is módosulhat. Ezt írja le a tevékenység adatlapjáról elérhető </a:t>
            </a:r>
            <a:r>
              <a:rPr lang="hu-HU" b="1"/>
              <a:t>Tevékenység típusa (Task Type)</a:t>
            </a:r>
            <a:r>
              <a:rPr lang="hu-HU"/>
              <a:t> és </a:t>
            </a:r>
            <a:r>
              <a:rPr lang="hu-HU" b="1"/>
              <a:t>Munkavezérelt (Effort driven)</a:t>
            </a:r>
            <a:r>
              <a:rPr lang="hu-HU"/>
              <a:t> beállítás.</a:t>
            </a:r>
          </a:p>
          <a:p>
            <a:r>
              <a:rPr lang="hu-HU"/>
              <a:t>Ezek fontossága az intelligens címkék bevezetése óta jelentősen csökkent.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tevékenység viselkedésének beállítása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87859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1704975"/>
            <a:ext cx="8210550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Figyelem!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tevékenységhosszakhoz tartozó erőforrásigények meghatározása nem jelenti egyúttal azt is, hogy erőforráskorlátokat vettünk volna figyelembe a tervezésnek ebben a szakaszában. Az majd az erőforrás-tervezési szakasz feladata lesz.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az </a:t>
            </a:r>
            <a:r>
              <a:rPr lang="hu-HU" b="1" smtClean="0"/>
              <a:t>EroforrasA.mpp</a:t>
            </a:r>
            <a:r>
              <a:rPr lang="hu-HU" smtClean="0"/>
              <a:t> </a:t>
            </a:r>
            <a:r>
              <a:rPr lang="hu-HU"/>
              <a:t>állományt! Figyeljük meg: </a:t>
            </a:r>
            <a:r>
              <a:rPr lang="hu-HU" b="1" i="1"/>
              <a:t>T1 </a:t>
            </a:r>
            <a:r>
              <a:rPr lang="hu-HU"/>
              <a:t>tevékenység </a:t>
            </a:r>
            <a:r>
              <a:rPr lang="hu-HU" b="1" i="1"/>
              <a:t>10 napos</a:t>
            </a:r>
            <a:r>
              <a:rPr lang="hu-HU"/>
              <a:t>. A </a:t>
            </a:r>
            <a:r>
              <a:rPr lang="hu-HU" b="1"/>
              <a:t>Munka (Work)</a:t>
            </a:r>
            <a:r>
              <a:rPr lang="hu-HU"/>
              <a:t> értéke az alapértelmezésnek megfelelően </a:t>
            </a:r>
            <a:r>
              <a:rPr lang="hu-HU" b="1" i="1"/>
              <a:t>0 óra</a:t>
            </a:r>
            <a:r>
              <a:rPr lang="hu-HU"/>
              <a:t>. </a:t>
            </a:r>
          </a:p>
          <a:p>
            <a:r>
              <a:rPr lang="hu-HU"/>
              <a:t>Rendeljük </a:t>
            </a:r>
            <a:r>
              <a:rPr lang="hu-HU" b="1" i="1"/>
              <a:t>T1</a:t>
            </a:r>
            <a:r>
              <a:rPr lang="hu-HU"/>
              <a:t> tevékenységhez </a:t>
            </a:r>
            <a:r>
              <a:rPr lang="hu-HU" b="1" i="1"/>
              <a:t>E1</a:t>
            </a:r>
            <a:r>
              <a:rPr lang="hu-HU"/>
              <a:t> erőforrást, és nézzük meg, hogyan változnak az értékek! </a:t>
            </a:r>
          </a:p>
        </p:txBody>
      </p:sp>
      <p:pic>
        <p:nvPicPr>
          <p:cNvPr id="882692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Zárjuk be az előbbi </a:t>
            </a:r>
            <a:r>
              <a:rPr lang="hu-HU" smtClean="0"/>
              <a:t>fájlt mentés nélkül, </a:t>
            </a:r>
            <a:r>
              <a:rPr lang="hu-HU"/>
              <a:t>és ismét nyissuk meg az </a:t>
            </a:r>
            <a:r>
              <a:rPr lang="hu-HU" b="1" smtClean="0"/>
              <a:t>EroforrasA.mpp</a:t>
            </a:r>
            <a:r>
              <a:rPr lang="hu-HU" smtClean="0"/>
              <a:t> </a:t>
            </a:r>
            <a:r>
              <a:rPr lang="hu-HU"/>
              <a:t>állományt! </a:t>
            </a:r>
            <a:endParaRPr lang="hu-HU" b="1"/>
          </a:p>
          <a:p>
            <a:r>
              <a:rPr lang="hu-HU"/>
              <a:t>Most egyszerre rendeljük </a:t>
            </a:r>
            <a:r>
              <a:rPr lang="hu-HU" b="1" i="1"/>
              <a:t>E1</a:t>
            </a:r>
            <a:r>
              <a:rPr lang="hu-HU"/>
              <a:t> és </a:t>
            </a:r>
            <a:r>
              <a:rPr lang="hu-HU" b="1" i="1"/>
              <a:t>E2</a:t>
            </a:r>
            <a:r>
              <a:rPr lang="hu-HU"/>
              <a:t> erőforrásokat a tevékenységhez!</a:t>
            </a:r>
          </a:p>
        </p:txBody>
      </p:sp>
      <p:pic>
        <p:nvPicPr>
          <p:cNvPr id="884740" name="Picture 4" descr="titkárnő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az </a:t>
            </a:r>
            <a:r>
              <a:rPr lang="hu-HU" b="1" smtClean="0"/>
              <a:t>EroforrasA1.mpp</a:t>
            </a:r>
            <a:r>
              <a:rPr lang="hu-HU" smtClean="0"/>
              <a:t> </a:t>
            </a:r>
            <a:r>
              <a:rPr lang="hu-HU"/>
              <a:t>állományt!</a:t>
            </a:r>
            <a:endParaRPr lang="hu-HU" b="1"/>
          </a:p>
          <a:p>
            <a:r>
              <a:rPr lang="hu-HU"/>
              <a:t>Látható, hogy a </a:t>
            </a:r>
            <a:r>
              <a:rPr lang="hu-HU" b="1" i="1"/>
              <a:t>T1</a:t>
            </a:r>
            <a:r>
              <a:rPr lang="hu-HU"/>
              <a:t> tevékenységen </a:t>
            </a:r>
            <a:r>
              <a:rPr lang="hu-HU" b="1" i="1"/>
              <a:t>E1</a:t>
            </a:r>
            <a:r>
              <a:rPr lang="hu-HU"/>
              <a:t> erőforrás dolgozik. Most rendeljünk hozzá </a:t>
            </a:r>
            <a:r>
              <a:rPr lang="hu-HU" b="1" i="1"/>
              <a:t>E2</a:t>
            </a:r>
            <a:r>
              <a:rPr lang="hu-HU"/>
              <a:t> személyében egy újabb erőforrást!</a:t>
            </a:r>
          </a:p>
        </p:txBody>
      </p:sp>
      <p:pic>
        <p:nvPicPr>
          <p:cNvPr id="886788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Zárjuk be ismét a </a:t>
            </a:r>
            <a:r>
              <a:rPr lang="hu-HU" smtClean="0"/>
              <a:t>projektfájlunkat ment</a:t>
            </a:r>
            <a:r>
              <a:rPr lang="hu-HU" smtClean="0"/>
              <a:t>és nélkül</a:t>
            </a:r>
            <a:r>
              <a:rPr lang="hu-HU" smtClean="0"/>
              <a:t>, </a:t>
            </a:r>
            <a:r>
              <a:rPr lang="hu-HU"/>
              <a:t>és nyissuk meg újra az </a:t>
            </a:r>
            <a:r>
              <a:rPr lang="hu-HU" b="1"/>
              <a:t>ErőforrásA1.mpp</a:t>
            </a:r>
            <a:r>
              <a:rPr lang="hu-HU"/>
              <a:t> állományt! </a:t>
            </a:r>
          </a:p>
          <a:p>
            <a:r>
              <a:rPr lang="hu-HU"/>
              <a:t>Állítsuk át a </a:t>
            </a:r>
            <a:r>
              <a:rPr lang="hu-HU" b="1"/>
              <a:t>Tevékenység típusát (Task Type)</a:t>
            </a:r>
            <a:r>
              <a:rPr lang="hu-HU"/>
              <a:t> </a:t>
            </a:r>
            <a:r>
              <a:rPr lang="hu-HU" b="1"/>
              <a:t>Rögzített munkamennyiségre (Fixed Work)</a:t>
            </a:r>
            <a:r>
              <a:rPr lang="hu-HU"/>
              <a:t>,  rendeljük hozzá </a:t>
            </a:r>
            <a:r>
              <a:rPr lang="hu-HU" b="1" i="1"/>
              <a:t>E2</a:t>
            </a:r>
            <a:r>
              <a:rPr lang="hu-HU"/>
              <a:t>-t. </a:t>
            </a:r>
          </a:p>
        </p:txBody>
      </p:sp>
      <p:pic>
        <p:nvPicPr>
          <p:cNvPr id="888836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Zárjuk be újra a </a:t>
            </a:r>
            <a:r>
              <a:rPr lang="hu-HU" smtClean="0"/>
              <a:t>projektfájlunkat mentés nélkül, </a:t>
            </a:r>
            <a:r>
              <a:rPr lang="hu-HU"/>
              <a:t>és nyissuk meg újra az </a:t>
            </a:r>
            <a:r>
              <a:rPr lang="hu-HU" b="1" smtClean="0"/>
              <a:t>EroforrasA1.mpp</a:t>
            </a:r>
            <a:r>
              <a:rPr lang="hu-HU" smtClean="0"/>
              <a:t> </a:t>
            </a:r>
            <a:r>
              <a:rPr lang="hu-HU"/>
              <a:t>állományt! </a:t>
            </a:r>
          </a:p>
          <a:p>
            <a:r>
              <a:rPr lang="hu-HU"/>
              <a:t>Állítsuk át a tevékenységet </a:t>
            </a:r>
            <a:r>
              <a:rPr lang="hu-HU" b="1"/>
              <a:t>Rögzített időtartamú (Fixed Duration)</a:t>
            </a:r>
            <a:r>
              <a:rPr lang="hu-HU"/>
              <a:t> és </a:t>
            </a:r>
            <a:r>
              <a:rPr lang="hu-HU" b="1"/>
              <a:t>Munkamennyiség-alapú (Effort Driven)</a:t>
            </a:r>
            <a:r>
              <a:rPr lang="hu-HU"/>
              <a:t> tevékenységgé, rendeljük hozzá </a:t>
            </a:r>
            <a:r>
              <a:rPr lang="hu-HU" b="1" i="1"/>
              <a:t>E2</a:t>
            </a:r>
            <a:r>
              <a:rPr lang="hu-HU"/>
              <a:t>-t. </a:t>
            </a:r>
          </a:p>
        </p:txBody>
      </p:sp>
      <p:pic>
        <p:nvPicPr>
          <p:cNvPr id="890884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Zárjuk be most is a projektfájlunkat, és nyissuk meg újra az </a:t>
            </a:r>
            <a:r>
              <a:rPr lang="hu-HU" b="1"/>
              <a:t>ErőforrásA1.mpp</a:t>
            </a:r>
            <a:r>
              <a:rPr lang="hu-HU"/>
              <a:t> állományt! </a:t>
            </a:r>
          </a:p>
          <a:p>
            <a:r>
              <a:rPr lang="hu-HU"/>
              <a:t>Állítsuk át a tevékenységet </a:t>
            </a:r>
            <a:r>
              <a:rPr lang="hu-HU" b="1"/>
              <a:t>Rögzített időtartamú (Fixed Duration)</a:t>
            </a:r>
            <a:r>
              <a:rPr lang="hu-HU"/>
              <a:t>, de nem </a:t>
            </a:r>
            <a:r>
              <a:rPr lang="hu-HU" b="1"/>
              <a:t>Munkamennyiség-alapú (Effort Driven)</a:t>
            </a:r>
            <a:r>
              <a:rPr lang="hu-HU"/>
              <a:t> tevékenységgé, majd rendeljük hozzá </a:t>
            </a:r>
            <a:r>
              <a:rPr lang="hu-HU" b="1" i="1"/>
              <a:t>E2</a:t>
            </a:r>
            <a:r>
              <a:rPr lang="hu-HU"/>
              <a:t>-t. </a:t>
            </a:r>
          </a:p>
        </p:txBody>
      </p:sp>
      <p:pic>
        <p:nvPicPr>
          <p:cNvPr id="892932" name="Picture 4" descr="titkárnő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 korábban használt </a:t>
            </a:r>
            <a:r>
              <a:rPr lang="hu-HU" b="1" smtClean="0"/>
              <a:t>EroforrasA.mpp</a:t>
            </a:r>
            <a:r>
              <a:rPr lang="hu-HU" smtClean="0"/>
              <a:t> </a:t>
            </a:r>
            <a:r>
              <a:rPr lang="hu-HU"/>
              <a:t>fájlt! </a:t>
            </a:r>
            <a:endParaRPr lang="hu-HU" b="1"/>
          </a:p>
          <a:p>
            <a:r>
              <a:rPr lang="hu-HU"/>
              <a:t>Rendeljük tehát </a:t>
            </a:r>
            <a:r>
              <a:rPr lang="hu-HU" b="1" i="1"/>
              <a:t>T1 </a:t>
            </a:r>
            <a:r>
              <a:rPr lang="hu-HU"/>
              <a:t>tevékenységhez </a:t>
            </a:r>
            <a:r>
              <a:rPr lang="hu-HU" b="1" i="1"/>
              <a:t>E1</a:t>
            </a:r>
            <a:r>
              <a:rPr lang="hu-HU"/>
              <a:t>-et </a:t>
            </a:r>
            <a:r>
              <a:rPr lang="hu-HU" b="1" i="1"/>
              <a:t>10</a:t>
            </a:r>
            <a:r>
              <a:rPr lang="hu-HU"/>
              <a:t>, </a:t>
            </a:r>
            <a:r>
              <a:rPr lang="hu-HU" b="1" i="1"/>
              <a:t>E2</a:t>
            </a:r>
            <a:r>
              <a:rPr lang="hu-HU"/>
              <a:t>-t </a:t>
            </a:r>
            <a:r>
              <a:rPr lang="hu-HU" b="1" i="1"/>
              <a:t>25</a:t>
            </a:r>
            <a:r>
              <a:rPr lang="hu-HU"/>
              <a:t>, </a:t>
            </a:r>
            <a:r>
              <a:rPr lang="hu-HU" b="1" i="1"/>
              <a:t>E3</a:t>
            </a:r>
            <a:r>
              <a:rPr lang="hu-HU"/>
              <a:t>-at </a:t>
            </a:r>
            <a:r>
              <a:rPr lang="hu-HU" b="1" i="1"/>
              <a:t>100</a:t>
            </a:r>
            <a:r>
              <a:rPr lang="hu-HU"/>
              <a:t>, </a:t>
            </a:r>
            <a:r>
              <a:rPr lang="hu-HU" b="1" i="1"/>
              <a:t>E4</a:t>
            </a:r>
            <a:r>
              <a:rPr lang="hu-HU"/>
              <a:t>-et </a:t>
            </a:r>
            <a:r>
              <a:rPr lang="hu-HU" b="1" i="1"/>
              <a:t>73</a:t>
            </a:r>
            <a:r>
              <a:rPr lang="hu-HU"/>
              <a:t>, és végül </a:t>
            </a:r>
            <a:r>
              <a:rPr lang="hu-HU" b="1" i="1"/>
              <a:t>E5</a:t>
            </a:r>
            <a:r>
              <a:rPr lang="hu-HU"/>
              <a:t>-öt </a:t>
            </a:r>
            <a:r>
              <a:rPr lang="hu-HU" b="1" i="1"/>
              <a:t>8%</a:t>
            </a:r>
            <a:r>
              <a:rPr lang="hu-HU"/>
              <a:t>-ban a tevékenységhez úgy, hogy ne kelljen beállítani sem </a:t>
            </a:r>
            <a:r>
              <a:rPr lang="hu-HU" b="1"/>
              <a:t>Rögzített időtartamúvá (Fixed Duration)</a:t>
            </a:r>
            <a:r>
              <a:rPr lang="hu-HU"/>
              <a:t>, sem pedig</a:t>
            </a:r>
            <a:br>
              <a:rPr lang="hu-HU"/>
            </a:br>
            <a:r>
              <a:rPr lang="hu-HU"/>
              <a:t> </a:t>
            </a:r>
            <a:r>
              <a:rPr lang="hu-HU" b="1"/>
              <a:t>Munkamennyiség-alapúvá </a:t>
            </a:r>
            <a:br>
              <a:rPr lang="hu-HU" b="1"/>
            </a:br>
            <a:r>
              <a:rPr lang="hu-HU" b="1"/>
              <a:t>(Effort Driven)</a:t>
            </a:r>
            <a:r>
              <a:rPr lang="hu-HU"/>
              <a:t>!</a:t>
            </a:r>
          </a:p>
        </p:txBody>
      </p:sp>
      <p:pic>
        <p:nvPicPr>
          <p:cNvPr id="894980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Zárjuk be az előbbi fájlt, és nyissuk meg az </a:t>
            </a:r>
            <a:r>
              <a:rPr lang="hu-HU" b="1" smtClean="0"/>
              <a:t>EroforrasA.mpp</a:t>
            </a:r>
            <a:r>
              <a:rPr lang="hu-HU" smtClean="0"/>
              <a:t> </a:t>
            </a:r>
            <a:r>
              <a:rPr lang="hu-HU"/>
              <a:t>állományt! </a:t>
            </a:r>
            <a:endParaRPr lang="hu-HU" b="1"/>
          </a:p>
          <a:p>
            <a:r>
              <a:rPr lang="hu-HU"/>
              <a:t>Rendeljük </a:t>
            </a:r>
            <a:r>
              <a:rPr lang="hu-HU" b="1" i="1"/>
              <a:t>E1</a:t>
            </a:r>
            <a:r>
              <a:rPr lang="hu-HU"/>
              <a:t> erőforrást úgy a </a:t>
            </a:r>
            <a:r>
              <a:rPr lang="hu-HU" b="1" i="1"/>
              <a:t>10</a:t>
            </a:r>
            <a:r>
              <a:rPr lang="hu-HU"/>
              <a:t> napos </a:t>
            </a:r>
            <a:r>
              <a:rPr lang="hu-HU" b="1" i="1"/>
              <a:t>T1</a:t>
            </a:r>
            <a:r>
              <a:rPr lang="hu-HU"/>
              <a:t> tevékenységhez, hogy összességében csak </a:t>
            </a:r>
            <a:r>
              <a:rPr lang="hu-HU" b="1" i="1"/>
              <a:t>25</a:t>
            </a:r>
            <a:r>
              <a:rPr lang="hu-HU"/>
              <a:t> órát fordítson erre a feladatra. </a:t>
            </a:r>
          </a:p>
        </p:txBody>
      </p:sp>
      <p:pic>
        <p:nvPicPr>
          <p:cNvPr id="897028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az </a:t>
            </a:r>
            <a:r>
              <a:rPr lang="hu-HU" b="1" smtClean="0"/>
              <a:t>EroforrasA1.mpp</a:t>
            </a:r>
            <a:r>
              <a:rPr lang="hu-HU" smtClean="0"/>
              <a:t> </a:t>
            </a:r>
            <a:r>
              <a:rPr lang="hu-HU"/>
              <a:t>állományt! </a:t>
            </a:r>
            <a:endParaRPr lang="hu-HU" b="1"/>
          </a:p>
          <a:p>
            <a:r>
              <a:rPr lang="hu-HU"/>
              <a:t>Legyen most </a:t>
            </a:r>
            <a:r>
              <a:rPr lang="hu-HU" b="1" i="1"/>
              <a:t>T1</a:t>
            </a:r>
            <a:r>
              <a:rPr lang="hu-HU"/>
              <a:t> olyan tevékenység, melyen folyamatosan egyre több munkát kell végezni.</a:t>
            </a:r>
          </a:p>
        </p:txBody>
      </p:sp>
      <p:pic>
        <p:nvPicPr>
          <p:cNvPr id="899076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Zárjuk be a projektfájlunkat, és nyissuk meg ismét az </a:t>
            </a:r>
            <a:r>
              <a:rPr lang="hu-HU" b="1" smtClean="0"/>
              <a:t>EroforrasA1.mpp</a:t>
            </a:r>
            <a:r>
              <a:rPr lang="hu-HU" smtClean="0"/>
              <a:t> </a:t>
            </a:r>
            <a:r>
              <a:rPr lang="hu-HU"/>
              <a:t>állományt!</a:t>
            </a:r>
            <a:endParaRPr lang="hu-HU" b="1"/>
          </a:p>
          <a:p>
            <a:r>
              <a:rPr lang="hu-HU"/>
              <a:t>Állítsuk a </a:t>
            </a:r>
            <a:r>
              <a:rPr lang="hu-HU" b="1"/>
              <a:t>Tevékenység típusát (Task type)</a:t>
            </a:r>
            <a:r>
              <a:rPr lang="hu-HU"/>
              <a:t> </a:t>
            </a:r>
            <a:r>
              <a:rPr lang="hu-HU" b="1"/>
              <a:t>Rögzített időtartamúra (Fixed Duration)</a:t>
            </a:r>
            <a:r>
              <a:rPr lang="hu-HU"/>
              <a:t>, és állítsuk be a </a:t>
            </a:r>
            <a:r>
              <a:rPr lang="hu-HU" b="1"/>
              <a:t>Munkaeloszlást (Work Contur)</a:t>
            </a:r>
            <a:r>
              <a:rPr lang="hu-HU"/>
              <a:t> ismét folyamatosan növekvővé!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5392</TotalTime>
  <Words>702</Words>
  <Application>Microsoft PowerPoint</Application>
  <PresentationFormat>On-screen Show (4:3)</PresentationFormat>
  <Paragraphs>70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Notesz</vt:lpstr>
      <vt:lpstr>A tevékenységhosszak és az erőforrás-mennyiségek kapcsolata</vt:lpstr>
      <vt:lpstr>A tevékenységhossz és az erőforrás-mennyiség kapcsolata</vt:lpstr>
      <vt:lpstr>A munka fogalma</vt:lpstr>
      <vt:lpstr>Első erőforrás-hozzárendelés</vt:lpstr>
      <vt:lpstr>Figyelem!</vt:lpstr>
      <vt:lpstr>Az erőforrás-hozzárendeléssel kapcsolatos adatok változása</vt:lpstr>
      <vt:lpstr>A tevékenység viselkedésének beállítása</vt:lpstr>
      <vt:lpstr>Figyelem!</vt:lpstr>
      <vt:lpstr>Feladat</vt:lpstr>
      <vt:lpstr>Feladat</vt:lpstr>
      <vt:lpstr>Feladat</vt:lpstr>
      <vt:lpstr>Feladat</vt:lpstr>
      <vt:lpstr>Feladat</vt:lpstr>
      <vt:lpstr>Feladat</vt:lpstr>
      <vt:lpstr>Feladat</vt:lpstr>
      <vt:lpstr>Feladat</vt:lpstr>
      <vt:lpstr>Feladat</vt:lpstr>
      <vt:lpstr>Feladat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165</cp:revision>
  <cp:lastPrinted>1601-01-01T00:00:00Z</cp:lastPrinted>
  <dcterms:created xsi:type="dcterms:W3CDTF">2001-10-04T13:18:56Z</dcterms:created>
  <dcterms:modified xsi:type="dcterms:W3CDTF">2009-05-06T05:23:15Z</dcterms:modified>
</cp:coreProperties>
</file>