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62" r:id="rId5"/>
    <p:sldId id="259" r:id="rId6"/>
    <p:sldId id="261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103" d="100"/>
          <a:sy n="103" d="100"/>
        </p:scale>
        <p:origin x="-1134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833D25BB-0883-4A9A-B026-26140C585775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B909F88-48EE-4BCC-95CE-9B199F7F8736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1DDF84-AE64-4329-9F79-B2ABF9D0F0FE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03E341-7F16-40CF-BA05-4D94E842A2B9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408007-5616-47AF-AE18-2189F025D309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A4C77D-6468-4942-B0C2-49720DC9FA61}" type="slidenum">
              <a:rPr lang="en-GB"/>
              <a:pPr/>
              <a:t>4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A0A707-5125-430A-9324-7948B69BC659}" type="slidenum">
              <a:rPr lang="en-GB"/>
              <a:pPr/>
              <a:t>5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31AC85-FD28-449A-898F-FA2856E370E9}" type="slidenum">
              <a:rPr lang="en-GB"/>
              <a:pPr/>
              <a:t>6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A6C8B-8B16-4A9B-9BBE-D2EC3A955F06}" type="slidenum">
              <a:rPr lang="en-GB"/>
              <a:pPr/>
              <a:t>7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013CEF-ED81-45E9-8607-0CA286A1B266}" type="slidenum">
              <a:rPr lang="en-GB"/>
              <a:pPr/>
              <a:t>8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11A5F9-FA8E-42D0-9D3B-A5ADA1E2708B}" type="slidenum">
              <a:rPr lang="en-GB"/>
              <a:pPr/>
              <a:t>9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13DE47-C06E-4A7B-AE74-1D4B7FE5052C}" type="slidenum">
              <a:rPr lang="en-GB"/>
              <a:pPr/>
              <a:t>10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C005E5-3608-4E39-A7BC-29CC7B7C9129}" type="slidenum">
              <a:rPr lang="en-GB"/>
              <a:pPr/>
              <a:t>11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5C7369-72AA-4FF6-AAD7-E2CDAED8DA9C}" type="slidenum">
              <a:rPr lang="en-GB"/>
              <a:pPr/>
              <a:t>12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545EBB-FE63-4E4B-BC06-5776BC0F4D48}" type="slidenum">
              <a:rPr lang="en-GB"/>
              <a:pPr/>
              <a:t>13</a:t>
            </a:fld>
            <a:endParaRPr lang="en-GB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2E2BD7-E257-4CF7-8E09-B95E62C4E81B}" type="slidenum">
              <a:rPr lang="en-GB"/>
              <a:pPr/>
              <a:t>14</a:t>
            </a:fld>
            <a:endParaRPr lang="en-GB"/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EEF9D28-BEC0-4D66-B4C3-1084F3683F61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ibajavitasA.mpp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3200"/>
              <a:t>Erőforrások hozzárendelése a tevékenységekhez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Az erőforrás-hozzárendelés menete </a:t>
            </a:r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/>
              <a:t>Tervezési fázisban tehát sokszor nem konkrét erőforrásokat, hanem erőforrástípusokat veszünk fel.</a:t>
            </a:r>
          </a:p>
          <a:p>
            <a:pPr>
              <a:lnSpc>
                <a:spcPct val="90000"/>
              </a:lnSpc>
            </a:pPr>
            <a:r>
              <a:rPr lang="hu-HU"/>
              <a:t>Akkor cseréljük le, amikor már látjuk, hogy ki lesz az a konkrét személy, aki elvégzi az adott feladatot.</a:t>
            </a:r>
          </a:p>
          <a:p>
            <a:pPr>
              <a:lnSpc>
                <a:spcPct val="90000"/>
              </a:lnSpc>
            </a:pPr>
            <a:r>
              <a:rPr lang="hu-HU"/>
              <a:t>Gépeknél, gyártósoroknál, termeknél és egyéb egyedi erőforrásoknál ugyanígy járunk el.</a:t>
            </a:r>
          </a:p>
          <a:p>
            <a:pPr>
              <a:lnSpc>
                <a:spcPct val="90000"/>
              </a:lnSpc>
            </a:pPr>
            <a:r>
              <a:rPr lang="hu-HU"/>
              <a:t>Az általános erőforrások felvételekor arra kell törekednünk, hogy költségeiket tekintve jól modellezzék a majdani erőforrások költségét.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Erőforrások tevékenységhez való rendelése </a:t>
            </a:r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Jelöljük ki az adott tevékenységet, és nyomjuk le az eszköztár </a:t>
            </a:r>
            <a:r>
              <a:rPr lang="hu-HU" b="1"/>
              <a:t>Erőforrások hozzárendelése </a:t>
            </a:r>
            <a:r>
              <a:rPr lang="hu-HU" b="1" smtClean="0"/>
              <a:t>(</a:t>
            </a:r>
            <a:r>
              <a:rPr lang="en-US" b="1" smtClean="0"/>
              <a:t>Tools|</a:t>
            </a:r>
            <a:r>
              <a:rPr lang="hu-HU" b="1" smtClean="0"/>
              <a:t>Assign Reso</a:t>
            </a:r>
            <a:r>
              <a:rPr lang="en-US" b="1" smtClean="0"/>
              <a:t>u</a:t>
            </a:r>
            <a:r>
              <a:rPr lang="hu-HU" b="1" smtClean="0"/>
              <a:t>rces</a:t>
            </a:r>
            <a:r>
              <a:rPr lang="hu-HU" b="1"/>
              <a:t>)</a:t>
            </a:r>
            <a:r>
              <a:rPr lang="hu-HU"/>
              <a:t> ikonját! </a:t>
            </a:r>
          </a:p>
        </p:txBody>
      </p:sp>
      <p:pic>
        <p:nvPicPr>
          <p:cNvPr id="87040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14538" y="3152775"/>
            <a:ext cx="5114925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Erőforrások tevékenységhez való rendelése (folytatás)</a:t>
            </a:r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Másik mód a tevékenység adatlapján az </a:t>
            </a:r>
            <a:r>
              <a:rPr lang="hu-HU" b="1"/>
              <a:t>Erőforrások (Resources)</a:t>
            </a:r>
            <a:r>
              <a:rPr lang="hu-HU"/>
              <a:t> fül igénybevétele. </a:t>
            </a:r>
          </a:p>
          <a:p>
            <a:r>
              <a:rPr lang="hu-HU"/>
              <a:t>Legjobb akkor, amikor először rendelünk a tevé-kenységhez </a:t>
            </a:r>
            <a:br>
              <a:rPr lang="hu-HU"/>
            </a:br>
            <a:r>
              <a:rPr lang="hu-HU"/>
              <a:t>erőforrásokat: </a:t>
            </a:r>
            <a:br>
              <a:rPr lang="hu-HU"/>
            </a:br>
            <a:r>
              <a:rPr lang="hu-HU"/>
              <a:t>többet, de </a:t>
            </a:r>
            <a:br>
              <a:rPr lang="hu-HU"/>
            </a:br>
            <a:r>
              <a:rPr lang="hu-HU"/>
              <a:t>különböző </a:t>
            </a:r>
            <a:br>
              <a:rPr lang="hu-HU"/>
            </a:br>
            <a:r>
              <a:rPr lang="hu-HU"/>
              <a:t>mértékben. </a:t>
            </a:r>
          </a:p>
        </p:txBody>
      </p:sp>
      <p:pic>
        <p:nvPicPr>
          <p:cNvPr id="87859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3575" y="3228975"/>
            <a:ext cx="5400675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Konkrét erőforrás hozzárendelése</a:t>
            </a:r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Konkrét erőforrásból nem állhat 100%-nál nagyobb mennyiség rendelkezésre, így ha betartjuk a módszertani szabályokat, ilyen mértékben nem rendelhető hozzá semmilyen tevékenységhez!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Általános erőforrás hozzárendelése</a:t>
            </a:r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Általános erőforrásnál nincs ilyen megkötés, hiszen ott egynél nagyobb mennyiség is lehet egy erőforrásból, ráadásul a hozzárendelés értelmezése is más lehet. 100%-nyi segédmunkás tevékenységhez rendelése mögött akár két valóságos  személy fél-fél napi munkája is meghúzódhat.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Általános erőforrás hozzárendelése (folytatás)</a:t>
            </a:r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/>
              <a:t>Azt a fajta erőforrás-felvételt, amikor egynél nagyobb mennyiséget veszünk fel rendelkezésre állásra (pl. 10 db esztergagép, vagy 20 db programozónk van a cégnél) kerülni kell minden olyan esetben, amikor a projekt során az általános erőforrást (pl.: esztergagép, illetve programozó) konkrétra (pl. a 1501-es leltári számú esztergagép, illetve Kovács István) szeretnénk cserélni.</a:t>
            </a:r>
          </a:p>
          <a:p>
            <a:r>
              <a:rPr lang="hu-HU" sz="2400"/>
              <a:t>Ezekre az esetekre az a legjobb megoldás, ha a készlet darabszámának megfelelő számú általános erőforrást veszünk fel (pl. programozó1, programozó2 stb.)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Erőforrások lefoglalása átfogó időtartamra</a:t>
            </a:r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/>
            <a:r>
              <a:rPr lang="hu-HU" sz="2400"/>
              <a:t>Az adott erőforrás igénybevételét jelző tevékenységet (a tevékenység nevét kettősponttal kezdjük) rögzítünk.</a:t>
            </a:r>
          </a:p>
          <a:p>
            <a:pPr marL="533400" indent="-533400"/>
            <a:r>
              <a:rPr lang="hu-HU" sz="2400"/>
              <a:t>Egy-egy mérföldkövet veszünk fel a foglalás kezdetének és befejezésének jelölésére.</a:t>
            </a:r>
          </a:p>
          <a:p>
            <a:pPr marL="533400" indent="-533400"/>
            <a:r>
              <a:rPr lang="hu-HU" sz="2400"/>
              <a:t>Alárendeljük a két mérföldkövet az erőforrás-használatot jelző tevékenységnek.</a:t>
            </a:r>
          </a:p>
          <a:p>
            <a:pPr marL="533400" indent="-533400"/>
            <a:r>
              <a:rPr lang="hu-HU" sz="2400"/>
              <a:t>Összekapcsoljuk az erőforrás-használat elejét és végét jelölő mérföldköveket a megfelelő tevékenységekkel.</a:t>
            </a:r>
          </a:p>
          <a:p>
            <a:pPr marL="533400" indent="-533400"/>
            <a:r>
              <a:rPr lang="hu-HU" sz="2400"/>
              <a:t>Az erőforrásokat közvetlenül az összefoglaló tevékenységhez rendeljük.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Erőforrások lefoglalása átfogó időtartamra (folytatás)</a:t>
            </a:r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Kinyitva</a:t>
            </a:r>
          </a:p>
          <a:p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r>
              <a:rPr lang="hu-HU"/>
              <a:t>Összecsukva</a:t>
            </a:r>
          </a:p>
        </p:txBody>
      </p:sp>
      <p:pic>
        <p:nvPicPr>
          <p:cNvPr id="88269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2349500"/>
            <a:ext cx="6981825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8269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7088" y="4860925"/>
            <a:ext cx="698182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Nyissuk meg a </a:t>
            </a:r>
            <a:r>
              <a:rPr lang="hu-HU" b="1" smtClean="0"/>
              <a:t>HibajavitasA.mpp</a:t>
            </a:r>
            <a:r>
              <a:rPr lang="hu-HU" smtClean="0"/>
              <a:t> </a:t>
            </a:r>
            <a:r>
              <a:rPr lang="hu-HU"/>
              <a:t>állományt!</a:t>
            </a:r>
          </a:p>
          <a:p>
            <a:r>
              <a:rPr lang="hu-HU"/>
              <a:t>A korábbi feladatban látott tartalmához képest ez a projektterv kiegészült egy újabb tevékenységgel, a </a:t>
            </a:r>
            <a:r>
              <a:rPr lang="hu-HU" b="1" i="1" smtClean="0"/>
              <a:t>Telepitessel</a:t>
            </a:r>
            <a:r>
              <a:rPr lang="hu-HU"/>
              <a:t>, de nem lett erőforrás hozzá rendelve. Rendeljük hozzá </a:t>
            </a:r>
            <a:r>
              <a:rPr lang="hu-HU" b="1" i="1"/>
              <a:t>Kovács István</a:t>
            </a:r>
            <a:r>
              <a:rPr lang="hu-HU"/>
              <a:t>-t!</a:t>
            </a:r>
          </a:p>
        </p:txBody>
      </p:sp>
      <p:pic>
        <p:nvPicPr>
          <p:cNvPr id="884740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08500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Távolítsuk el az imént hozzárendelt erőforrást a </a:t>
            </a:r>
            <a:r>
              <a:rPr lang="hu-HU" b="1" i="1"/>
              <a:t>Telepítés</a:t>
            </a:r>
            <a:r>
              <a:rPr lang="hu-HU"/>
              <a:t> </a:t>
            </a:r>
            <a:r>
              <a:rPr lang="hu-HU" smtClean="0"/>
              <a:t>tevékenységről!</a:t>
            </a:r>
            <a:endParaRPr lang="hu-HU"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Most rendeljük hozzá ismét </a:t>
            </a:r>
            <a:r>
              <a:rPr lang="hu-HU" b="1" i="1"/>
              <a:t>Kovács Istvánt</a:t>
            </a:r>
            <a:r>
              <a:rPr lang="hu-HU"/>
              <a:t> a </a:t>
            </a:r>
            <a:r>
              <a:rPr lang="hu-HU" b="1" i="1"/>
              <a:t>Telepítés</a:t>
            </a:r>
            <a:r>
              <a:rPr lang="hu-HU"/>
              <a:t>-hez, de ezúttal a tevékenység adatlapján!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Adjuk át ezt a tevékenységet </a:t>
            </a:r>
            <a:r>
              <a:rPr lang="hu-HU" b="1" i="1"/>
              <a:t>Kovács István</a:t>
            </a:r>
            <a:r>
              <a:rPr lang="hu-HU"/>
              <a:t> helyett </a:t>
            </a:r>
            <a:r>
              <a:rPr lang="hu-HU" b="1" i="1"/>
              <a:t>Szekeres Tamás</a:t>
            </a:r>
            <a:r>
              <a:rPr lang="hu-HU"/>
              <a:t>-nak.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Nyissuk meg a </a:t>
            </a:r>
            <a:r>
              <a:rPr lang="hu-HU" b="1" smtClean="0"/>
              <a:t>V</a:t>
            </a:r>
            <a:r>
              <a:rPr lang="en-US" b="1" smtClean="0"/>
              <a:t>e</a:t>
            </a:r>
            <a:r>
              <a:rPr lang="hu-HU" b="1" smtClean="0"/>
              <a:t>d</a:t>
            </a:r>
            <a:r>
              <a:rPr lang="en-US" b="1" smtClean="0"/>
              <a:t>o</a:t>
            </a:r>
            <a:r>
              <a:rPr lang="hu-HU" b="1" smtClean="0"/>
              <a:t>fal.mpp</a:t>
            </a:r>
            <a:r>
              <a:rPr lang="hu-HU" smtClean="0"/>
              <a:t> </a:t>
            </a:r>
            <a:r>
              <a:rPr lang="hu-HU"/>
              <a:t>fájlt, és keressünk benne átfogó időtartamra lefoglalt erőforrásokat!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4744</TotalTime>
  <Words>483</Words>
  <Application>Microsoft PowerPoint</Application>
  <PresentationFormat>On-screen Show (4:3)</PresentationFormat>
  <Paragraphs>58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Notesz</vt:lpstr>
      <vt:lpstr>Erőforrások hozzárendelése a tevékenységekhez</vt:lpstr>
      <vt:lpstr>Az erőforrás-hozzárendelés menete </vt:lpstr>
      <vt:lpstr>Erőforrások tevékenységhez való rendelése </vt:lpstr>
      <vt:lpstr>Erőforrások tevékenységhez való rendelése (folytatás)</vt:lpstr>
      <vt:lpstr>Konkrét erőforrás hozzárendelése</vt:lpstr>
      <vt:lpstr>Általános erőforrás hozzárendelése</vt:lpstr>
      <vt:lpstr>Általános erőforrás hozzárendelése (folytatás)</vt:lpstr>
      <vt:lpstr>Erőforrások lefoglalása átfogó időtartamra</vt:lpstr>
      <vt:lpstr>Erőforrások lefoglalása átfogó időtartamra (folytatás)</vt:lpstr>
      <vt:lpstr>Feladat</vt:lpstr>
      <vt:lpstr>Feladat</vt:lpstr>
      <vt:lpstr>Feladat</vt:lpstr>
      <vt:lpstr>Feladat</vt:lpstr>
      <vt:lpstr>Feladat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157</cp:revision>
  <cp:lastPrinted>1601-01-01T00:00:00Z</cp:lastPrinted>
  <dcterms:created xsi:type="dcterms:W3CDTF">2001-10-04T13:18:56Z</dcterms:created>
  <dcterms:modified xsi:type="dcterms:W3CDTF">2009-05-06T05:31:26Z</dcterms:modified>
</cp:coreProperties>
</file>