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8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60" r:id="rId12"/>
    <p:sldId id="264" r:id="rId13"/>
    <p:sldId id="272" r:id="rId14"/>
    <p:sldId id="274" r:id="rId15"/>
    <p:sldId id="275" r:id="rId16"/>
    <p:sldId id="276" r:id="rId17"/>
    <p:sldId id="277" r:id="rId18"/>
    <p:sldId id="278" r:id="rId19"/>
    <p:sldId id="273" r:id="rId20"/>
    <p:sldId id="279" r:id="rId21"/>
    <p:sldId id="280" r:id="rId22"/>
    <p:sldId id="281" r:id="rId23"/>
    <p:sldId id="282" r:id="rId24"/>
    <p:sldId id="283" r:id="rId25"/>
    <p:sldId id="262" r:id="rId26"/>
    <p:sldId id="284" r:id="rId27"/>
    <p:sldId id="263" r:id="rId2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33CF9C0A-2145-4C28-AC7B-63997F088104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286207-3B0D-4CD2-8EC3-2CF59AE45D1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00EB01-801B-4275-A9C0-82C969ABC4DA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0B9FB-33C0-482D-9982-77CA1ACE28EC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329680-89A3-4E9E-A0F4-59150E6B0D7D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7CC978-9F1C-4D95-996B-CB1407D464F5}" type="slidenum">
              <a:rPr lang="en-GB"/>
              <a:pPr/>
              <a:t>4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66D29-66A9-4793-A20C-F52D88C563C4}" type="slidenum">
              <a:rPr lang="en-GB"/>
              <a:pPr/>
              <a:t>5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67ADEE-F823-42C8-8BE1-CF54652DBD00}" type="slidenum">
              <a:rPr lang="en-GB"/>
              <a:pPr/>
              <a:t>6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DABEFC-BC51-4051-9F33-A7C321F40F1C}" type="slidenum">
              <a:rPr lang="en-GB"/>
              <a:pPr/>
              <a:t>7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73499-5041-4631-9EC6-5DCF617C8188}" type="slidenum">
              <a:rPr lang="en-GB"/>
              <a:pPr/>
              <a:t>8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1E7A89-61B9-49AB-8543-D2613CA3F78C}" type="slidenum">
              <a:rPr lang="en-GB"/>
              <a:pPr/>
              <a:t>9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B88D0D-C63A-4923-9E50-3B003549AC5C}" type="slidenum">
              <a:rPr lang="en-GB"/>
              <a:pPr/>
              <a:t>10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6E6012-5FC5-4095-A53E-1BF614D8049D}" type="slidenum">
              <a:rPr lang="en-GB"/>
              <a:pPr/>
              <a:t>11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E8962-DC92-4EBE-9F73-98379EBC668E}" type="slidenum">
              <a:rPr lang="en-GB"/>
              <a:pPr/>
              <a:t>12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FF3A8B-792A-4ACD-8FBE-DC66EF5C71F7}" type="slidenum">
              <a:rPr lang="en-GB"/>
              <a:pPr/>
              <a:t>13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6825D7-9D8D-4A2E-B21C-23254CD6DC1C}" type="slidenum">
              <a:rPr lang="en-GB"/>
              <a:pPr/>
              <a:t>14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2D8AF-96F7-42A6-813D-B1DE4EA6B530}" type="slidenum">
              <a:rPr lang="en-GB"/>
              <a:pPr/>
              <a:t>15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25C50C-FC43-4FD1-BB5A-B843FA01F2E8}" type="slidenum">
              <a:rPr lang="en-GB"/>
              <a:pPr/>
              <a:t>16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DDEFAD-CD27-4016-A951-D5902DF3651F}" type="slidenum">
              <a:rPr lang="en-GB"/>
              <a:pPr/>
              <a:t>17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9BC073-653B-4C6B-B1AA-201259005458}" type="slidenum">
              <a:rPr lang="en-GB"/>
              <a:pPr/>
              <a:t>18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22007-9894-4699-91DA-F32279903041}" type="slidenum">
              <a:rPr lang="en-GB"/>
              <a:pPr/>
              <a:t>19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9DAB6F-D033-477F-8B0A-A0B71A8EC5CC}" type="slidenum">
              <a:rPr lang="en-GB"/>
              <a:pPr/>
              <a:t>20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032C1B-2ABF-4873-BA9B-ADD0753C36FB}" type="slidenum">
              <a:rPr lang="en-GB"/>
              <a:pPr/>
              <a:t>21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A59EC-B865-4C76-B1A6-559DD00B7462}" type="slidenum">
              <a:rPr lang="en-GB"/>
              <a:pPr/>
              <a:t>22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97C6D-0FDA-4E63-86FD-63E5175AE92C}" type="slidenum">
              <a:rPr lang="en-GB"/>
              <a:pPr/>
              <a:t>23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CA4201-F54C-44E1-924A-0F60A4C5A353}" type="slidenum">
              <a:rPr lang="en-GB"/>
              <a:pPr/>
              <a:t>24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2D9F5-49B7-4E85-9A84-AB56D9FC6755}" type="slidenum">
              <a:rPr lang="en-GB"/>
              <a:pPr/>
              <a:t>25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7DE2C1-0706-4A3B-8407-0A27213C2E79}" type="slidenum">
              <a:rPr lang="en-GB"/>
              <a:pPr/>
              <a:t>26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45CA9-16F3-4547-BC1B-2575C09C6B75}" type="slidenum">
              <a:rPr lang="en-GB"/>
              <a:pPr/>
              <a:t>27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2528F7-01F0-44F4-9F5D-5201DD790C4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Mérföldkőtervezés</a:t>
            </a:r>
            <a:endParaRPr lang="en-GB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mérföldkőtervezés szerepe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Javítja a projektek </a:t>
            </a:r>
            <a:r>
              <a:rPr lang="hu-HU" smtClean="0"/>
              <a:t>átláthatóságát.</a:t>
            </a:r>
            <a:endParaRPr lang="hu-HU"/>
          </a:p>
          <a:p>
            <a:r>
              <a:rPr lang="hu-HU"/>
              <a:t>Segíti a projektkövetést, a teljesítés figyelemmel </a:t>
            </a:r>
            <a:r>
              <a:rPr lang="hu-HU" smtClean="0"/>
              <a:t>kísérését.</a:t>
            </a:r>
            <a:endParaRPr lang="hu-HU"/>
          </a:p>
          <a:p>
            <a:r>
              <a:rPr lang="hu-HU"/>
              <a:t>Felhívja a figyelmet a fontosabb állapotváltozásokra, kijelöli a teljesítés szempontjából kritikus állapotokat, </a:t>
            </a:r>
            <a:r>
              <a:rPr lang="hu-HU" smtClean="0"/>
              <a:t>feladatokat.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Mérföldkövek alkalmazásának főbb esetei</a:t>
            </a:r>
          </a:p>
        </p:txBody>
      </p:sp>
      <p:graphicFrame>
        <p:nvGraphicFramePr>
          <p:cNvPr id="872451" name="Object 3"/>
          <p:cNvGraphicFramePr>
            <a:graphicFrameLocks noChangeAspect="1"/>
          </p:cNvGraphicFramePr>
          <p:nvPr/>
        </p:nvGraphicFramePr>
        <p:xfrm>
          <a:off x="5105400" y="4038600"/>
          <a:ext cx="3305175" cy="1924050"/>
        </p:xfrm>
        <a:graphic>
          <a:graphicData uri="http://schemas.openxmlformats.org/presentationml/2006/ole">
            <p:oleObj spid="_x0000_s872451" name="Bitkép" r:id="rId4" imgW="3304762" imgH="1924319" progId="PBrush">
              <p:embed/>
            </p:oleObj>
          </a:graphicData>
        </a:graphic>
      </p:graphicFrame>
      <p:sp>
        <p:nvSpPr>
          <p:cNvPr id="87245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Fontosabb projektállomások kiemelése</a:t>
            </a:r>
          </a:p>
          <a:p>
            <a:r>
              <a:rPr lang="hu-HU"/>
              <a:t>Jellemző állapotok, állapotváltozások jelzése</a:t>
            </a:r>
          </a:p>
          <a:p>
            <a:r>
              <a:rPr lang="hu-HU"/>
              <a:t>Felelősségváltozások jelölése (külső hatás érkezik, vagy kifelé hat valami)</a:t>
            </a:r>
          </a:p>
          <a:p>
            <a:r>
              <a:rPr lang="hu-HU"/>
              <a:t>Termék megszületése</a:t>
            </a:r>
          </a:p>
          <a:p>
            <a:r>
              <a:rPr lang="hu-HU"/>
              <a:t>Ellenőrzési pont </a:t>
            </a:r>
          </a:p>
          <a:p>
            <a:r>
              <a:rPr lang="hu-HU"/>
              <a:t>Döntési pont</a:t>
            </a:r>
          </a:p>
          <a:p>
            <a:r>
              <a:rPr lang="hu-HU"/>
              <a:t>Megszakíthatósági pont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b="0"/>
              <a:t>Fontosabb projektállomások kiemelése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Minden mérföldkő fontos projektállomást jelöl.</a:t>
            </a:r>
          </a:p>
          <a:p>
            <a:r>
              <a:rPr lang="hu-HU"/>
              <a:t>A fontosságot az adott projekt, illetve a vele szemben támasztott elvárások alapján a projektvezetőnek kell mérlegelnie. </a:t>
            </a:r>
          </a:p>
          <a:p>
            <a:r>
              <a:rPr lang="hu-HU"/>
              <a:t>Mérföldkőként olyan eseményeket válasszunk, melyek jól reprezentálják az előrehaladást. </a:t>
            </a:r>
          </a:p>
          <a:p>
            <a:r>
              <a:rPr lang="hu-HU"/>
              <a:t>A túl sok mérföldkő felvétele éppen olyan rossz, mint a túl kevés.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Jellemző állapotok, állapotváltozások feltüntetése 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fontosabb projektállomások többnyire állapotokat, állapotváltozásokat szoktak jelölni. Ilyen lehet például, hogy elkészült a zsaluzat a betonozáshoz, de az is, hogy egy határidős tevékenység mikor készül el (a határidőt ehhez rendelhetjük referenciaadatként). 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98988"/>
            <a:ext cx="7772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Felelősségváltozások jelölése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felelősségváltozások speciális állapotváltozásoknak tekinthetők. </a:t>
            </a:r>
          </a:p>
          <a:p>
            <a:r>
              <a:rPr lang="hu-HU"/>
              <a:t>Jellemzően akkor találkozunk ilyenekkel, ha külső hatás érkezik, vagy kifelé hat valami.</a:t>
            </a:r>
          </a:p>
          <a:p>
            <a:r>
              <a:rPr lang="hu-HU"/>
              <a:t>Ilyenek lehetnek, mondjuk a munkaterületek átadásai vagy átvételei, bizonyos megállapodott időpontok hatásai, stb. 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5229225"/>
            <a:ext cx="77057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Termék megszületése 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termék megszületését jelző állapotváltozások a projekt legfontosabb mérföldkövei. Mivel a projektek többnyire éppen meghatározott projekttermékek létrehozására irányulnak, így feltüntetésük törvényszerű.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586288"/>
            <a:ext cx="7924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Ellenőrzési pont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Amikor egy-egy állapotváltozást jóvá is kell hagyni, ellenőrzési pontról beszélünk. Az ellenőrzési pont tehát olyan mérföldkő, melynek előzménye és következménye egyaránt van, és többnyire dátumhoz is köthető. </a:t>
            </a:r>
          </a:p>
        </p:txBody>
      </p:sp>
      <p:pic>
        <p:nvPicPr>
          <p:cNvPr id="8929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4416425"/>
            <a:ext cx="77057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Döntési pont 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döntési pont speciális külső hatást jelöl. Mivel a döntés tényleges szempontrendszere nem vihető gépre, így a maga dátumán kívül bemenő nyíllal nem, csak kimenővel rendelkezik. </a:t>
            </a:r>
          </a:p>
          <a:p>
            <a:r>
              <a:rPr lang="hu-HU"/>
              <a:t>Ügyeljünk arra, hogy a döntés következményének legyen megadva a döntési pont mellett a technológiai előzménye is!</a:t>
            </a:r>
          </a:p>
        </p:txBody>
      </p:sp>
      <p:pic>
        <p:nvPicPr>
          <p:cNvPr id="8949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5037138"/>
            <a:ext cx="7848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Megszakíthatósági pont 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megszakíthatósági pont lényegében egy speciális döntési pont. </a:t>
            </a:r>
          </a:p>
          <a:p>
            <a:r>
              <a:rPr lang="hu-HU"/>
              <a:t>Minden olyan helyre fel kell venni, ahol a projekt hátralevő része nagyobb anyagi veszteségek nélkül elhalasztható, illetve ahonnan már lényegében nincs visszaút (Point Of No Return).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Mikor veszünk fel a gyakorlatban mérföldköveket?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Szerződéses események feltüntetésére.</a:t>
            </a:r>
          </a:p>
          <a:p>
            <a:r>
              <a:rPr lang="hu-HU"/>
              <a:t>Olyankor, amikor a projekt további sorsa egy meghatározott projekten belüli vagy kívüli eseménytől, feladatoktól vagy érintettektől függ.</a:t>
            </a:r>
          </a:p>
          <a:p>
            <a:r>
              <a:rPr lang="hu-HU"/>
              <a:t>Amikor a projekt projekten kívüli tevékenységekre vagy érintettekre hat.</a:t>
            </a:r>
          </a:p>
          <a:p>
            <a:r>
              <a:rPr lang="hu-HU"/>
              <a:t>Rendkívüli költségek, költségkeretek, várható számlák időbeli megjelenésének szemléltetésére.</a:t>
            </a:r>
          </a:p>
          <a:p>
            <a:r>
              <a:rPr lang="hu-HU"/>
              <a:t>Egyéb időütemezési okok jelzésére.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Mérföldkövek csoportosítása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aktív</a:t>
            </a:r>
            <a:r>
              <a:rPr lang="hu-HU"/>
              <a:t> - az időütemezést befolyásoló;</a:t>
            </a:r>
            <a:endParaRPr lang="hu-HU" b="1"/>
          </a:p>
          <a:p>
            <a:r>
              <a:rPr lang="hu-HU" b="1"/>
              <a:t>passzív</a:t>
            </a:r>
            <a:r>
              <a:rPr lang="hu-HU"/>
              <a:t> – melynek időbelisége az időütemezésnek megfelelően változik.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Aktív mérföldkövek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Aktív mérföldköveket</a:t>
            </a:r>
            <a:r>
              <a:rPr lang="hu-HU"/>
              <a:t> akkor használunk, amikor olyan külső tényező gyakorol hatást a projekt folyamatára, amely közelebbről nem megismerhető, vagy modellezése nehézkes volna, bekövetkeztének időpontja azonban jól tervezhető. </a:t>
            </a:r>
            <a:endParaRPr lang="hu-HU" smtClean="0"/>
          </a:p>
          <a:p>
            <a:pPr>
              <a:lnSpc>
                <a:spcPct val="90000"/>
              </a:lnSpc>
            </a:pPr>
            <a:r>
              <a:rPr lang="hu-HU" smtClean="0"/>
              <a:t>A </a:t>
            </a:r>
            <a:r>
              <a:rPr lang="hu-HU"/>
              <a:t>jól tervezhetőség persze nem jelenti feltétlenül azt is, hogy már a tervezési szakaszban ismernünk kellene pontos dátumát, csupán azt, hogy annak bekövetkezte előtt bizonyos idővel már tudni fogjuk, hogy mikorra várható.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Aktív mérföldkövek (folytatás)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gyakorlatban az aktív mérföldköveket </a:t>
            </a:r>
            <a:r>
              <a:rPr lang="hu-HU" b="1"/>
              <a:t>diktált időpontoknak</a:t>
            </a:r>
            <a:r>
              <a:rPr lang="hu-HU"/>
              <a:t> is szokták nevezni. Ezeknek időbeli helyzetét tehát valaki vagy valami mindenképpen meghatározza, projekttervi előzményük többnyire nincs, következményük pedig az az adott tevékenység vagy összefoglaló tevékenység, melynek időbeli elhelyezkedését szabályozni szerettük volna.</a:t>
            </a:r>
          </a:p>
          <a:p>
            <a:pPr>
              <a:lnSpc>
                <a:spcPct val="90000"/>
              </a:lnSpc>
            </a:pPr>
            <a:r>
              <a:rPr lang="hu-HU"/>
              <a:t>Diktált időpontokkal leginkább úgynevezett döntési és ellenőrzési pontok formájában találkozunk.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Aktív mérföldkövek felvétele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Mivel az aktív mérföldkövek szerepe egy a projektterv egyéb elemeitől független időpont bevitele a rendszerbe, azt korlát formájában kell megadni. A </a:t>
            </a:r>
            <a:r>
              <a:rPr lang="hu-HU" b="1"/>
              <a:t>Kezdés (Start)</a:t>
            </a:r>
            <a:r>
              <a:rPr lang="hu-HU"/>
              <a:t> vagy </a:t>
            </a:r>
            <a:r>
              <a:rPr lang="hu-HU" b="1"/>
              <a:t>Befejezés (Finish)</a:t>
            </a:r>
            <a:r>
              <a:rPr lang="hu-HU"/>
              <a:t> értékek módosításával tudunk legegyszerűbben korlátot létrehozni.</a:t>
            </a:r>
          </a:p>
          <a:p>
            <a:endParaRPr lang="hu-HU"/>
          </a:p>
        </p:txBody>
      </p:sp>
      <p:pic>
        <p:nvPicPr>
          <p:cNvPr id="9052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4411663"/>
            <a:ext cx="65532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52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5491163"/>
            <a:ext cx="65532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megszakíthatósága biztosításának elve 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projektben külön kérés, technológiai szükségszerűség, vezetői vagy megrendelői elvárás nélkül is döntési pontot kell felvenni minden olyan helyre, ahol a projekt hátralevő része nagyobb anyagi veszteségek nélkül elhalasztható!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ok feltüntetésének elve </a:t>
            </a: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Ha egy tevékenység időbeli helyzetét közvetle-nül nem egy másik tevékenység határozza meg logikai kapcsolatai révén, és nem is kapacitás-korlátok, hanem egy konkrét időpont, akkor az okot ki kell emelni egy mérföldkő formájában. </a:t>
            </a:r>
            <a:endParaRPr lang="hu-HU" smtClean="0"/>
          </a:p>
          <a:p>
            <a:pPr>
              <a:lnSpc>
                <a:spcPct val="90000"/>
              </a:lnSpc>
            </a:pPr>
            <a:r>
              <a:rPr lang="hu-HU" smtClean="0"/>
              <a:t>A </a:t>
            </a:r>
            <a:r>
              <a:rPr lang="hu-HU"/>
              <a:t>mérföldkő neve maga az ok kell, hogy legyen, az általa reprezentált dátumot pedig korlát </a:t>
            </a:r>
            <a:r>
              <a:rPr lang="hu-HU" smtClean="0"/>
              <a:t>formájában </a:t>
            </a:r>
            <a:r>
              <a:rPr lang="hu-HU"/>
              <a:t>kell hozzárögzítenünk. A kívánt ütemezési hatás elérése érdekében az adott eseményhez köthető tevékenységekre kapcsolatok révén származtatjuk tovább az időpontot.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41663"/>
            <a:ext cx="83534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ok feltüntetése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/>
              <a:t>Helytelen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pPr>
              <a:buFontTx/>
              <a:buNone/>
            </a:pPr>
            <a:r>
              <a:rPr lang="hu-HU"/>
              <a:t>Helyes</a:t>
            </a:r>
          </a:p>
        </p:txBody>
      </p:sp>
      <p:sp>
        <p:nvSpPr>
          <p:cNvPr id="911368" name="Line 8"/>
          <p:cNvSpPr>
            <a:spLocks noChangeShapeType="1"/>
          </p:cNvSpPr>
          <p:nvPr/>
        </p:nvSpPr>
        <p:spPr bwMode="auto">
          <a:xfrm>
            <a:off x="395288" y="3429000"/>
            <a:ext cx="43180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911369" name="Line 9"/>
          <p:cNvSpPr>
            <a:spLocks noChangeShapeType="1"/>
          </p:cNvSpPr>
          <p:nvPr/>
        </p:nvSpPr>
        <p:spPr bwMode="auto">
          <a:xfrm flipV="1">
            <a:off x="466725" y="3355975"/>
            <a:ext cx="288925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pic>
        <p:nvPicPr>
          <p:cNvPr id="911371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865688"/>
            <a:ext cx="83534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Passzív mérföldkövek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passzív mérföldkövek</a:t>
            </a:r>
            <a:r>
              <a:rPr lang="hu-HU"/>
              <a:t> a végrehajtási folyamat egy-egy jelentősebb állomására hívják fel a figyelmet. Ezekhez az esetek túlnyomó részében nem társul cselekvés, így erőforrásigény sem. Szerepük az aktívval szemben nem az időütemezés módosítása, hanem éppen ellenkezőleg, annak hatásainak bemutatása, mérése.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jellemző állapotváltozások feltüntetésének elve 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projekttervben minden olyan állapotváltozást ki szoktunk emelni mérföldkő formájában, melyek a termék fontosabb előállítási szakaszainak kezdetét vagy végét jelölik (alapanyagból résztermék, résztermékekből végtermék lesz stb.), de azokat a pillanatokat is mérföldkőre tesszük, melyek határidőhöz vannak kötve.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Passzív mérföldkövek felvételének fontosabb esetei</a:t>
            </a:r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Referencia időpontok rögzítése</a:t>
            </a:r>
          </a:p>
          <a:p>
            <a:r>
              <a:rPr lang="hu-HU"/>
              <a:t>A projekt fő-, illetve résztermékei megszületésének szemléltetése</a:t>
            </a:r>
          </a:p>
          <a:p>
            <a:r>
              <a:rPr lang="hu-HU"/>
              <a:t>Felelősségváltozások helyének kiemelése</a:t>
            </a:r>
          </a:p>
          <a:p>
            <a:r>
              <a:rPr lang="hu-HU"/>
              <a:t>Szerződéses határidők feltüntetése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Referencia időpont</a:t>
            </a: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referenciapontok olyan projektállomásokat jelölnek, amelyekhez viszonyítva szemléletesen nyomon követhetjük a projektek időbeli előrehaladását. Ezekhez a pontokhoz legtöbb esetben határidőt is szoktak rögzíteni a projektvezetők. Fontos jellemzője ennek a párosításnak, hogy míg a mérföldkőhöz rendelt határidő állandó marad, addig a mérföldkő együtt mozog a tevékenységekkel.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referencia időpont működése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Határidőnél korábbra esik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Határidőnél későbbre esik</a:t>
            </a:r>
          </a:p>
        </p:txBody>
      </p:sp>
      <p:pic>
        <p:nvPicPr>
          <p:cNvPr id="91955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2349500"/>
            <a:ext cx="70580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1956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9963" y="4400550"/>
            <a:ext cx="70580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Végállapotok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egy esemény minél előbbi bekövetkezése a technológiától függetlenül is fontos </a:t>
            </a:r>
          </a:p>
        </p:txBody>
      </p:sp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757488"/>
            <a:ext cx="79248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korábbról már jól ismert </a:t>
            </a:r>
            <a:r>
              <a:rPr lang="hu-HU" b="1"/>
              <a:t>Védőfal.mpp</a:t>
            </a:r>
            <a:r>
              <a:rPr lang="hu-HU"/>
              <a:t> fájlt! </a:t>
            </a:r>
          </a:p>
          <a:p>
            <a:r>
              <a:rPr lang="hu-HU"/>
              <a:t>Keressük meg a mérföldköveket, és elemezzük a látottakat!</a:t>
            </a:r>
          </a:p>
        </p:txBody>
      </p:sp>
      <p:pic>
        <p:nvPicPr>
          <p:cNvPr id="87859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Tüntessük fel a mérföldköveket a főtevékenységeken!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Tüntessük fel a mérföldkövek határidőit is a főtevékenységeken!</a:t>
            </a:r>
          </a:p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5123</TotalTime>
  <Words>988</Words>
  <Application>Microsoft PowerPoint</Application>
  <PresentationFormat>On-screen Show (4:3)</PresentationFormat>
  <Paragraphs>117</Paragraphs>
  <Slides>27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Notesz</vt:lpstr>
      <vt:lpstr>Bitkép</vt:lpstr>
      <vt:lpstr>Mérföldkőtervezés</vt:lpstr>
      <vt:lpstr>A mérföldkőtervezés szerepe</vt:lpstr>
      <vt:lpstr>Mérföldkövek alkalmazásának főbb esetei</vt:lpstr>
      <vt:lpstr>Fontosabb projektállomások kiemelése</vt:lpstr>
      <vt:lpstr>Jellemző állapotok, állapotváltozások feltüntetése </vt:lpstr>
      <vt:lpstr>Felelősségváltozások jelölése</vt:lpstr>
      <vt:lpstr>Termék megszületése </vt:lpstr>
      <vt:lpstr>Ellenőrzési pont</vt:lpstr>
      <vt:lpstr>Döntési pont </vt:lpstr>
      <vt:lpstr>Megszakíthatósági pont </vt:lpstr>
      <vt:lpstr>Mikor veszünk fel a gyakorlatban mérföldköveket?</vt:lpstr>
      <vt:lpstr>Mérföldkövek csoportosítása</vt:lpstr>
      <vt:lpstr>Aktív mérföldkövek</vt:lpstr>
      <vt:lpstr>Aktív mérföldkövek (folytatás)</vt:lpstr>
      <vt:lpstr>Aktív mérföldkövek felvétele</vt:lpstr>
      <vt:lpstr>A projekt megszakíthatósága biztosításának elve </vt:lpstr>
      <vt:lpstr>Az ok feltüntetésének elve </vt:lpstr>
      <vt:lpstr>Az ok feltüntetése</vt:lpstr>
      <vt:lpstr>Passzív mérföldkövek</vt:lpstr>
      <vt:lpstr>A jellemző állapotváltozások feltüntetésének elve </vt:lpstr>
      <vt:lpstr>Passzív mérföldkövek felvételének fontosabb esetei</vt:lpstr>
      <vt:lpstr>Referencia időpont</vt:lpstr>
      <vt:lpstr>A referencia időpont működése</vt:lpstr>
      <vt:lpstr>Végállapotok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165</cp:revision>
  <cp:lastPrinted>1601-01-01T00:00:00Z</cp:lastPrinted>
  <dcterms:created xsi:type="dcterms:W3CDTF">2001-10-04T13:18:56Z</dcterms:created>
  <dcterms:modified xsi:type="dcterms:W3CDTF">2009-05-03T15:38:44Z</dcterms:modified>
</cp:coreProperties>
</file>