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7" r:id="rId3"/>
    <p:sldId id="259" r:id="rId4"/>
    <p:sldId id="260" r:id="rId5"/>
    <p:sldId id="266" r:id="rId6"/>
    <p:sldId id="261" r:id="rId7"/>
    <p:sldId id="267" r:id="rId8"/>
    <p:sldId id="268" r:id="rId9"/>
    <p:sldId id="269" r:id="rId10"/>
    <p:sldId id="270" r:id="rId11"/>
    <p:sldId id="271" r:id="rId12"/>
    <p:sldId id="272" r:id="rId13"/>
    <p:sldId id="262" r:id="rId14"/>
    <p:sldId id="273" r:id="rId15"/>
    <p:sldId id="274" r:id="rId16"/>
    <p:sldId id="275" r:id="rId17"/>
    <p:sldId id="276" r:id="rId18"/>
    <p:sldId id="277" r:id="rId19"/>
    <p:sldId id="263" r:id="rId20"/>
    <p:sldId id="264" r:id="rId21"/>
    <p:sldId id="265" r:id="rId22"/>
    <p:sldId id="278" r:id="rId23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52" d="100"/>
          <a:sy n="52" d="100"/>
        </p:scale>
        <p:origin x="-108" y="-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33CDFD44-1604-4DA2-8419-96A37B93BBF9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BFEF096-C55F-413F-B37B-CFD442FFE436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D182E2-2E2B-4BC8-8865-3F08872BC28F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A01307-610D-4A13-B2D8-E7464685EAF5}" type="slidenum">
              <a:rPr lang="en-GB"/>
              <a:pPr/>
              <a:t>2</a:t>
            </a:fld>
            <a:endParaRPr lang="en-GB"/>
          </a:p>
        </p:txBody>
      </p:sp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33CBD5-222D-47D5-BC21-B150E862D530}" type="slidenum">
              <a:rPr lang="en-GB"/>
              <a:pPr/>
              <a:t>3</a:t>
            </a:fld>
            <a:endParaRPr lang="en-GB"/>
          </a:p>
        </p:txBody>
      </p:sp>
      <p:sp>
        <p:nvSpPr>
          <p:cNvPr id="88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8EF9D0-9955-4C25-91B8-10FD856AD00E}" type="slidenum">
              <a:rPr lang="en-GB"/>
              <a:pPr/>
              <a:t>4</a:t>
            </a:fld>
            <a:endParaRPr lang="en-GB"/>
          </a:p>
        </p:txBody>
      </p:sp>
      <p:sp>
        <p:nvSpPr>
          <p:cNvPr id="88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C1FD9B-A48A-45F3-9A19-5551EC4CCF5D}" type="slidenum">
              <a:rPr lang="en-GB"/>
              <a:pPr/>
              <a:t>5</a:t>
            </a:fld>
            <a:endParaRPr lang="en-GB"/>
          </a:p>
        </p:txBody>
      </p:sp>
      <p:sp>
        <p:nvSpPr>
          <p:cNvPr id="90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10EB1F-E737-4DF3-8C9C-CCE1461546E8}" type="slidenum">
              <a:rPr lang="en-GB"/>
              <a:pPr/>
              <a:t>6</a:t>
            </a:fld>
            <a:endParaRPr lang="en-GB"/>
          </a:p>
        </p:txBody>
      </p:sp>
      <p:sp>
        <p:nvSpPr>
          <p:cNvPr id="88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35C74F-7398-4123-8228-4007E0351F2E}" type="slidenum">
              <a:rPr lang="en-GB"/>
              <a:pPr/>
              <a:t>7</a:t>
            </a:fld>
            <a:endParaRPr lang="en-GB"/>
          </a:p>
        </p:txBody>
      </p:sp>
      <p:sp>
        <p:nvSpPr>
          <p:cNvPr id="904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421CEE-5500-45F2-B570-556592C5D4C9}" type="slidenum">
              <a:rPr lang="en-GB"/>
              <a:pPr/>
              <a:t>8</a:t>
            </a:fld>
            <a:endParaRPr lang="en-GB"/>
          </a:p>
        </p:txBody>
      </p:sp>
      <p:sp>
        <p:nvSpPr>
          <p:cNvPr id="90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708AA1-9017-4080-8DBE-F23953B95918}" type="slidenum">
              <a:rPr lang="en-GB"/>
              <a:pPr/>
              <a:t>9</a:t>
            </a:fld>
            <a:endParaRPr lang="en-GB"/>
          </a:p>
        </p:txBody>
      </p:sp>
      <p:sp>
        <p:nvSpPr>
          <p:cNvPr id="90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01316A-17C3-4D9D-B8F8-FB9C6002E021}" type="slidenum">
              <a:rPr lang="en-GB"/>
              <a:pPr/>
              <a:t>10</a:t>
            </a:fld>
            <a:endParaRPr lang="en-GB"/>
          </a:p>
        </p:txBody>
      </p:sp>
      <p:sp>
        <p:nvSpPr>
          <p:cNvPr id="91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2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F154D5-1714-4591-93C8-24B417482072}" type="slidenum">
              <a:rPr lang="en-GB"/>
              <a:pPr/>
              <a:t>11</a:t>
            </a:fld>
            <a:endParaRPr lang="en-GB"/>
          </a:p>
        </p:txBody>
      </p:sp>
      <p:sp>
        <p:nvSpPr>
          <p:cNvPr id="914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4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D658B3-2FC1-49B5-81B2-E1737A250088}" type="slidenum">
              <a:rPr lang="en-GB"/>
              <a:pPr/>
              <a:t>12</a:t>
            </a:fld>
            <a:endParaRPr lang="en-GB"/>
          </a:p>
        </p:txBody>
      </p:sp>
      <p:sp>
        <p:nvSpPr>
          <p:cNvPr id="91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0E11C1-A5C0-4706-B167-B5CBCF305CFF}" type="slidenum">
              <a:rPr lang="en-GB"/>
              <a:pPr/>
              <a:t>13</a:t>
            </a:fld>
            <a:endParaRPr lang="en-GB"/>
          </a:p>
        </p:txBody>
      </p:sp>
      <p:sp>
        <p:nvSpPr>
          <p:cNvPr id="89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243686-6317-43D3-943D-6B3B66A399CF}" type="slidenum">
              <a:rPr lang="en-GB"/>
              <a:pPr/>
              <a:t>14</a:t>
            </a:fld>
            <a:endParaRPr lang="en-GB"/>
          </a:p>
        </p:txBody>
      </p:sp>
      <p:sp>
        <p:nvSpPr>
          <p:cNvPr id="918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8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8DA74F-EB48-44B3-B602-FEC451FCCF59}" type="slidenum">
              <a:rPr lang="en-GB"/>
              <a:pPr/>
              <a:t>15</a:t>
            </a:fld>
            <a:endParaRPr lang="en-GB"/>
          </a:p>
        </p:txBody>
      </p:sp>
      <p:sp>
        <p:nvSpPr>
          <p:cNvPr id="920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0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78942D-4946-4972-8DA4-E43F115103EC}" type="slidenum">
              <a:rPr lang="en-GB"/>
              <a:pPr/>
              <a:t>16</a:t>
            </a:fld>
            <a:endParaRPr lang="en-GB"/>
          </a:p>
        </p:txBody>
      </p:sp>
      <p:sp>
        <p:nvSpPr>
          <p:cNvPr id="922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BAC0F2-A2C3-447C-8064-5241F755C48C}" type="slidenum">
              <a:rPr lang="en-GB"/>
              <a:pPr/>
              <a:t>17</a:t>
            </a:fld>
            <a:endParaRPr lang="en-GB"/>
          </a:p>
        </p:txBody>
      </p:sp>
      <p:sp>
        <p:nvSpPr>
          <p:cNvPr id="92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5032CA-9C68-4A39-AF15-F25175164BD7}" type="slidenum">
              <a:rPr lang="en-GB"/>
              <a:pPr/>
              <a:t>18</a:t>
            </a:fld>
            <a:endParaRPr lang="en-GB"/>
          </a:p>
        </p:txBody>
      </p:sp>
      <p:sp>
        <p:nvSpPr>
          <p:cNvPr id="928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84CE5E-39F6-4A74-B8F1-DACB663DA535}" type="slidenum">
              <a:rPr lang="en-GB"/>
              <a:pPr/>
              <a:t>19</a:t>
            </a:fld>
            <a:endParaRPr lang="en-GB"/>
          </a:p>
        </p:txBody>
      </p:sp>
      <p:sp>
        <p:nvSpPr>
          <p:cNvPr id="89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C5FB34-2813-4E53-BF8D-CFA4B5B200D8}" type="slidenum">
              <a:rPr lang="en-GB"/>
              <a:pPr/>
              <a:t>20</a:t>
            </a:fld>
            <a:endParaRPr lang="en-GB"/>
          </a:p>
        </p:txBody>
      </p:sp>
      <p:sp>
        <p:nvSpPr>
          <p:cNvPr id="89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9FACDA-FDF2-4639-BA18-1A6B84BC8176}" type="slidenum">
              <a:rPr lang="en-GB"/>
              <a:pPr/>
              <a:t>21</a:t>
            </a:fld>
            <a:endParaRPr lang="en-GB"/>
          </a:p>
        </p:txBody>
      </p:sp>
      <p:sp>
        <p:nvSpPr>
          <p:cNvPr id="898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19E863-7569-4A5D-B524-823A07111685}" type="slidenum">
              <a:rPr lang="en-GB"/>
              <a:pPr/>
              <a:t>22</a:t>
            </a:fld>
            <a:endParaRPr lang="en-GB"/>
          </a:p>
        </p:txBody>
      </p:sp>
      <p:sp>
        <p:nvSpPr>
          <p:cNvPr id="93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0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0D441EE-EDF5-41FB-B153-E117AD0A9443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V&#233;d&#337;fal.mpp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Technol&#243;giai.mpp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V&#233;d&#337;fal.mpp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V&#233;d&#337;fal.mpp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Cs&#337;fektet&#233;s.mpp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/>
              <a:t>Logikai függőségek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630738" y="5589588"/>
            <a:ext cx="386873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/>
              <a:t>Készítette:</a:t>
            </a:r>
            <a:r>
              <a:rPr lang="hu-HU"/>
              <a:t> Szentirmai Róbert</a:t>
            </a:r>
          </a:p>
          <a:p>
            <a:pPr algn="r"/>
            <a:r>
              <a:rPr lang="hu-HU" sz="1200"/>
              <a:t>(minden jog fenntartva)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Kapcsolatok</a:t>
            </a:r>
            <a:endParaRPr lang="en-GB"/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kapcsolatok segítségével jelezzük, hogy milyen logikai összefüggések határozzák meg a tevékenységek elvégzését azaz:</a:t>
            </a:r>
          </a:p>
          <a:p>
            <a:pPr lvl="1"/>
            <a:r>
              <a:rPr lang="hu-HU"/>
              <a:t>Mely tevékenységek végezhetők </a:t>
            </a:r>
            <a:r>
              <a:rPr lang="hu-HU" smtClean="0"/>
              <a:t>párhuzamosan</a:t>
            </a:r>
            <a:r>
              <a:rPr lang="en-US" smtClean="0"/>
              <a:t>?</a:t>
            </a:r>
            <a:endParaRPr lang="hu-HU"/>
          </a:p>
          <a:p>
            <a:pPr lvl="1"/>
            <a:r>
              <a:rPr lang="hu-HU"/>
              <a:t>Melyek azok a tevékenységek, melyek csak egymás után végezhetők </a:t>
            </a:r>
            <a:r>
              <a:rPr lang="hu-HU" smtClean="0"/>
              <a:t>el</a:t>
            </a:r>
            <a:r>
              <a:rPr lang="en-US" smtClean="0"/>
              <a:t>?</a:t>
            </a:r>
            <a:endParaRPr lang="hu-HU"/>
          </a:p>
          <a:p>
            <a:pPr lvl="1"/>
            <a:r>
              <a:rPr lang="hu-HU"/>
              <a:t>Illetve ez utóbbiak esetében van-e mód az átlapolt munkavégzésre (az előző tevékenység bizonyos hányada után már megkezdhető</a:t>
            </a:r>
            <a:r>
              <a:rPr lang="hu-HU" smtClean="0"/>
              <a:t>)</a:t>
            </a:r>
            <a:r>
              <a:rPr lang="en-US" smtClean="0"/>
              <a:t>?</a:t>
            </a:r>
            <a:endParaRPr lang="hu-HU"/>
          </a:p>
          <a:p>
            <a:pPr lvl="1"/>
            <a:endParaRPr lang="hu-H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Kapcsolattípusok</a:t>
            </a:r>
          </a:p>
        </p:txBody>
      </p:sp>
      <p:sp>
        <p:nvSpPr>
          <p:cNvPr id="88473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hu-HU" sz="2400" b="1"/>
              <a:t>BK</a:t>
            </a:r>
            <a:r>
              <a:rPr lang="hu-HU" sz="2400"/>
              <a:t> (Befejezés-Kezdés)</a:t>
            </a:r>
          </a:p>
          <a:p>
            <a:r>
              <a:rPr lang="hu-HU" sz="2400" b="1"/>
              <a:t>FS</a:t>
            </a:r>
            <a:r>
              <a:rPr lang="hu-HU" sz="2400"/>
              <a:t> (Finish to Start)</a:t>
            </a:r>
          </a:p>
          <a:p>
            <a:endParaRPr lang="hu-HU" sz="2400"/>
          </a:p>
          <a:p>
            <a:endParaRPr lang="hu-HU" sz="2400"/>
          </a:p>
          <a:p>
            <a:endParaRPr lang="hu-HU" sz="2400"/>
          </a:p>
          <a:p>
            <a:endParaRPr lang="hu-HU" sz="2400"/>
          </a:p>
          <a:p>
            <a:r>
              <a:rPr lang="hu-HU" sz="2400" b="1"/>
              <a:t>KB</a:t>
            </a:r>
            <a:r>
              <a:rPr lang="hu-HU" sz="2400"/>
              <a:t> (Kezdés-Befejezés)</a:t>
            </a:r>
          </a:p>
          <a:p>
            <a:r>
              <a:rPr lang="hu-HU" sz="2400" b="1"/>
              <a:t>SF</a:t>
            </a:r>
            <a:r>
              <a:rPr lang="hu-HU" sz="2400"/>
              <a:t> (Start to Finish)</a:t>
            </a:r>
          </a:p>
        </p:txBody>
      </p:sp>
      <p:sp>
        <p:nvSpPr>
          <p:cNvPr id="88474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hu-HU" sz="2400" b="1"/>
              <a:t>KK</a:t>
            </a:r>
            <a:r>
              <a:rPr lang="hu-HU" sz="2400"/>
              <a:t> (Kezdés-Kezdés)</a:t>
            </a:r>
            <a:endParaRPr lang="hu-HU" sz="2400" b="1"/>
          </a:p>
          <a:p>
            <a:r>
              <a:rPr lang="hu-HU" sz="2400" b="1"/>
              <a:t>SS</a:t>
            </a:r>
            <a:r>
              <a:rPr lang="hu-HU" sz="2400"/>
              <a:t> (Start to Start)</a:t>
            </a:r>
          </a:p>
          <a:p>
            <a:endParaRPr lang="hu-HU" sz="2400"/>
          </a:p>
          <a:p>
            <a:endParaRPr lang="hu-HU" sz="2400"/>
          </a:p>
          <a:p>
            <a:endParaRPr lang="hu-HU" sz="2400"/>
          </a:p>
          <a:p>
            <a:endParaRPr lang="hu-HU" sz="2400"/>
          </a:p>
          <a:p>
            <a:r>
              <a:rPr lang="hu-HU" sz="2400" b="1"/>
              <a:t>BB</a:t>
            </a:r>
            <a:r>
              <a:rPr lang="hu-HU" sz="2400"/>
              <a:t> (Befejezés-befejezés)</a:t>
            </a:r>
          </a:p>
          <a:p>
            <a:r>
              <a:rPr lang="hu-HU" sz="2400" b="1"/>
              <a:t>FF</a:t>
            </a:r>
            <a:r>
              <a:rPr lang="hu-HU" sz="2400"/>
              <a:t> (Finish to Finish)</a:t>
            </a:r>
          </a:p>
          <a:p>
            <a:endParaRPr lang="hu-HU" sz="2400"/>
          </a:p>
          <a:p>
            <a:endParaRPr lang="hu-HU" sz="2400"/>
          </a:p>
        </p:txBody>
      </p:sp>
      <p:grpSp>
        <p:nvGrpSpPr>
          <p:cNvPr id="884741" name="Group 5"/>
          <p:cNvGrpSpPr>
            <a:grpSpLocks/>
          </p:cNvGrpSpPr>
          <p:nvPr/>
        </p:nvGrpSpPr>
        <p:grpSpPr bwMode="auto">
          <a:xfrm>
            <a:off x="404813" y="2708275"/>
            <a:ext cx="7138987" cy="3600450"/>
            <a:chOff x="255" y="1706"/>
            <a:chExt cx="4497" cy="2268"/>
          </a:xfrm>
        </p:grpSpPr>
        <p:grpSp>
          <p:nvGrpSpPr>
            <p:cNvPr id="884742" name="Group 6"/>
            <p:cNvGrpSpPr>
              <a:grpSpLocks/>
            </p:cNvGrpSpPr>
            <p:nvPr/>
          </p:nvGrpSpPr>
          <p:grpSpPr bwMode="auto">
            <a:xfrm>
              <a:off x="1023" y="1706"/>
              <a:ext cx="3655" cy="672"/>
              <a:chOff x="1023" y="1910"/>
              <a:chExt cx="3655" cy="672"/>
            </a:xfrm>
          </p:grpSpPr>
          <p:sp>
            <p:nvSpPr>
              <p:cNvPr id="884743" name="Rectangle 7"/>
              <p:cNvSpPr>
                <a:spLocks noChangeArrowheads="1"/>
              </p:cNvSpPr>
              <p:nvPr/>
            </p:nvSpPr>
            <p:spPr bwMode="auto">
              <a:xfrm>
                <a:off x="1023" y="1958"/>
                <a:ext cx="779" cy="178"/>
              </a:xfrm>
              <a:prstGeom prst="rect">
                <a:avLst/>
              </a:prstGeom>
              <a:solidFill>
                <a:srgbClr val="FF99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4744" name="Line 8"/>
              <p:cNvSpPr>
                <a:spLocks noChangeShapeType="1"/>
              </p:cNvSpPr>
              <p:nvPr/>
            </p:nvSpPr>
            <p:spPr bwMode="auto">
              <a:xfrm>
                <a:off x="1957" y="2136"/>
                <a:ext cx="0" cy="2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884745" name="Rectangle 9"/>
              <p:cNvSpPr>
                <a:spLocks noChangeArrowheads="1"/>
              </p:cNvSpPr>
              <p:nvPr/>
            </p:nvSpPr>
            <p:spPr bwMode="auto">
              <a:xfrm>
                <a:off x="1957" y="2404"/>
                <a:ext cx="779" cy="178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4746" name="Line 10"/>
              <p:cNvSpPr>
                <a:spLocks noChangeShapeType="1"/>
              </p:cNvSpPr>
              <p:nvPr/>
            </p:nvSpPr>
            <p:spPr bwMode="auto">
              <a:xfrm flipH="1">
                <a:off x="1802" y="2136"/>
                <a:ext cx="15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884747" name="Rectangle 11"/>
              <p:cNvSpPr>
                <a:spLocks noChangeArrowheads="1"/>
              </p:cNvSpPr>
              <p:nvPr/>
            </p:nvSpPr>
            <p:spPr bwMode="auto">
              <a:xfrm>
                <a:off x="3899" y="1910"/>
                <a:ext cx="779" cy="178"/>
              </a:xfrm>
              <a:prstGeom prst="rect">
                <a:avLst/>
              </a:prstGeom>
              <a:solidFill>
                <a:srgbClr val="FF99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4748" name="Rectangle 12"/>
              <p:cNvSpPr>
                <a:spLocks noChangeArrowheads="1"/>
              </p:cNvSpPr>
              <p:nvPr/>
            </p:nvSpPr>
            <p:spPr bwMode="auto">
              <a:xfrm>
                <a:off x="3899" y="2356"/>
                <a:ext cx="779" cy="178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4749" name="Line 13"/>
              <p:cNvSpPr>
                <a:spLocks noChangeShapeType="1"/>
              </p:cNvSpPr>
              <p:nvPr/>
            </p:nvSpPr>
            <p:spPr bwMode="auto">
              <a:xfrm flipH="1">
                <a:off x="3744" y="2088"/>
                <a:ext cx="15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884750" name="Line 14"/>
              <p:cNvSpPr>
                <a:spLocks noChangeShapeType="1"/>
              </p:cNvSpPr>
              <p:nvPr/>
            </p:nvSpPr>
            <p:spPr bwMode="auto">
              <a:xfrm flipH="1">
                <a:off x="3744" y="2356"/>
                <a:ext cx="15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884751" name="Line 15"/>
              <p:cNvSpPr>
                <a:spLocks noChangeShapeType="1"/>
              </p:cNvSpPr>
              <p:nvPr/>
            </p:nvSpPr>
            <p:spPr bwMode="auto">
              <a:xfrm>
                <a:off x="3744" y="2088"/>
                <a:ext cx="0" cy="2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884752" name="Group 16"/>
            <p:cNvGrpSpPr>
              <a:grpSpLocks/>
            </p:cNvGrpSpPr>
            <p:nvPr/>
          </p:nvGrpSpPr>
          <p:grpSpPr bwMode="auto">
            <a:xfrm>
              <a:off x="255" y="3343"/>
              <a:ext cx="4497" cy="631"/>
              <a:chOff x="255" y="3343"/>
              <a:chExt cx="4497" cy="631"/>
            </a:xfrm>
          </p:grpSpPr>
          <p:sp>
            <p:nvSpPr>
              <p:cNvPr id="884753" name="Rectangle 17"/>
              <p:cNvSpPr>
                <a:spLocks noChangeArrowheads="1"/>
              </p:cNvSpPr>
              <p:nvPr/>
            </p:nvSpPr>
            <p:spPr bwMode="auto">
              <a:xfrm>
                <a:off x="1189" y="3343"/>
                <a:ext cx="779" cy="178"/>
              </a:xfrm>
              <a:prstGeom prst="rect">
                <a:avLst/>
              </a:prstGeom>
              <a:solidFill>
                <a:srgbClr val="FF99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4754" name="Line 18"/>
              <p:cNvSpPr>
                <a:spLocks noChangeShapeType="1"/>
              </p:cNvSpPr>
              <p:nvPr/>
            </p:nvSpPr>
            <p:spPr bwMode="auto">
              <a:xfrm>
                <a:off x="1034" y="3521"/>
                <a:ext cx="0" cy="2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884755" name="Rectangle 19"/>
              <p:cNvSpPr>
                <a:spLocks noChangeArrowheads="1"/>
              </p:cNvSpPr>
              <p:nvPr/>
            </p:nvSpPr>
            <p:spPr bwMode="auto">
              <a:xfrm>
                <a:off x="255" y="3789"/>
                <a:ext cx="779" cy="178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4756" name="Line 20"/>
              <p:cNvSpPr>
                <a:spLocks noChangeShapeType="1"/>
              </p:cNvSpPr>
              <p:nvPr/>
            </p:nvSpPr>
            <p:spPr bwMode="auto">
              <a:xfrm flipH="1">
                <a:off x="1034" y="3521"/>
                <a:ext cx="15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884757" name="Rectangle 21"/>
              <p:cNvSpPr>
                <a:spLocks noChangeArrowheads="1"/>
              </p:cNvSpPr>
              <p:nvPr/>
            </p:nvSpPr>
            <p:spPr bwMode="auto">
              <a:xfrm>
                <a:off x="3818" y="3350"/>
                <a:ext cx="779" cy="178"/>
              </a:xfrm>
              <a:prstGeom prst="rect">
                <a:avLst/>
              </a:prstGeom>
              <a:solidFill>
                <a:srgbClr val="FF99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4758" name="Rectangle 22"/>
              <p:cNvSpPr>
                <a:spLocks noChangeArrowheads="1"/>
              </p:cNvSpPr>
              <p:nvPr/>
            </p:nvSpPr>
            <p:spPr bwMode="auto">
              <a:xfrm>
                <a:off x="3818" y="3796"/>
                <a:ext cx="779" cy="178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4759" name="Line 23"/>
              <p:cNvSpPr>
                <a:spLocks noChangeShapeType="1"/>
              </p:cNvSpPr>
              <p:nvPr/>
            </p:nvSpPr>
            <p:spPr bwMode="auto">
              <a:xfrm flipH="1">
                <a:off x="4597" y="3528"/>
                <a:ext cx="15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884760" name="Line 24"/>
              <p:cNvSpPr>
                <a:spLocks noChangeShapeType="1"/>
              </p:cNvSpPr>
              <p:nvPr/>
            </p:nvSpPr>
            <p:spPr bwMode="auto">
              <a:xfrm flipH="1">
                <a:off x="4597" y="3796"/>
                <a:ext cx="15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884761" name="Line 25"/>
              <p:cNvSpPr>
                <a:spLocks noChangeShapeType="1"/>
              </p:cNvSpPr>
              <p:nvPr/>
            </p:nvSpPr>
            <p:spPr bwMode="auto">
              <a:xfrm>
                <a:off x="4752" y="3528"/>
                <a:ext cx="0" cy="2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sp>
        <p:nvSpPr>
          <p:cNvPr id="884762" name="Line 26"/>
          <p:cNvSpPr>
            <a:spLocks noChangeShapeType="1"/>
          </p:cNvSpPr>
          <p:nvPr/>
        </p:nvSpPr>
        <p:spPr bwMode="auto">
          <a:xfrm>
            <a:off x="304800" y="4038600"/>
            <a:ext cx="8534400" cy="0"/>
          </a:xfrm>
          <a:prstGeom prst="line">
            <a:avLst/>
          </a:prstGeom>
          <a:noFill/>
          <a:ln w="57150">
            <a:solidFill>
              <a:srgbClr val="3366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884763" name="Line 27"/>
          <p:cNvSpPr>
            <a:spLocks noChangeShapeType="1"/>
          </p:cNvSpPr>
          <p:nvPr/>
        </p:nvSpPr>
        <p:spPr bwMode="auto">
          <a:xfrm>
            <a:off x="4495800" y="1600200"/>
            <a:ext cx="0" cy="4953000"/>
          </a:xfrm>
          <a:prstGeom prst="line">
            <a:avLst/>
          </a:prstGeom>
          <a:noFill/>
          <a:ln w="57150">
            <a:solidFill>
              <a:srgbClr val="3366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Kapcsolati idő</a:t>
            </a:r>
          </a:p>
        </p:txBody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kapcsolati idővel, a </a:t>
            </a:r>
            <a:r>
              <a:rPr lang="hu-HU" b="1"/>
              <a:t>Különbséggel (Lag)</a:t>
            </a:r>
            <a:r>
              <a:rPr lang="hu-HU"/>
              <a:t> „finomhangolhatjuk” a kapcsolatokat</a:t>
            </a:r>
          </a:p>
          <a:p>
            <a:r>
              <a:rPr lang="hu-HU"/>
              <a:t>Értéke (negatív, nulla, pozitív)</a:t>
            </a:r>
          </a:p>
          <a:p>
            <a:r>
              <a:rPr lang="hu-HU"/>
              <a:t>Egysége idő, vagy százalék</a:t>
            </a:r>
          </a:p>
          <a:p>
            <a:r>
              <a:rPr lang="hu-HU"/>
              <a:t>Támpontja az előző tevékenység</a:t>
            </a:r>
          </a:p>
        </p:txBody>
      </p:sp>
      <p:graphicFrame>
        <p:nvGraphicFramePr>
          <p:cNvPr id="886788" name="Object 4"/>
          <p:cNvGraphicFramePr>
            <a:graphicFrameLocks noChangeAspect="1"/>
          </p:cNvGraphicFramePr>
          <p:nvPr/>
        </p:nvGraphicFramePr>
        <p:xfrm>
          <a:off x="7391400" y="2209800"/>
          <a:ext cx="1279525" cy="4181475"/>
        </p:xfrm>
        <a:graphic>
          <a:graphicData uri="http://schemas.openxmlformats.org/presentationml/2006/ole">
            <p:oleObj spid="_x0000_s886788" name="Bitkép" r:id="rId4" imgW="1467055" imgH="4791744" progId="PBrush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Technológiai várakozási idő</a:t>
            </a:r>
          </a:p>
        </p:txBody>
      </p:sp>
      <p:sp>
        <p:nvSpPr>
          <p:cNvPr id="89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kapcsolati idő nem használható a munkafolyamat jellegéből adódó várakozások jelölésére.</a:t>
            </a:r>
          </a:p>
          <a:p>
            <a:r>
              <a:rPr lang="hu-HU"/>
              <a:t>Erre úgynevezett technológiai várakozási időket használunk.</a:t>
            </a:r>
          </a:p>
          <a:p>
            <a:r>
              <a:rPr lang="hu-HU"/>
              <a:t>Ezek egyszerű tevékenységek. Nevüket a megkülönböztetés és az egyéni formázás lehetősége miatt felkiáltójellel kezdjük.</a:t>
            </a:r>
          </a:p>
          <a:p>
            <a:r>
              <a:rPr lang="hu-HU"/>
              <a:t>Időtartamuk nemritkán munkanap helyett naptári azaz </a:t>
            </a:r>
            <a:r>
              <a:rPr lang="hu-HU" b="1"/>
              <a:t>enap-ban (eday)</a:t>
            </a:r>
            <a:r>
              <a:rPr lang="hu-HU"/>
              <a:t> van megadva.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Technológiai várakozási idő (folytatás)</a:t>
            </a:r>
          </a:p>
        </p:txBody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Minden olyan esetben technológiai várakozási időt kell felvenni a projekttervbe, amikor olyan folyamat végét kell kivárni, mely az adott technológiát figyelembe véve általunk nem meggyorsítható. Adott esetben emberek által végzett tevékenység is lehet technológiai várakozási idő a mi projektünk számára, ha időtartamára semmilyen ráhatásunk nincs, illetve nem is lehet (pl.: államigazgatási folyamat).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90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Nyissuk meg a korábban már látott </a:t>
            </a:r>
            <a:r>
              <a:rPr lang="hu-HU" b="1"/>
              <a:t>Védőfal.mpp</a:t>
            </a:r>
            <a:r>
              <a:rPr lang="hu-HU"/>
              <a:t> állományt! </a:t>
            </a:r>
          </a:p>
          <a:p>
            <a:r>
              <a:rPr lang="hu-HU"/>
              <a:t>Keressünk az ütemterven technológiai várakozási időt! </a:t>
            </a:r>
          </a:p>
        </p:txBody>
      </p:sp>
      <p:pic>
        <p:nvPicPr>
          <p:cNvPr id="903172" name="Picture 4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08500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90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Nyissuk meg a </a:t>
            </a:r>
            <a:r>
              <a:rPr lang="hu-HU" b="1"/>
              <a:t>Technológiai.mpp</a:t>
            </a:r>
            <a:r>
              <a:rPr lang="hu-HU"/>
              <a:t> állományt! </a:t>
            </a:r>
          </a:p>
          <a:p>
            <a:r>
              <a:rPr lang="hu-HU"/>
              <a:t>Formázzunk meg minden felkiáltójellel jelölt technológiai várakozási időt sárga színű sávval! </a:t>
            </a:r>
          </a:p>
        </p:txBody>
      </p:sp>
      <p:pic>
        <p:nvPicPr>
          <p:cNvPr id="905220" name="Picture 4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08500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442" name="Rectangle 17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Kapcsolatok a kapcsolati idő függvényében</a:t>
            </a:r>
          </a:p>
        </p:txBody>
      </p:sp>
      <p:sp>
        <p:nvSpPr>
          <p:cNvPr id="907443" name="Rectangle 17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kapcsolatok látszólag helyettesíthetik egymást</a:t>
            </a:r>
          </a:p>
          <a:p>
            <a:endParaRPr lang="hu-HU"/>
          </a:p>
          <a:p>
            <a:endParaRPr lang="hu-HU"/>
          </a:p>
          <a:p>
            <a:r>
              <a:rPr lang="hu-HU"/>
              <a:t>De csak látszólag, mert másként viselkednek.</a:t>
            </a:r>
          </a:p>
        </p:txBody>
      </p:sp>
      <p:pic>
        <p:nvPicPr>
          <p:cNvPr id="907446" name="Picture 18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9588" y="2341563"/>
            <a:ext cx="8124825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07447" name="Picture 18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4825" y="3790950"/>
            <a:ext cx="81343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Kapcsolatok a kapcsolati idő függvényében (folytatás)</a:t>
            </a:r>
          </a:p>
        </p:txBody>
      </p:sp>
      <p:sp>
        <p:nvSpPr>
          <p:cNvPr id="911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Mivel a különböző kapcsolattípusok eltérően reagálnak a különféle időütemezési változásokra, így egyáltalán nem mindegy, hogy mikor melyiket használjuk. Sőt! </a:t>
            </a:r>
            <a:endParaRPr lang="hu-HU" smtClean="0"/>
          </a:p>
          <a:p>
            <a:r>
              <a:rPr lang="hu-HU" smtClean="0"/>
              <a:t>Bizonyos </a:t>
            </a:r>
            <a:r>
              <a:rPr lang="hu-HU"/>
              <a:t>esetekben két tevékenység közé egyetlen kapcsolat nem is elég! Mivel a Microsoft Office Project ezt közvetlenül nem támogatja, szükség van úgynevezett látszat- vagy segédtevékenységek bevezetésére.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Átlapolt tevékenységek</a:t>
            </a:r>
          </a:p>
        </p:txBody>
      </p:sp>
      <p:sp>
        <p:nvSpPr>
          <p:cNvPr id="913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Minden olyan esetben, amikor két tevékenység bizonyos mértékig párhuzamosan hajtható végre egy másikkal, meg kell vizsgálni, hogy egyik vagy másik jelentős mérvű hosszváltozása esetén is helyes-e a kapcsolat. </a:t>
            </a:r>
            <a:endParaRPr lang="hu-HU" smtClean="0"/>
          </a:p>
          <a:p>
            <a:r>
              <a:rPr lang="hu-HU" smtClean="0"/>
              <a:t>Ha </a:t>
            </a:r>
            <a:r>
              <a:rPr lang="hu-HU"/>
              <a:t>nem maradt helyes, akkor átlapolásról beszélhetünk.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Kettős kapcsolatok felvétele</a:t>
            </a:r>
          </a:p>
        </p:txBody>
      </p:sp>
      <p:sp>
        <p:nvSpPr>
          <p:cNvPr id="915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Ha a két tevékenység egymással átlapolt, azaz a rákövetkező tevékenység elkezdéséhez valamennyinek már meg kell lennie az előzményből, a befejezéséhez pedig az előbbinek is kész kell lennie, akkor biztos, hogy két kapcsolatra van szükség, melyet egy segéd-tevékenység közbeiktatásával vehetünk fel. </a:t>
            </a:r>
          </a:p>
          <a:p>
            <a:r>
              <a:rPr lang="hu-HU"/>
              <a:t>Az ilyen tevékenységeket azonosítási és formázási okból célszerű a nevük elején egy mínuszjellel kezdeni.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Tevékenységek mozgástere</a:t>
            </a:r>
          </a:p>
        </p:txBody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Két tevékenység között egy kapcsolat,</a:t>
            </a:r>
          </a:p>
          <a:p>
            <a:r>
              <a:rPr lang="hu-HU"/>
              <a:t>Több kapcsolathoz több tevékenység kell.</a:t>
            </a:r>
          </a:p>
        </p:txBody>
      </p:sp>
      <p:grpSp>
        <p:nvGrpSpPr>
          <p:cNvPr id="890884" name="Group 4"/>
          <p:cNvGrpSpPr>
            <a:grpSpLocks/>
          </p:cNvGrpSpPr>
          <p:nvPr/>
        </p:nvGrpSpPr>
        <p:grpSpPr bwMode="auto">
          <a:xfrm>
            <a:off x="1295400" y="4419600"/>
            <a:ext cx="7145338" cy="1371600"/>
            <a:chOff x="816" y="2784"/>
            <a:chExt cx="4501" cy="864"/>
          </a:xfrm>
        </p:grpSpPr>
        <p:sp>
          <p:nvSpPr>
            <p:cNvPr id="890885" name="Rectangle 5"/>
            <p:cNvSpPr>
              <a:spLocks noChangeArrowheads="1"/>
            </p:cNvSpPr>
            <p:nvPr/>
          </p:nvSpPr>
          <p:spPr bwMode="auto">
            <a:xfrm>
              <a:off x="915" y="2795"/>
              <a:ext cx="1060" cy="222"/>
            </a:xfrm>
            <a:prstGeom prst="rect">
              <a:avLst/>
            </a:prstGeom>
            <a:solidFill>
              <a:srgbClr val="FF9900"/>
            </a:solidFill>
            <a:ln w="25400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0886" name="Rectangle 6"/>
            <p:cNvSpPr>
              <a:spLocks noChangeArrowheads="1"/>
            </p:cNvSpPr>
            <p:nvPr/>
          </p:nvSpPr>
          <p:spPr bwMode="auto">
            <a:xfrm>
              <a:off x="3563" y="2784"/>
              <a:ext cx="1059" cy="221"/>
            </a:xfrm>
            <a:prstGeom prst="rect">
              <a:avLst/>
            </a:prstGeom>
            <a:solidFill>
              <a:srgbClr val="FF9900"/>
            </a:solidFill>
            <a:ln w="25400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0887" name="Rectangle 7" descr="Vastag átlós lefelé"/>
            <p:cNvSpPr>
              <a:spLocks noChangeArrowheads="1"/>
            </p:cNvSpPr>
            <p:nvPr/>
          </p:nvSpPr>
          <p:spPr bwMode="auto">
            <a:xfrm>
              <a:off x="2107" y="3111"/>
              <a:ext cx="231" cy="221"/>
            </a:xfrm>
            <a:prstGeom prst="rect">
              <a:avLst/>
            </a:prstGeom>
            <a:pattFill prst="wdDnDiag">
              <a:fgClr>
                <a:srgbClr val="FF9900"/>
              </a:fgClr>
              <a:bgClr>
                <a:srgbClr val="FFFFFF"/>
              </a:bgClr>
            </a:pattFill>
            <a:ln w="25400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0888" name="Rectangle 8" descr="Vastag átlós lefelé"/>
            <p:cNvSpPr>
              <a:spLocks noChangeArrowheads="1"/>
            </p:cNvSpPr>
            <p:nvPr/>
          </p:nvSpPr>
          <p:spPr bwMode="auto">
            <a:xfrm>
              <a:off x="4754" y="3100"/>
              <a:ext cx="232" cy="221"/>
            </a:xfrm>
            <a:prstGeom prst="rect">
              <a:avLst/>
            </a:prstGeom>
            <a:pattFill prst="wdDnDiag">
              <a:fgClr>
                <a:srgbClr val="FF9900"/>
              </a:fgClr>
              <a:bgClr>
                <a:srgbClr val="FFFFFF"/>
              </a:bgClr>
            </a:pattFill>
            <a:ln w="25400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0889" name="Rectangle 9"/>
            <p:cNvSpPr>
              <a:spLocks noChangeArrowheads="1"/>
            </p:cNvSpPr>
            <p:nvPr/>
          </p:nvSpPr>
          <p:spPr bwMode="auto">
            <a:xfrm>
              <a:off x="1610" y="3427"/>
              <a:ext cx="728" cy="221"/>
            </a:xfrm>
            <a:prstGeom prst="rect">
              <a:avLst/>
            </a:prstGeom>
            <a:solidFill>
              <a:srgbClr val="FF9900"/>
            </a:solidFill>
            <a:ln w="25400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0890" name="Rectangle 10"/>
            <p:cNvSpPr>
              <a:spLocks noChangeArrowheads="1"/>
            </p:cNvSpPr>
            <p:nvPr/>
          </p:nvSpPr>
          <p:spPr bwMode="auto">
            <a:xfrm>
              <a:off x="3795" y="3415"/>
              <a:ext cx="1390" cy="222"/>
            </a:xfrm>
            <a:prstGeom prst="rect">
              <a:avLst/>
            </a:prstGeom>
            <a:solidFill>
              <a:srgbClr val="FF9900"/>
            </a:solidFill>
            <a:ln w="25400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0891" name="Freeform 11"/>
            <p:cNvSpPr>
              <a:spLocks/>
            </p:cNvSpPr>
            <p:nvPr/>
          </p:nvSpPr>
          <p:spPr bwMode="auto">
            <a:xfrm>
              <a:off x="816" y="2795"/>
              <a:ext cx="790" cy="634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0" y="960"/>
                </a:cxn>
                <a:cxn ang="0">
                  <a:pos x="1146" y="963"/>
                </a:cxn>
              </a:cxnLst>
              <a:rect l="0" t="0" r="r" b="b"/>
              <a:pathLst>
                <a:path w="1146" h="963">
                  <a:moveTo>
                    <a:pt x="144" y="0"/>
                  </a:moveTo>
                  <a:lnTo>
                    <a:pt x="0" y="0"/>
                  </a:lnTo>
                  <a:lnTo>
                    <a:pt x="0" y="960"/>
                  </a:lnTo>
                  <a:lnTo>
                    <a:pt x="1146" y="963"/>
                  </a:lnTo>
                </a:path>
              </a:pathLst>
            </a:custGeom>
            <a:noFill/>
            <a:ln w="28575" cap="flat" cmpd="sng">
              <a:solidFill>
                <a:srgbClr val="80000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90892" name="Freeform 12"/>
            <p:cNvSpPr>
              <a:spLocks/>
            </p:cNvSpPr>
            <p:nvPr/>
          </p:nvSpPr>
          <p:spPr bwMode="auto">
            <a:xfrm>
              <a:off x="3463" y="2784"/>
              <a:ext cx="317" cy="631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0" y="960"/>
                </a:cxn>
                <a:cxn ang="0">
                  <a:pos x="459" y="954"/>
                </a:cxn>
              </a:cxnLst>
              <a:rect l="0" t="0" r="r" b="b"/>
              <a:pathLst>
                <a:path w="459" h="960">
                  <a:moveTo>
                    <a:pt x="144" y="0"/>
                  </a:moveTo>
                  <a:lnTo>
                    <a:pt x="0" y="0"/>
                  </a:lnTo>
                  <a:lnTo>
                    <a:pt x="0" y="960"/>
                  </a:lnTo>
                  <a:lnTo>
                    <a:pt x="459" y="954"/>
                  </a:lnTo>
                </a:path>
              </a:pathLst>
            </a:custGeom>
            <a:noFill/>
            <a:ln w="28575" cap="flat" cmpd="sng">
              <a:solidFill>
                <a:srgbClr val="80000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90893" name="Freeform 13"/>
            <p:cNvSpPr>
              <a:spLocks/>
            </p:cNvSpPr>
            <p:nvPr/>
          </p:nvSpPr>
          <p:spPr bwMode="auto">
            <a:xfrm>
              <a:off x="1975" y="2795"/>
              <a:ext cx="132" cy="3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0"/>
                </a:cxn>
                <a:cxn ang="0">
                  <a:pos x="192" y="480"/>
                </a:cxn>
              </a:cxnLst>
              <a:rect l="0" t="0" r="r" b="b"/>
              <a:pathLst>
                <a:path w="192" h="480">
                  <a:moveTo>
                    <a:pt x="0" y="0"/>
                  </a:moveTo>
                  <a:lnTo>
                    <a:pt x="192" y="0"/>
                  </a:lnTo>
                  <a:lnTo>
                    <a:pt x="192" y="480"/>
                  </a:lnTo>
                </a:path>
              </a:pathLst>
            </a:custGeom>
            <a:noFill/>
            <a:ln w="28575" cap="flat" cmpd="sng">
              <a:solidFill>
                <a:srgbClr val="80000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90894" name="Freeform 14"/>
            <p:cNvSpPr>
              <a:spLocks/>
            </p:cNvSpPr>
            <p:nvPr/>
          </p:nvSpPr>
          <p:spPr bwMode="auto">
            <a:xfrm>
              <a:off x="4622" y="2784"/>
              <a:ext cx="132" cy="3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0"/>
                </a:cxn>
                <a:cxn ang="0">
                  <a:pos x="192" y="480"/>
                </a:cxn>
              </a:cxnLst>
              <a:rect l="0" t="0" r="r" b="b"/>
              <a:pathLst>
                <a:path w="192" h="480">
                  <a:moveTo>
                    <a:pt x="0" y="0"/>
                  </a:moveTo>
                  <a:lnTo>
                    <a:pt x="192" y="0"/>
                  </a:lnTo>
                  <a:lnTo>
                    <a:pt x="192" y="480"/>
                  </a:lnTo>
                </a:path>
              </a:pathLst>
            </a:custGeom>
            <a:noFill/>
            <a:ln w="28575" cap="flat" cmpd="sng">
              <a:solidFill>
                <a:srgbClr val="80000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90895" name="Freeform 15"/>
            <p:cNvSpPr>
              <a:spLocks/>
            </p:cNvSpPr>
            <p:nvPr/>
          </p:nvSpPr>
          <p:spPr bwMode="auto">
            <a:xfrm>
              <a:off x="2338" y="3111"/>
              <a:ext cx="133" cy="3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0"/>
                </a:cxn>
                <a:cxn ang="0">
                  <a:pos x="192" y="480"/>
                </a:cxn>
                <a:cxn ang="0">
                  <a:pos x="0" y="480"/>
                </a:cxn>
              </a:cxnLst>
              <a:rect l="0" t="0" r="r" b="b"/>
              <a:pathLst>
                <a:path w="192" h="480">
                  <a:moveTo>
                    <a:pt x="0" y="0"/>
                  </a:moveTo>
                  <a:lnTo>
                    <a:pt x="192" y="0"/>
                  </a:lnTo>
                  <a:lnTo>
                    <a:pt x="192" y="480"/>
                  </a:lnTo>
                  <a:lnTo>
                    <a:pt x="0" y="480"/>
                  </a:lnTo>
                </a:path>
              </a:pathLst>
            </a:custGeom>
            <a:noFill/>
            <a:ln w="28575" cap="flat" cmpd="sng">
              <a:solidFill>
                <a:srgbClr val="80000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90896" name="Freeform 16"/>
            <p:cNvSpPr>
              <a:spLocks/>
            </p:cNvSpPr>
            <p:nvPr/>
          </p:nvSpPr>
          <p:spPr bwMode="auto">
            <a:xfrm>
              <a:off x="4990" y="3100"/>
              <a:ext cx="327" cy="315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474" y="0"/>
                </a:cxn>
                <a:cxn ang="0">
                  <a:pos x="474" y="480"/>
                </a:cxn>
                <a:cxn ang="0">
                  <a:pos x="282" y="480"/>
                </a:cxn>
              </a:cxnLst>
              <a:rect l="0" t="0" r="r" b="b"/>
              <a:pathLst>
                <a:path w="474" h="480">
                  <a:moveTo>
                    <a:pt x="0" y="6"/>
                  </a:moveTo>
                  <a:lnTo>
                    <a:pt x="474" y="0"/>
                  </a:lnTo>
                  <a:lnTo>
                    <a:pt x="474" y="480"/>
                  </a:lnTo>
                  <a:lnTo>
                    <a:pt x="282" y="480"/>
                  </a:lnTo>
                </a:path>
              </a:pathLst>
            </a:custGeom>
            <a:noFill/>
            <a:ln w="28575" cap="flat" cmpd="sng">
              <a:solidFill>
                <a:srgbClr val="80000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90897" name="Line 17"/>
            <p:cNvSpPr>
              <a:spLocks noChangeShapeType="1"/>
            </p:cNvSpPr>
            <p:nvPr/>
          </p:nvSpPr>
          <p:spPr bwMode="auto">
            <a:xfrm>
              <a:off x="944" y="3299"/>
              <a:ext cx="255" cy="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90898" name="Line 18"/>
            <p:cNvSpPr>
              <a:spLocks noChangeShapeType="1"/>
            </p:cNvSpPr>
            <p:nvPr/>
          </p:nvSpPr>
          <p:spPr bwMode="auto">
            <a:xfrm>
              <a:off x="3539" y="3299"/>
              <a:ext cx="256" cy="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Figyelem!</a:t>
            </a:r>
          </a:p>
        </p:txBody>
      </p:sp>
      <p:sp>
        <p:nvSpPr>
          <p:cNvPr id="917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2400"/>
              <a:t>A kapcsolatok meghatározása minden esetben egyedi elbírálást igényel. Ugyanazok a tevékenységek szerve-zettől vagy projekttől függően más-más kapcsolatot igényelhetnek, ugyanis a tevékenységek logikai összefüggéseiből, a körülményektől függően más, és más aspektus válhat lényegessé.</a:t>
            </a:r>
          </a:p>
          <a:p>
            <a:r>
              <a:rPr lang="hu-HU" sz="2400"/>
              <a:t>A megfelelő kapcsolattípus kiválasztásához célszerű a kapcsolatban résztvevő mindkét tevékenység viselke-dését megvizsgálni, hogy mi történik akkor, ha egyik vagy másik időben összehúzódik, vagy kiterjed, elcsú-szik, vagy hamarabb kezdődik.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919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Nyissuk meg ismét a </a:t>
            </a:r>
            <a:r>
              <a:rPr lang="hu-HU" b="1"/>
              <a:t>Védőfal.mpp</a:t>
            </a:r>
            <a:r>
              <a:rPr lang="hu-HU"/>
              <a:t> állományt! </a:t>
            </a:r>
          </a:p>
          <a:p>
            <a:r>
              <a:rPr lang="hu-HU"/>
              <a:t>Keressünk a projekttervben ilyen mozgástérrel ellátott kapcsolatot! </a:t>
            </a:r>
          </a:p>
        </p:txBody>
      </p:sp>
      <p:pic>
        <p:nvPicPr>
          <p:cNvPr id="919556" name="Picture 4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04025" y="4508500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Tevékenységhosszak egymáshoz képesti függése </a:t>
            </a:r>
          </a:p>
        </p:txBody>
      </p:sp>
      <p:sp>
        <p:nvSpPr>
          <p:cNvPr id="921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hu-HU" sz="2400"/>
              <a:t>Sok esetben nem is annyira a tevékenységek kezdete és vége, hanem a hosszuk között van az összefüggés. </a:t>
            </a:r>
          </a:p>
          <a:p>
            <a:pPr>
              <a:lnSpc>
                <a:spcPct val="80000"/>
              </a:lnSpc>
            </a:pPr>
            <a:r>
              <a:rPr lang="hu-HU" sz="2400"/>
              <a:t>Ha tehát az egyik tevékenység hossza pontosan meghatározza a másik hosszát, akkor úgynevezett függő hosszúságú, vagy gumi tevékenységről beszélhetünk.</a:t>
            </a:r>
          </a:p>
          <a:p>
            <a:pPr>
              <a:lnSpc>
                <a:spcPct val="80000"/>
              </a:lnSpc>
            </a:pPr>
            <a:r>
              <a:rPr lang="hu-HU" sz="2400"/>
              <a:t>Az ilyen tevékenységek lényegében nem mások, mint olyan speciális célú összefoglaló tevékenységek, melyek két mérföldkövet foglalnak magukba. Az egyik a tevékenység kezdetét, a másik a végét adja meg oly módon, hogy a másik tevékenység megfelelő pontjához vannak kötve megfelelő kapcsolatok, illetve kapcsolati idők megadása mellett.</a:t>
            </a:r>
          </a:p>
          <a:p>
            <a:pPr>
              <a:lnSpc>
                <a:spcPct val="80000"/>
              </a:lnSpc>
            </a:pPr>
            <a:r>
              <a:rPr lang="hu-HU" sz="2400"/>
              <a:t>Az ilyen tevékenységek neve elé kettőspontot szoktunk tenni a speciális formázás lehetővé tétele érdekében.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Függő hosszúságú, vagy gumitevékenység</a:t>
            </a:r>
          </a:p>
        </p:txBody>
      </p:sp>
      <p:sp>
        <p:nvSpPr>
          <p:cNvPr id="923654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Gumitevékenység kinyitva:</a:t>
            </a:r>
          </a:p>
          <a:p>
            <a:endParaRPr lang="hu-HU"/>
          </a:p>
          <a:p>
            <a:endParaRPr lang="hu-HU"/>
          </a:p>
          <a:p>
            <a:endParaRPr lang="hu-HU"/>
          </a:p>
          <a:p>
            <a:endParaRPr lang="hu-HU"/>
          </a:p>
          <a:p>
            <a:r>
              <a:rPr lang="hu-HU"/>
              <a:t>Összecsukva:</a:t>
            </a:r>
          </a:p>
        </p:txBody>
      </p:sp>
      <p:pic>
        <p:nvPicPr>
          <p:cNvPr id="92365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2565400"/>
            <a:ext cx="8353425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3656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5081588"/>
            <a:ext cx="835342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927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Nyissuk meg újra a </a:t>
            </a:r>
            <a:r>
              <a:rPr lang="hu-HU" b="1"/>
              <a:t>Védőfal.mpp</a:t>
            </a:r>
            <a:r>
              <a:rPr lang="hu-HU"/>
              <a:t> állományt! </a:t>
            </a:r>
          </a:p>
          <a:p>
            <a:r>
              <a:rPr lang="hu-HU"/>
              <a:t>Keressünk a tervben olyan tevékenységkapcsolatot, melynél az adott tevékenység hossza függ egy másikétól!</a:t>
            </a:r>
          </a:p>
        </p:txBody>
      </p:sp>
      <p:pic>
        <p:nvPicPr>
          <p:cNvPr id="927748" name="Picture 4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81525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Kapcsolat megadása, módosítása</a:t>
            </a:r>
          </a:p>
        </p:txBody>
      </p:sp>
      <p:sp>
        <p:nvSpPr>
          <p:cNvPr id="89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Húzás egérrel</a:t>
            </a:r>
          </a:p>
          <a:p>
            <a:r>
              <a:rPr lang="hu-HU"/>
              <a:t>Összejelölés + </a:t>
            </a:r>
          </a:p>
          <a:p>
            <a:r>
              <a:rPr lang="hu-HU"/>
              <a:t>A </a:t>
            </a:r>
            <a:r>
              <a:rPr lang="hu-HU" b="1"/>
              <a:t>Megelőzők (Predecessors)</a:t>
            </a:r>
            <a:r>
              <a:rPr lang="hu-HU"/>
              <a:t> mező kitöltése</a:t>
            </a:r>
          </a:p>
          <a:p>
            <a:r>
              <a:rPr lang="hu-HU"/>
              <a:t>A tevékenység adatlapja </a:t>
            </a:r>
            <a:r>
              <a:rPr lang="hu-HU" b="1"/>
              <a:t>Megelőzők  (Predecessors)</a:t>
            </a:r>
            <a:r>
              <a:rPr lang="hu-HU"/>
              <a:t> fülén a mezők kitöltése</a:t>
            </a:r>
          </a:p>
          <a:p>
            <a:r>
              <a:rPr lang="hu-HU"/>
              <a:t>Módosításhoz</a:t>
            </a:r>
            <a:br>
              <a:rPr lang="hu-HU"/>
            </a:br>
            <a:r>
              <a:rPr lang="hu-HU"/>
              <a:t>dupla kattintás</a:t>
            </a:r>
            <a:br>
              <a:rPr lang="hu-HU"/>
            </a:br>
            <a:r>
              <a:rPr lang="hu-HU"/>
              <a:t>a nyílon</a:t>
            </a:r>
          </a:p>
          <a:p>
            <a:endParaRPr lang="hu-HU"/>
          </a:p>
        </p:txBody>
      </p:sp>
      <p:pic>
        <p:nvPicPr>
          <p:cNvPr id="892936" name="Picture 8" descr="Ikon_tevosszekaoc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2276475"/>
            <a:ext cx="574675" cy="549275"/>
          </a:xfrm>
          <a:prstGeom prst="rect">
            <a:avLst/>
          </a:prstGeom>
          <a:noFill/>
        </p:spPr>
      </p:pic>
      <p:pic>
        <p:nvPicPr>
          <p:cNvPr id="892938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17888" y="4343400"/>
            <a:ext cx="5257800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Megelőző kapcsolatok a tevékenység adatlapján</a:t>
            </a:r>
          </a:p>
        </p:txBody>
      </p:sp>
      <p:pic>
        <p:nvPicPr>
          <p:cNvPr id="89498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8163" y="1700213"/>
            <a:ext cx="8067675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9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Nyissuk meg a CSŐFEKTETÉS.MPP állományt!</a:t>
            </a:r>
          </a:p>
          <a:p>
            <a:r>
              <a:rPr lang="hu-HU"/>
              <a:t>A három munkafázis csak egy napos csúsztatással végezhető egymás mellett, ábrázoljuk a kapcsolatokat!</a:t>
            </a:r>
          </a:p>
          <a:p>
            <a:r>
              <a:rPr lang="hu-HU"/>
              <a:t>Hogyan gyorsíthatjuk meg a projekt átfutását, ha a földmunkák </a:t>
            </a:r>
            <a:br>
              <a:rPr lang="hu-HU"/>
            </a:br>
            <a:r>
              <a:rPr lang="hu-HU"/>
              <a:t>nem gyorsíthatók fel?</a:t>
            </a:r>
          </a:p>
        </p:txBody>
      </p:sp>
      <p:pic>
        <p:nvPicPr>
          <p:cNvPr id="897029" name="Picture 5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8488" y="4581525"/>
            <a:ext cx="1808162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929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Nyissuk meg a </a:t>
            </a:r>
            <a:r>
              <a:rPr lang="hu-HU" b="1"/>
              <a:t>GUMI.MPP</a:t>
            </a:r>
            <a:r>
              <a:rPr lang="hu-HU"/>
              <a:t> állományt!</a:t>
            </a:r>
          </a:p>
          <a:p>
            <a:r>
              <a:rPr lang="hu-HU"/>
              <a:t>Találunk benne két tevékenységet. Az egyik a </a:t>
            </a:r>
            <a:r>
              <a:rPr lang="hu-HU" b="1" i="1"/>
              <a:t>Kódolás</a:t>
            </a:r>
            <a:r>
              <a:rPr lang="hu-HU"/>
              <a:t>, a másik a </a:t>
            </a:r>
            <a:r>
              <a:rPr lang="hu-HU" b="1" i="1"/>
              <a:t>:Tesztelés</a:t>
            </a:r>
            <a:r>
              <a:rPr lang="hu-HU"/>
              <a:t>. A kódolás hossza határozza meg most esetünkben a tesztelését. A tesztelést a kódolás megkezdése után két nappal kezdjük meg, és hárommal végezzük tovább. Adjuk meg az összefüggést, és formázzuk is meg!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4880</TotalTime>
  <Words>870</Words>
  <Application>Microsoft PowerPoint</Application>
  <PresentationFormat>On-screen Show (4:3)</PresentationFormat>
  <Paragraphs>117</Paragraphs>
  <Slides>22</Slides>
  <Notes>22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Notesz</vt:lpstr>
      <vt:lpstr>Bitkép</vt:lpstr>
      <vt:lpstr>Logikai függőségek</vt:lpstr>
      <vt:lpstr>Kapcsolatok</vt:lpstr>
      <vt:lpstr>Kapcsolattípusok</vt:lpstr>
      <vt:lpstr>Kapcsolati idő</vt:lpstr>
      <vt:lpstr>Technológiai várakozási idő</vt:lpstr>
      <vt:lpstr>Technológiai várakozási idő (folytatás)</vt:lpstr>
      <vt:lpstr>Feladat</vt:lpstr>
      <vt:lpstr>Feladat</vt:lpstr>
      <vt:lpstr>Kapcsolatok a kapcsolati idő függvényében</vt:lpstr>
      <vt:lpstr>Kapcsolatok a kapcsolati idő függvényében (folytatás)</vt:lpstr>
      <vt:lpstr>Átlapolt tevékenységek</vt:lpstr>
      <vt:lpstr>Kettős kapcsolatok felvétele</vt:lpstr>
      <vt:lpstr>Tevékenységek mozgástere</vt:lpstr>
      <vt:lpstr>Figyelem!</vt:lpstr>
      <vt:lpstr>Feladat</vt:lpstr>
      <vt:lpstr>Tevékenységhosszak egymáshoz képesti függése </vt:lpstr>
      <vt:lpstr>Függő hosszúságú, vagy gumitevékenység</vt:lpstr>
      <vt:lpstr>Feladat</vt:lpstr>
      <vt:lpstr>Kapcsolat megadása, módosítása</vt:lpstr>
      <vt:lpstr>Megelőző kapcsolatok a tevékenység adatlapján</vt:lpstr>
      <vt:lpstr>Feladat</vt:lpstr>
      <vt:lpstr>Feladat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158</cp:revision>
  <cp:lastPrinted>1601-01-01T00:00:00Z</cp:lastPrinted>
  <dcterms:created xsi:type="dcterms:W3CDTF">2001-10-04T13:18:56Z</dcterms:created>
  <dcterms:modified xsi:type="dcterms:W3CDTF">2009-04-30T19:42:54Z</dcterms:modified>
</cp:coreProperties>
</file>