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7"/>
  </p:notesMasterIdLst>
  <p:handoutMasterIdLst>
    <p:handoutMasterId r:id="rId4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910EF7CA-6620-43F8-AE09-84EF918BC654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692FF37-5891-4064-8DD6-1955759D5B55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644046-A818-45A0-97D6-445A608123F4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3B6901-C2B8-4F19-8732-37B5A5F04FD1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3BC9DD-F129-452C-8A8E-357D0868BEAE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A5FA83-B691-4931-AA88-5508560F2AB5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A1B1CC-493A-4CCC-8837-BB82D1FC07EA}" type="slidenum">
              <a:rPr lang="en-GB"/>
              <a:pPr/>
              <a:t>5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800008-0BF6-4066-96D1-094FF8F13BD7}" type="slidenum">
              <a:rPr lang="en-GB"/>
              <a:pPr/>
              <a:t>6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0236FC-9940-43F0-A34D-0A5E553A8984}" type="slidenum">
              <a:rPr lang="en-GB"/>
              <a:pPr/>
              <a:t>7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93A138-C5F3-404B-9357-7BA5035D3A0A}" type="slidenum">
              <a:rPr lang="en-GB"/>
              <a:pPr/>
              <a:t>8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7167B8-21D6-4461-A8F4-0D4C6CCD8C8F}" type="slidenum">
              <a:rPr lang="en-GB"/>
              <a:pPr/>
              <a:t>9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F3C429-0F38-4536-9A95-03DC9C1F8477}" type="slidenum">
              <a:rPr lang="en-GB"/>
              <a:pPr/>
              <a:t>10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79D39F-F486-473E-BF49-6F8692BAE002}" type="slidenum">
              <a:rPr lang="en-GB"/>
              <a:pPr/>
              <a:t>11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71D1DC-B29C-4EAE-9D6D-BB8DECA41629}" type="slidenum">
              <a:rPr lang="en-GB"/>
              <a:pPr/>
              <a:t>12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E6799E-883D-4FB2-AA90-EA094031A575}" type="slidenum">
              <a:rPr lang="en-GB"/>
              <a:pPr/>
              <a:t>13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FE7F24-850C-49D1-9275-540D99DBB3DE}" type="slidenum">
              <a:rPr lang="en-GB"/>
              <a:pPr/>
              <a:t>14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C219CD-7E23-4062-8EE6-828177CF71FF}" type="slidenum">
              <a:rPr lang="en-GB"/>
              <a:pPr/>
              <a:t>15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098732-77B4-413A-8C51-54DEFA613342}" type="slidenum">
              <a:rPr lang="en-GB"/>
              <a:pPr/>
              <a:t>16</a:t>
            </a:fld>
            <a:endParaRPr lang="en-GB"/>
          </a:p>
        </p:txBody>
      </p:sp>
      <p:sp>
        <p:nvSpPr>
          <p:cNvPr id="89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62F7F5-6DE0-402F-A18A-4785DF3B7483}" type="slidenum">
              <a:rPr lang="en-GB"/>
              <a:pPr/>
              <a:t>17</a:t>
            </a:fld>
            <a:endParaRPr lang="en-GB"/>
          </a:p>
        </p:txBody>
      </p:sp>
      <p:sp>
        <p:nvSpPr>
          <p:cNvPr id="90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D1B6BC-3428-4D2E-991D-148FE59BDE5E}" type="slidenum">
              <a:rPr lang="en-GB"/>
              <a:pPr/>
              <a:t>18</a:t>
            </a:fld>
            <a:endParaRPr lang="en-GB"/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D17D50-EF7C-439B-8C83-8A5B13E4131C}" type="slidenum">
              <a:rPr lang="en-GB"/>
              <a:pPr/>
              <a:t>19</a:t>
            </a:fld>
            <a:endParaRPr lang="en-GB"/>
          </a:p>
        </p:txBody>
      </p:sp>
      <p:sp>
        <p:nvSpPr>
          <p:cNvPr id="90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7B19AE-C697-49B1-B57F-5648D37967EF}" type="slidenum">
              <a:rPr lang="en-GB"/>
              <a:pPr/>
              <a:t>20</a:t>
            </a:fld>
            <a:endParaRPr lang="en-GB"/>
          </a:p>
        </p:txBody>
      </p:sp>
      <p:sp>
        <p:nvSpPr>
          <p:cNvPr id="90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F70637-7FB9-4153-A1D9-B1C9AC742EE2}" type="slidenum">
              <a:rPr lang="en-GB"/>
              <a:pPr/>
              <a:t>21</a:t>
            </a:fld>
            <a:endParaRPr lang="en-GB"/>
          </a:p>
        </p:txBody>
      </p:sp>
      <p:sp>
        <p:nvSpPr>
          <p:cNvPr id="90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23DB29-325A-453B-ADC2-3850A0E4A8FA}" type="slidenum">
              <a:rPr lang="en-GB"/>
              <a:pPr/>
              <a:t>22</a:t>
            </a:fld>
            <a:endParaRPr lang="en-GB"/>
          </a:p>
        </p:txBody>
      </p:sp>
      <p:sp>
        <p:nvSpPr>
          <p:cNvPr id="91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5D73C0-42CE-4471-AE74-0D2C9789CCD1}" type="slidenum">
              <a:rPr lang="en-GB"/>
              <a:pPr/>
              <a:t>23</a:t>
            </a:fld>
            <a:endParaRPr lang="en-GB"/>
          </a:p>
        </p:txBody>
      </p:sp>
      <p:sp>
        <p:nvSpPr>
          <p:cNvPr id="91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E1E330-A843-4515-A44D-8E3B18597AB2}" type="slidenum">
              <a:rPr lang="en-GB"/>
              <a:pPr/>
              <a:t>24</a:t>
            </a:fld>
            <a:endParaRPr lang="en-GB"/>
          </a:p>
        </p:txBody>
      </p:sp>
      <p:sp>
        <p:nvSpPr>
          <p:cNvPr id="91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ACF575-CC2E-4807-8FF3-563C1BF1B231}" type="slidenum">
              <a:rPr lang="en-GB"/>
              <a:pPr/>
              <a:t>25</a:t>
            </a:fld>
            <a:endParaRPr lang="en-GB"/>
          </a:p>
        </p:txBody>
      </p:sp>
      <p:sp>
        <p:nvSpPr>
          <p:cNvPr id="92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11B82F-D586-417D-8804-FD494CD866AB}" type="slidenum">
              <a:rPr lang="en-GB"/>
              <a:pPr/>
              <a:t>26</a:t>
            </a:fld>
            <a:endParaRPr lang="en-GB"/>
          </a:p>
        </p:txBody>
      </p:sp>
      <p:sp>
        <p:nvSpPr>
          <p:cNvPr id="92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189933-A4A5-4622-A36A-0813EFAA550D}" type="slidenum">
              <a:rPr lang="en-GB"/>
              <a:pPr/>
              <a:t>27</a:t>
            </a:fld>
            <a:endParaRPr lang="en-GB"/>
          </a:p>
        </p:txBody>
      </p:sp>
      <p:sp>
        <p:nvSpPr>
          <p:cNvPr id="92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92DC68-80D8-47D3-8995-59F6456C49EB}" type="slidenum">
              <a:rPr lang="en-GB"/>
              <a:pPr/>
              <a:t>28</a:t>
            </a:fld>
            <a:endParaRPr lang="en-GB"/>
          </a:p>
        </p:txBody>
      </p:sp>
      <p:sp>
        <p:nvSpPr>
          <p:cNvPr id="92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AD6A32-87D7-4BDB-8CB4-B7EBC9847922}" type="slidenum">
              <a:rPr lang="en-GB"/>
              <a:pPr/>
              <a:t>29</a:t>
            </a:fld>
            <a:endParaRPr lang="en-GB"/>
          </a:p>
        </p:txBody>
      </p:sp>
      <p:sp>
        <p:nvSpPr>
          <p:cNvPr id="92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F4B535-22A7-4AB3-A2F4-F2C6BF2993DE}" type="slidenum">
              <a:rPr lang="en-GB"/>
              <a:pPr/>
              <a:t>30</a:t>
            </a:fld>
            <a:endParaRPr lang="en-GB"/>
          </a:p>
        </p:txBody>
      </p:sp>
      <p:sp>
        <p:nvSpPr>
          <p:cNvPr id="93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D39A3-ACF1-4DF3-BCED-AE13509A61B5}" type="slidenum">
              <a:rPr lang="en-GB"/>
              <a:pPr/>
              <a:t>31</a:t>
            </a:fld>
            <a:endParaRPr lang="en-GB"/>
          </a:p>
        </p:txBody>
      </p:sp>
      <p:sp>
        <p:nvSpPr>
          <p:cNvPr id="93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66C992-F076-4A1C-AAD6-698D9550C91E}" type="slidenum">
              <a:rPr lang="en-GB"/>
              <a:pPr/>
              <a:t>32</a:t>
            </a:fld>
            <a:endParaRPr lang="en-GB"/>
          </a:p>
        </p:txBody>
      </p:sp>
      <p:sp>
        <p:nvSpPr>
          <p:cNvPr id="93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388006-9A52-4445-AE30-5BF1D5F02056}" type="slidenum">
              <a:rPr lang="en-GB"/>
              <a:pPr/>
              <a:t>33</a:t>
            </a:fld>
            <a:endParaRPr lang="en-GB"/>
          </a:p>
        </p:txBody>
      </p:sp>
      <p:sp>
        <p:nvSpPr>
          <p:cNvPr id="93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03CC69-E1DC-4504-B6F6-A3E0681E1D4E}" type="slidenum">
              <a:rPr lang="en-GB"/>
              <a:pPr/>
              <a:t>34</a:t>
            </a:fld>
            <a:endParaRPr lang="en-GB"/>
          </a:p>
        </p:txBody>
      </p:sp>
      <p:sp>
        <p:nvSpPr>
          <p:cNvPr id="93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18C675-466E-45F2-906A-8B9A5E151551}" type="slidenum">
              <a:rPr lang="en-GB"/>
              <a:pPr/>
              <a:t>35</a:t>
            </a:fld>
            <a:endParaRPr lang="en-GB"/>
          </a:p>
        </p:txBody>
      </p:sp>
      <p:sp>
        <p:nvSpPr>
          <p:cNvPr id="941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90A010-EE52-407A-8CB6-3F8800D3197B}" type="slidenum">
              <a:rPr lang="en-GB"/>
              <a:pPr/>
              <a:t>36</a:t>
            </a:fld>
            <a:endParaRPr lang="en-GB"/>
          </a:p>
        </p:txBody>
      </p:sp>
      <p:sp>
        <p:nvSpPr>
          <p:cNvPr id="94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B63CDA-F820-4182-AA33-B2934290B2FC}" type="slidenum">
              <a:rPr lang="en-GB"/>
              <a:pPr/>
              <a:t>37</a:t>
            </a:fld>
            <a:endParaRPr lang="en-GB"/>
          </a:p>
        </p:txBody>
      </p:sp>
      <p:sp>
        <p:nvSpPr>
          <p:cNvPr id="945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5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35C1C2-D6EB-421E-90F2-35D804D69197}" type="slidenum">
              <a:rPr lang="en-GB"/>
              <a:pPr/>
              <a:t>38</a:t>
            </a:fld>
            <a:endParaRPr lang="en-GB"/>
          </a:p>
        </p:txBody>
      </p:sp>
      <p:sp>
        <p:nvSpPr>
          <p:cNvPr id="94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DA20A9-77BF-4B72-82A6-6FFD909AC659}" type="slidenum">
              <a:rPr lang="en-GB"/>
              <a:pPr/>
              <a:t>39</a:t>
            </a:fld>
            <a:endParaRPr lang="en-GB"/>
          </a:p>
        </p:txBody>
      </p:sp>
      <p:sp>
        <p:nvSpPr>
          <p:cNvPr id="94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0260C3-3417-483F-BD83-CF30551803FA}" type="slidenum">
              <a:rPr lang="en-GB"/>
              <a:pPr/>
              <a:t>40</a:t>
            </a:fld>
            <a:endParaRPr lang="en-GB"/>
          </a:p>
        </p:txBody>
      </p:sp>
      <p:sp>
        <p:nvSpPr>
          <p:cNvPr id="95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45ECFB-C4DE-44DE-8DCD-BA7BAC5D1E70}" type="slidenum">
              <a:rPr lang="en-GB"/>
              <a:pPr/>
              <a:t>41</a:t>
            </a:fld>
            <a:endParaRPr lang="en-GB"/>
          </a:p>
        </p:txBody>
      </p:sp>
      <p:sp>
        <p:nvSpPr>
          <p:cNvPr id="95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5FD542-7651-4A63-8CC2-C4C4429159EF}" type="slidenum">
              <a:rPr lang="en-GB"/>
              <a:pPr/>
              <a:t>42</a:t>
            </a:fld>
            <a:endParaRPr lang="en-GB"/>
          </a:p>
        </p:txBody>
      </p:sp>
      <p:sp>
        <p:nvSpPr>
          <p:cNvPr id="955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6919C8-6D20-4A6B-8915-4EE94A4B74B6}" type="slidenum">
              <a:rPr lang="en-GB"/>
              <a:pPr/>
              <a:t>43</a:t>
            </a:fld>
            <a:endParaRPr lang="en-GB"/>
          </a:p>
        </p:txBody>
      </p:sp>
      <p:sp>
        <p:nvSpPr>
          <p:cNvPr id="957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7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448E50-DD64-4B3B-801F-406CBAEE9575}" type="slidenum">
              <a:rPr lang="en-GB"/>
              <a:pPr/>
              <a:t>44</a:t>
            </a:fld>
            <a:endParaRPr lang="en-GB"/>
          </a:p>
        </p:txBody>
      </p:sp>
      <p:sp>
        <p:nvSpPr>
          <p:cNvPr id="95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CC8E6-FEB9-4869-8EFF-B36BFDEC5C69}" type="slidenum">
              <a:rPr lang="en-GB"/>
              <a:pPr/>
              <a:t>45</a:t>
            </a:fld>
            <a:endParaRPr lang="en-GB"/>
          </a:p>
        </p:txBody>
      </p:sp>
      <p:sp>
        <p:nvSpPr>
          <p:cNvPr id="961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53460CC-4E4F-4B54-A0FE-C060B77A2CAD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file:///C:\NANDOR\Oktatas\Jegyzetek\Projektiranyitas\Sajat%20anyag%20-%20eloadasok%20es%20gyakorlatok\Szentirmai\EREDETI%20SZENTIRMAI%20DIAK\030%20Feladattervez&#233;s\030-010%20Feladattervez&#233;s\V&#233;d&#337;fal.mpp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Feladattervezés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Ne feledjük!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feladattervezés során nem veszünk figyelembe semmilyen idő-, erőforrás- és költségkorlátot. </a:t>
            </a:r>
          </a:p>
          <a:p>
            <a:r>
              <a:rPr lang="hu-HU"/>
              <a:t>Egy korláttól persze így sem tekinthetünk el. Ez a korlát pedig a választott technológia (a tervezett tevékenységek folyamata).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tevékenységek fizikai leképezései a Microsoft Office Project-ben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Egyszerű tevékenység</a:t>
            </a:r>
          </a:p>
          <a:p>
            <a:r>
              <a:rPr lang="hu-HU"/>
              <a:t>Összefoglaló, vagy más néven főtevékenység</a:t>
            </a:r>
          </a:p>
          <a:p>
            <a:r>
              <a:rPr lang="hu-HU"/>
              <a:t>Ismétlődő tevékenység</a:t>
            </a:r>
          </a:p>
          <a:p>
            <a:r>
              <a:rPr lang="hu-HU"/>
              <a:t>Mérföldkő</a:t>
            </a:r>
          </a:p>
          <a:p>
            <a:r>
              <a:rPr lang="hu-HU"/>
              <a:t>Alprojekt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Tevékenységek rögzítése 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sz="2000" b="1"/>
              <a:t>Felvétel adatlappal:</a:t>
            </a:r>
          </a:p>
          <a:p>
            <a:pPr lvl="1">
              <a:lnSpc>
                <a:spcPct val="90000"/>
              </a:lnSpc>
            </a:pPr>
            <a:r>
              <a:rPr lang="hu-HU" sz="1800" b="1"/>
              <a:t>Projekt (Project)</a:t>
            </a:r>
            <a:r>
              <a:rPr lang="hu-HU" sz="1800"/>
              <a:t> menü, </a:t>
            </a:r>
            <a:r>
              <a:rPr lang="hu-HU" sz="1800" b="1"/>
              <a:t>Tevékenység adatai (Task information)</a:t>
            </a:r>
            <a:r>
              <a:rPr lang="hu-HU" sz="1800"/>
              <a:t>. </a:t>
            </a:r>
          </a:p>
          <a:p>
            <a:pPr lvl="1">
              <a:lnSpc>
                <a:spcPct val="90000"/>
              </a:lnSpc>
            </a:pPr>
            <a:r>
              <a:rPr lang="hu-HU" sz="1800"/>
              <a:t>Tevékenység helyi menüje.</a:t>
            </a:r>
          </a:p>
          <a:p>
            <a:pPr lvl="1">
              <a:lnSpc>
                <a:spcPct val="90000"/>
              </a:lnSpc>
            </a:pPr>
            <a:r>
              <a:rPr lang="hu-HU" sz="1800" b="1" i="1"/>
              <a:t>Shift+F2</a:t>
            </a:r>
            <a:r>
              <a:rPr lang="hu-HU" sz="1800"/>
              <a:t> billentyűkombináció. </a:t>
            </a:r>
          </a:p>
          <a:p>
            <a:pPr lvl="1">
              <a:lnSpc>
                <a:spcPct val="90000"/>
              </a:lnSpc>
            </a:pPr>
            <a:r>
              <a:rPr lang="hu-HU" sz="1800"/>
              <a:t>A tevékenység nevén való dupla kattintás.</a:t>
            </a:r>
            <a:endParaRPr lang="hu-HU" sz="1800" b="1"/>
          </a:p>
          <a:p>
            <a:pPr>
              <a:lnSpc>
                <a:spcPct val="90000"/>
              </a:lnSpc>
            </a:pPr>
            <a:r>
              <a:rPr lang="hu-HU" sz="2000" b="1"/>
              <a:t>Begépelés:</a:t>
            </a:r>
            <a:r>
              <a:rPr lang="hu-HU" sz="2000"/>
              <a:t> Sávos ütemterv vagy egyéb tevékenységnézet esetén adatbevitel a bal oldali táblázatos részben.</a:t>
            </a:r>
            <a:endParaRPr lang="hu-HU" sz="2000" b="1"/>
          </a:p>
          <a:p>
            <a:pPr>
              <a:lnSpc>
                <a:spcPct val="90000"/>
              </a:lnSpc>
            </a:pPr>
            <a:r>
              <a:rPr lang="hu-HU" sz="2000" b="1"/>
              <a:t>Beszúrás:</a:t>
            </a:r>
          </a:p>
          <a:p>
            <a:pPr lvl="1">
              <a:lnSpc>
                <a:spcPct val="90000"/>
              </a:lnSpc>
            </a:pPr>
            <a:r>
              <a:rPr lang="hu-HU" sz="1800"/>
              <a:t>A billentyűzet </a:t>
            </a:r>
            <a:r>
              <a:rPr lang="hu-HU" sz="1800" b="1" i="1"/>
              <a:t>Insert</a:t>
            </a:r>
            <a:r>
              <a:rPr lang="hu-HU" sz="1800"/>
              <a:t> gombja. </a:t>
            </a:r>
          </a:p>
          <a:p>
            <a:pPr lvl="1">
              <a:lnSpc>
                <a:spcPct val="90000"/>
              </a:lnSpc>
            </a:pPr>
            <a:r>
              <a:rPr lang="hu-HU" sz="1800"/>
              <a:t>A </a:t>
            </a:r>
            <a:r>
              <a:rPr lang="hu-HU" sz="1800" b="1"/>
              <a:t>Beszúrás (Insert)</a:t>
            </a:r>
            <a:r>
              <a:rPr lang="hu-HU" sz="1800"/>
              <a:t> menü </a:t>
            </a:r>
            <a:r>
              <a:rPr lang="hu-HU" sz="1800" b="1"/>
              <a:t>Új tevékenység (New Task)</a:t>
            </a:r>
            <a:r>
              <a:rPr lang="hu-HU" sz="1800"/>
              <a:t>.</a:t>
            </a:r>
          </a:p>
          <a:p>
            <a:pPr lvl="1">
              <a:lnSpc>
                <a:spcPct val="90000"/>
              </a:lnSpc>
            </a:pPr>
            <a:r>
              <a:rPr lang="hu-HU" sz="1800"/>
              <a:t>A teljes sor kijelölése után a helyi menü azonos célú eleme.</a:t>
            </a:r>
            <a:endParaRPr lang="hu-HU" sz="1800" b="1"/>
          </a:p>
          <a:p>
            <a:pPr>
              <a:lnSpc>
                <a:spcPct val="90000"/>
              </a:lnSpc>
            </a:pPr>
            <a:r>
              <a:rPr lang="hu-HU" sz="2000" b="1"/>
              <a:t>Rajzolás:</a:t>
            </a:r>
            <a:r>
              <a:rPr lang="hu-HU" sz="2000"/>
              <a:t> Kerülendő, mert a tevékenységek automatikusan ún. korláttal lesznek ellátva, ez pedig tervezési szakaszban nem jó.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Részletes leírás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Fontos, hogy a tevékenységgel kapcsolatos minden </a:t>
            </a:r>
            <a:br>
              <a:rPr lang="hu-HU"/>
            </a:br>
            <a:r>
              <a:rPr lang="hu-HU"/>
              <a:t>információ </a:t>
            </a:r>
            <a:br>
              <a:rPr lang="hu-HU"/>
            </a:br>
            <a:r>
              <a:rPr lang="hu-HU"/>
              <a:t>rögzítve </a:t>
            </a:r>
            <a:br>
              <a:rPr lang="hu-HU"/>
            </a:br>
            <a:r>
              <a:rPr lang="hu-HU"/>
              <a:t>legyen </a:t>
            </a:r>
            <a:br>
              <a:rPr lang="hu-HU"/>
            </a:br>
            <a:r>
              <a:rPr lang="hu-HU"/>
              <a:t>a terven. </a:t>
            </a:r>
          </a:p>
        </p:txBody>
      </p:sp>
      <p:pic>
        <p:nvPicPr>
          <p:cNvPr id="874504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5310188"/>
            <a:ext cx="388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7450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27313" y="2276475"/>
            <a:ext cx="6048375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Mérföldkövek rögzítése 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Jele:</a:t>
            </a:r>
          </a:p>
          <a:p>
            <a:r>
              <a:rPr lang="hu-HU" b="1"/>
              <a:t>Nulla időtartamú tevékenység:</a:t>
            </a:r>
            <a:r>
              <a:rPr lang="hu-HU"/>
              <a:t> Egyszerűen nullát kell beírni a tevékenység </a:t>
            </a:r>
            <a:r>
              <a:rPr lang="hu-HU" b="1"/>
              <a:t>Időtartam (Duration)</a:t>
            </a:r>
            <a:r>
              <a:rPr lang="hu-HU"/>
              <a:t> elnevezésű mezőjébe. </a:t>
            </a:r>
          </a:p>
          <a:p>
            <a:r>
              <a:rPr lang="hu-HU" b="1"/>
              <a:t>Időtartammal rendelkező, de mérföldkőnek nyilvánított tevékenység:</a:t>
            </a:r>
            <a:r>
              <a:rPr lang="hu-HU"/>
              <a:t> Ez a </a:t>
            </a:r>
            <a:r>
              <a:rPr lang="hu-HU" b="1"/>
              <a:t>Tevékenység adatai (Task Information)</a:t>
            </a:r>
            <a:r>
              <a:rPr lang="hu-HU"/>
              <a:t> ablak, </a:t>
            </a:r>
            <a:r>
              <a:rPr lang="hu-HU" b="1"/>
              <a:t>Speciális (Advenced)</a:t>
            </a:r>
            <a:r>
              <a:rPr lang="hu-HU"/>
              <a:t> fülén, a </a:t>
            </a:r>
            <a:r>
              <a:rPr lang="hu-HU" b="1"/>
              <a:t>Megjelölés mérföldkőként (Mark task as milestone)</a:t>
            </a:r>
            <a:r>
              <a:rPr lang="hu-HU"/>
              <a:t> opcióval tehető meg. </a:t>
            </a:r>
            <a:r>
              <a:rPr lang="hu-HU" b="1" u="sng">
                <a:solidFill>
                  <a:srgbClr val="FF0000"/>
                </a:solidFill>
              </a:rPr>
              <a:t>Alkalmazása módszertanilag nem ajánlott!</a:t>
            </a:r>
          </a:p>
        </p:txBody>
      </p:sp>
      <p:pic>
        <p:nvPicPr>
          <p:cNvPr id="87654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8175" y="1700213"/>
            <a:ext cx="28098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Tevékenységek strukturálása </a:t>
            </a:r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ember egyszerre nem képes túl sok információt befogadni.</a:t>
            </a:r>
          </a:p>
          <a:p>
            <a:r>
              <a:rPr lang="hu-HU"/>
              <a:t>Könnyebb a befogadás, ha az információ rendszerezett, és egyszerre nem túl sok elemet kell kezelni, összehasonlítani, kiértékelni.</a:t>
            </a:r>
          </a:p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strukturáltság elve 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Egy tervben akkor tudunk könnyedén eligazodni, akkor tudunk egyszerűen lekérdezéseket készíteni belőle, ha az több szintű, azaz az egyes tevékenységek logikailag összetartozó csoportokba vannak rendezve.</a:t>
            </a:r>
          </a:p>
          <a:p>
            <a:pPr lvl="1">
              <a:lnSpc>
                <a:spcPct val="90000"/>
              </a:lnSpc>
            </a:pPr>
            <a:r>
              <a:rPr lang="hu-HU"/>
              <a:t>A strukturálás nem csak a terv átláthatóságát javítja, vagy értelmezését teszi könnyebbé, hanem abban is segít, hogy ne feledkezzünk meg egyetlen fontosabb tennivalóról sem, azaz megkönnyíti a tevékenységek meghatározását, felbontását is.</a:t>
            </a:r>
          </a:p>
          <a:p>
            <a:pPr lvl="1">
              <a:lnSpc>
                <a:spcPct val="90000"/>
              </a:lnSpc>
            </a:pPr>
            <a:r>
              <a:rPr lang="hu-HU"/>
              <a:t>A struktúra, a csoportosítás akkor jön létre, ha egyes tevékenységeket mások alá, illetve fölé rendelünk.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tevékenységek alá- és fölérendelésének módjai 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Eszköztárról:</a:t>
            </a:r>
            <a:r>
              <a:rPr lang="hu-HU"/>
              <a:t> A </a:t>
            </a:r>
            <a:r>
              <a:rPr lang="hu-HU" b="1"/>
              <a:t>Formázás (Formatting)</a:t>
            </a:r>
            <a:r>
              <a:rPr lang="hu-HU"/>
              <a:t> eszköztáron, a  </a:t>
            </a:r>
            <a:r>
              <a:rPr lang="hu-HU" b="1"/>
              <a:t>Behúzás (Indent)</a:t>
            </a:r>
            <a:r>
              <a:rPr lang="hu-HU"/>
              <a:t> és a </a:t>
            </a:r>
            <a:r>
              <a:rPr lang="hu-HU" b="1"/>
              <a:t>Kihúzás (Outdent)</a:t>
            </a:r>
            <a:r>
              <a:rPr lang="hu-HU"/>
              <a:t> gombok.</a:t>
            </a:r>
            <a:endParaRPr lang="hu-HU" b="1"/>
          </a:p>
          <a:p>
            <a:r>
              <a:rPr lang="hu-HU" b="1"/>
              <a:t>Egérrel:</a:t>
            </a:r>
            <a:r>
              <a:rPr lang="hu-HU"/>
              <a:t> Ha az egeret rávezetjük a tevékenység nevének első egyharmadára, folyamatos bal oldali egérgombnyomás mellett elhúzhatjuk a kívánt irányba.</a:t>
            </a:r>
          </a:p>
        </p:txBody>
      </p:sp>
      <p:pic>
        <p:nvPicPr>
          <p:cNvPr id="88269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3288" y="4581525"/>
            <a:ext cx="3819525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résztevékenységek megjelenítésének szabályozása</a:t>
            </a:r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hu-HU" sz="2400" b="1"/>
              <a:t>Eszköztáron a + és – gombokkal:</a:t>
            </a:r>
            <a:r>
              <a:rPr lang="hu-HU" sz="2400"/>
              <a:t> A </a:t>
            </a:r>
            <a:r>
              <a:rPr lang="hu-HU" sz="2400" b="1"/>
              <a:t>Formázás (Formatting)</a:t>
            </a:r>
            <a:r>
              <a:rPr lang="hu-HU" sz="2400"/>
              <a:t> eszköztáron, az  </a:t>
            </a:r>
            <a:r>
              <a:rPr lang="hu-HU" sz="2400" b="1"/>
              <a:t>Altevékenységek megjelenítése (Show Subtasks)</a:t>
            </a:r>
            <a:r>
              <a:rPr lang="hu-HU" sz="2400"/>
              <a:t> és az  </a:t>
            </a:r>
            <a:r>
              <a:rPr lang="hu-HU" sz="2400" b="1"/>
              <a:t>Altevékenységek elrejtése (Hide Subtasks)</a:t>
            </a:r>
            <a:r>
              <a:rPr lang="hu-HU" sz="2400"/>
              <a:t> gombokkal bonthatjuk ki, illetve rejthetjük el egy-egy összefoglaló tevékenység részleteit.</a:t>
            </a:r>
            <a:endParaRPr lang="hu-HU" sz="2400" b="1"/>
          </a:p>
          <a:p>
            <a:pPr>
              <a:lnSpc>
                <a:spcPct val="80000"/>
              </a:lnSpc>
            </a:pPr>
            <a:r>
              <a:rPr lang="hu-HU" sz="2400" b="1"/>
              <a:t>A tevékenységek sorában:</a:t>
            </a:r>
            <a:r>
              <a:rPr lang="hu-HU" sz="2400"/>
              <a:t> Az összefoglaló tevékenységek neve előtt + vagy – jel látható aszerint, hogy el vannak-e rejtve, vagy láthatók-e annak részletei. Erre a jelre kattintva szabályozhatjuk a láthatóságot.</a:t>
            </a:r>
            <a:endParaRPr lang="hu-HU" sz="2400" b="1"/>
          </a:p>
          <a:p>
            <a:pPr>
              <a:lnSpc>
                <a:spcPct val="80000"/>
              </a:lnSpc>
            </a:pPr>
            <a:r>
              <a:rPr lang="hu-HU" sz="2400" b="1"/>
              <a:t>Tevékenységszintek elrejtése, megmutatása: </a:t>
            </a:r>
            <a:r>
              <a:rPr lang="hu-HU" sz="2400"/>
              <a:t>A </a:t>
            </a:r>
            <a:r>
              <a:rPr lang="hu-HU" sz="2400" b="1"/>
              <a:t>Formázás (Formatting)</a:t>
            </a:r>
            <a:r>
              <a:rPr lang="hu-HU" sz="2400"/>
              <a:t> eszköztáron, a </a:t>
            </a:r>
            <a:r>
              <a:rPr lang="hu-HU" sz="2400" b="1"/>
              <a:t>Megjelenítés (Show)</a:t>
            </a:r>
            <a:r>
              <a:rPr lang="hu-HU" sz="2400"/>
              <a:t> gomb lenyomására megjelenő kis menüből kiválaszthatjuk, hogy az egész projekttervben a tevékenységek mely szintig látszódjanak.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tevékenységek strukturálása és a WBS-kód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WBS - Work Breakdown System (munkalebontási rendszer)</a:t>
            </a:r>
            <a:r>
              <a:rPr lang="hu-HU"/>
              <a:t>; magyarosan: tevékenységfelbontási rendszer, arra a munkamódszerre utal, mellyel eljuthatunk a résztevékenységekhez.</a:t>
            </a:r>
          </a:p>
          <a:p>
            <a:r>
              <a:rPr lang="hu-HU" b="1"/>
              <a:t>WBS - Work Breakdown Structure (munkalebontási struktúra)</a:t>
            </a:r>
            <a:r>
              <a:rPr lang="hu-HU"/>
              <a:t>; magyarosan: tevékenységfelbontási szerkezet, arra a szerkezetre, illetve kódra utal, mellyel az egyes tevékenységeket azonosíthatjuk.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WBS-kóddal szemben támasztott három elvárás</a:t>
            </a:r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hu-HU"/>
              <a:t>1. Legyen minden kód egyedi, azaz ne kaphasson két tevékenység egyforma kódot.</a:t>
            </a:r>
          </a:p>
          <a:p>
            <a:pPr>
              <a:buFontTx/>
              <a:buNone/>
            </a:pPr>
            <a:r>
              <a:rPr lang="hu-HU"/>
              <a:t>2. Ki lehessen olvasni a kódból a tevékenységnek a tevékenységstruktúrában elfoglalt helyét, azt, hogy mely tevékenység résztevékenységéről van szó.</a:t>
            </a:r>
          </a:p>
          <a:p>
            <a:pPr>
              <a:buFontTx/>
              <a:buNone/>
            </a:pPr>
            <a:r>
              <a:rPr lang="hu-HU"/>
              <a:t>3. El lehessen dönteni az adott tevékenységről annak jellegét, azt, hogy mi is 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WBS-kód beállítása</a:t>
            </a:r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Projekt (Project) </a:t>
            </a:r>
            <a:r>
              <a:rPr lang="hu-HU"/>
              <a:t>menü, a </a:t>
            </a:r>
            <a:r>
              <a:rPr lang="hu-HU" b="1"/>
              <a:t>WBS</a:t>
            </a:r>
            <a:r>
              <a:rPr lang="hu-HU"/>
              <a:t>-almenü, </a:t>
            </a:r>
            <a:r>
              <a:rPr lang="hu-HU" b="1"/>
              <a:t>Kód megadása (Define Code)</a:t>
            </a:r>
            <a:r>
              <a:rPr lang="hu-HU"/>
              <a:t> funkció.</a:t>
            </a:r>
          </a:p>
        </p:txBody>
      </p:sp>
      <p:pic>
        <p:nvPicPr>
          <p:cNvPr id="89088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5975" y="2700338"/>
            <a:ext cx="4972050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Vázlatkód</a:t>
            </a:r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WBS-kód nem tévesztendő össze a vázlatkóddal, mely a könyvek fejezetszámozásá-hoz hasonlóan csak a struktúrát mutatja.</a:t>
            </a:r>
          </a:p>
          <a:p>
            <a:r>
              <a:rPr lang="hu-HU"/>
              <a:t>Ez utóbbi az </a:t>
            </a:r>
            <a:r>
              <a:rPr lang="hu-HU" b="1"/>
              <a:t>Eszközök (Tools) </a:t>
            </a:r>
            <a:r>
              <a:rPr lang="hu-HU"/>
              <a:t>menü, </a:t>
            </a:r>
            <a:r>
              <a:rPr lang="hu-HU" b="1"/>
              <a:t>Beállítások (Options)</a:t>
            </a:r>
            <a:r>
              <a:rPr lang="hu-HU"/>
              <a:t> párbeszédablakának </a:t>
            </a:r>
            <a:r>
              <a:rPr lang="hu-HU" b="1"/>
              <a:t>Nézet (View)</a:t>
            </a:r>
            <a:r>
              <a:rPr lang="hu-HU"/>
              <a:t> fülén található </a:t>
            </a:r>
            <a:r>
              <a:rPr lang="hu-HU" b="1"/>
              <a:t>Szerkezeti kód megjelenítése (Show outline number) </a:t>
            </a:r>
            <a:r>
              <a:rPr lang="hu-HU"/>
              <a:t>opcióval jeleníthető meg!</a:t>
            </a:r>
          </a:p>
          <a:p>
            <a:r>
              <a:rPr lang="hu-HU"/>
              <a:t>Ha nincs WBS szerkezet definiálva, a WBS-kód helyett ez jelenik meg a WBS mezőben.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tevékenységfelbontás iránya és módszere </a:t>
            </a:r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Irány:</a:t>
            </a:r>
          </a:p>
          <a:p>
            <a:pPr lvl="1"/>
            <a:r>
              <a:rPr lang="hu-HU"/>
              <a:t>Fentről le</a:t>
            </a:r>
          </a:p>
          <a:p>
            <a:pPr lvl="1"/>
            <a:r>
              <a:rPr lang="hu-HU"/>
              <a:t>Lentről fel</a:t>
            </a:r>
          </a:p>
          <a:p>
            <a:r>
              <a:rPr lang="hu-HU" b="1"/>
              <a:t>Módszer:</a:t>
            </a:r>
          </a:p>
          <a:p>
            <a:pPr lvl="1"/>
            <a:r>
              <a:rPr lang="hu-HU"/>
              <a:t>Folyamatorientált</a:t>
            </a:r>
          </a:p>
          <a:p>
            <a:pPr lvl="1"/>
            <a:r>
              <a:rPr lang="hu-HU"/>
              <a:t>Tárgyorientált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terv átláthatóságának elve </a:t>
            </a:r>
          </a:p>
        </p:txBody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tapasztalatok azt mutatják, hogy azok a struktúrák láthatók át a legjobban, ahol egy tevékenységszint minimum 3 és maximum. 7-20 tevékenységből áll. Ha a tevékenységek között valamiféle összefüggés mutatható ki (pl.: minden héten hétfőn délelőtt projektértekezlet), akkor ez a szám szinte korlátlan is lehet.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Tevékenységek strukturálása egyéni vázlatkódokkal </a:t>
            </a:r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WBS-kódhoz hasonlóan a </a:t>
            </a:r>
            <a:r>
              <a:rPr lang="hu-HU" b="1"/>
              <a:t>Szerkezeti kód1, Szerkezeti kód2 (Outline Code1, Outline Code2)</a:t>
            </a:r>
            <a:r>
              <a:rPr lang="hu-HU"/>
              <a:t>, stb. mezők segítségével alternatív szerkezetet rendelhetünk a projekthez.</a:t>
            </a:r>
          </a:p>
          <a:p>
            <a:r>
              <a:rPr lang="hu-HU"/>
              <a:t>Az </a:t>
            </a:r>
            <a:r>
              <a:rPr lang="hu-HU" b="1"/>
              <a:t>Eszközök (Tools)</a:t>
            </a:r>
            <a:r>
              <a:rPr lang="hu-HU"/>
              <a:t> menü, </a:t>
            </a:r>
            <a:r>
              <a:rPr lang="hu-HU" b="1"/>
              <a:t>Testreszabás (Customize)</a:t>
            </a:r>
            <a:r>
              <a:rPr lang="hu-HU"/>
              <a:t> almenüjében a </a:t>
            </a:r>
            <a:r>
              <a:rPr lang="hu-HU" b="1"/>
              <a:t>Mezők (Fields)</a:t>
            </a:r>
            <a:r>
              <a:rPr lang="hu-HU"/>
              <a:t> funkciójában átnevezzük és beállítjuk a választott mező tulajdonságait, majd a </a:t>
            </a:r>
            <a:r>
              <a:rPr lang="hu-HU" b="1"/>
              <a:t>Projekt (Project)</a:t>
            </a:r>
            <a:r>
              <a:rPr lang="hu-HU"/>
              <a:t> menüben a </a:t>
            </a:r>
            <a:r>
              <a:rPr lang="hu-HU" b="1"/>
              <a:t>Csoportosítás (Group By)</a:t>
            </a:r>
            <a:r>
              <a:rPr lang="hu-HU"/>
              <a:t> eszközzel csoportosítjuk a tevékenységeket.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Ismétlődő tevékenységek </a:t>
            </a:r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Ismétlődő tevékenységeket veszünk fel, ha: </a:t>
            </a:r>
          </a:p>
          <a:p>
            <a:pPr lvl="1"/>
            <a:r>
              <a:rPr lang="hu-HU"/>
              <a:t>a feladat rendszeresen ismétlődik (pl. heti projektértekezlet), </a:t>
            </a:r>
          </a:p>
          <a:p>
            <a:pPr lvl="1"/>
            <a:r>
              <a:rPr lang="hu-HU"/>
              <a:t>vagy munkaszervezés, erőforrás-beosztás indokolja.</a:t>
            </a:r>
          </a:p>
          <a:p>
            <a:r>
              <a:rPr lang="hu-HU"/>
              <a:t>Felvételéhez a </a:t>
            </a:r>
            <a:r>
              <a:rPr lang="hu-HU" b="1"/>
              <a:t>Beszúrás (Insert)</a:t>
            </a:r>
            <a:r>
              <a:rPr lang="hu-HU"/>
              <a:t> menüből kiválasztjuk az </a:t>
            </a:r>
            <a:r>
              <a:rPr lang="hu-HU" b="1"/>
              <a:t>Ismétlődő tevékenység (Recurring Task)</a:t>
            </a:r>
            <a:r>
              <a:rPr lang="hu-HU"/>
              <a:t> elemet.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ismétlődő tevékenység ablaka</a:t>
            </a:r>
          </a:p>
        </p:txBody>
      </p:sp>
      <p:pic>
        <p:nvPicPr>
          <p:cNvPr id="903174" name="Picture 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65175" y="1752600"/>
            <a:ext cx="7613650" cy="47244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 </a:t>
            </a:r>
            <a:r>
              <a:rPr lang="hu-HU" b="1">
                <a:hlinkClick r:id="rId3" action="ppaction://program"/>
              </a:rPr>
              <a:t>Védőfal.mpp</a:t>
            </a:r>
            <a:r>
              <a:rPr lang="hu-HU"/>
              <a:t> állományt! </a:t>
            </a:r>
          </a:p>
        </p:txBody>
      </p:sp>
      <p:pic>
        <p:nvPicPr>
          <p:cNvPr id="905220" name="Picture 4" descr="titkárnő">
            <a:hlinkClick r:id="rId3" action="ppaction://program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0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megnyitott projekt egy robbanásveszélyes anyagokat tároló raktáregyüttes korszerűsítési ütemtervének leegyszerűsített változata. A kivitelező arra kapott megbízást, hogy cserélje le a raktár körül levő hagyományos kerítést vasbeton kerítésre, és végezze el a raktárépület szabványoknak megfelelő átalakítását. </a:t>
            </a:r>
          </a:p>
          <a:p>
            <a:r>
              <a:rPr lang="hu-HU"/>
              <a:t>Keressük meg a projekttervben található speciális ismétlődő tevékenységet, és vizsgáljuk meg a beállításait (korlát, naptár, kapcsolat)!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felbontás mélysége </a:t>
            </a:r>
          </a:p>
        </p:txBody>
      </p:sp>
      <p:sp>
        <p:nvSpPr>
          <p:cNvPr id="91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A hasonló mélység elve</a:t>
            </a:r>
          </a:p>
          <a:p>
            <a:pPr lvl="1"/>
            <a:r>
              <a:rPr lang="hu-HU"/>
              <a:t>Úgy célszerű kialakítani a tevékenységstruktúrát, hogy az egyes ágak hasonló mélységűek legyenek, kerüljük az olyan megoldásokat, melyeknél egy-egy kivételes tevékenység esetében az átlagmélység többszörösére is felbontanák az adott tevékenységeket. Ilyen esetekben a vertikális bontás előtt többnyire horizontális bontásra van szükség.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horizontális helyett a vertikális bontás</a:t>
            </a:r>
          </a:p>
        </p:txBody>
      </p:sp>
      <p:sp>
        <p:nvSpPr>
          <p:cNvPr id="91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Ha ezt a feladat indokolja, pl. az alábbi módon strukturálhatjuk át a tevékenységeket:</a:t>
            </a:r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/>
              <a:t>Figyelem! Az átstrukturálás nem elvárás, hanem lehetőség azokra az esetekre, amikor így teljesíthető a hasonló mélység elve!</a:t>
            </a:r>
          </a:p>
        </p:txBody>
      </p:sp>
      <p:graphicFrame>
        <p:nvGraphicFramePr>
          <p:cNvPr id="913434" name="Group 26"/>
          <p:cNvGraphicFramePr>
            <a:graphicFrameLocks noGrp="1"/>
          </p:cNvGraphicFramePr>
          <p:nvPr/>
        </p:nvGraphicFramePr>
        <p:xfrm>
          <a:off x="468313" y="2781300"/>
          <a:ext cx="8280400" cy="1800225"/>
        </p:xfrm>
        <a:graphic>
          <a:graphicData uri="http://schemas.openxmlformats.org/drawingml/2006/table">
            <a:tbl>
              <a:tblPr/>
              <a:tblGrid>
                <a:gridCol w="4140200"/>
                <a:gridCol w="4140200"/>
              </a:tblGrid>
              <a:tr h="1800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Felmérés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Tervezés</a:t>
                      </a:r>
                      <a:endParaRPr kumimoji="0" lang="hu-H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Adatbázis-tervezés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Felhasználói felület tervezése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Felmérés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Adatbázis-tervezés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Felhasználói felület tervezése</a:t>
                      </a:r>
                      <a:r>
                        <a:rPr kumimoji="0" lang="hu-H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felbontás egyenletessége  </a:t>
            </a:r>
          </a:p>
        </p:txBody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b="1"/>
              <a:t>Az egyenletes felbontás elve</a:t>
            </a:r>
          </a:p>
          <a:p>
            <a:pPr lvl="1">
              <a:lnSpc>
                <a:spcPct val="90000"/>
              </a:lnSpc>
            </a:pPr>
            <a:r>
              <a:rPr lang="hu-HU"/>
              <a:t>Az egyenletes felbontás elve értelmében törekedni kell arra, hogy minden összefoglaló tevékenység alá lényegében hasonló számú tevékenység tartozzon.</a:t>
            </a:r>
          </a:p>
          <a:p>
            <a:pPr>
              <a:lnSpc>
                <a:spcPct val="90000"/>
              </a:lnSpc>
            </a:pPr>
            <a:r>
              <a:rPr lang="hu-HU" b="1"/>
              <a:t>Nem jók azok a tervek:</a:t>
            </a:r>
          </a:p>
          <a:p>
            <a:pPr lvl="1">
              <a:lnSpc>
                <a:spcPct val="90000"/>
              </a:lnSpc>
            </a:pPr>
            <a:r>
              <a:rPr lang="hu-HU"/>
              <a:t>melyeknél egyes munkafolyamatok teljesen ki vannak részletezve, mások pedig egyetlen tevékenységgel „el vannak intézve”,</a:t>
            </a:r>
          </a:p>
          <a:p>
            <a:pPr lvl="1">
              <a:lnSpc>
                <a:spcPct val="90000"/>
              </a:lnSpc>
            </a:pPr>
            <a:r>
              <a:rPr lang="hu-HU"/>
              <a:t>ahol több összefoglaló tevékenységre való tevékeny-ség jut egy alá, miközben mások alatt 1-2 van.</a:t>
            </a:r>
          </a:p>
          <a:p>
            <a:pPr>
              <a:lnSpc>
                <a:spcPct val="90000"/>
              </a:lnSpc>
            </a:pPr>
            <a:r>
              <a:rPr lang="hu-HU"/>
              <a:t>Az ilyen struktúrákra szokták azt mondani, hogy megbillennek, nem kellően kiegyensúlyozottak.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felbontás részletezettsége </a:t>
            </a:r>
          </a:p>
        </p:txBody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Az irányíthatóság elve</a:t>
            </a:r>
            <a:r>
              <a:rPr lang="hu-HU"/>
              <a:t> </a:t>
            </a:r>
          </a:p>
          <a:p>
            <a:pPr lvl="1"/>
            <a:r>
              <a:rPr lang="hu-HU"/>
              <a:t>Csak addig a tevékenységszintig célszerű lebontani a feladatokat, ameddig a munka még irányítható, illetve ellenőrizhető. Az irányíthatóság és ellenőrizhetőség szorosan összefügg egymással. Ha nem tudom ellenőrizni döntésem eredményét, kétes lesz az irányításom hatásossága. </a:t>
            </a:r>
          </a:p>
          <a:p>
            <a:r>
              <a:rPr lang="hu-HU"/>
              <a:t>Az ellenőrizhetőséggel szorosan összefügg a nyomon követhetőség, az, hogy kaphatok-e (gazdaságosan) visszajelzést az adott munkafázisról.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felbontás részletezettsége (folytatás)</a:t>
            </a:r>
          </a:p>
        </p:txBody>
      </p:sp>
      <p:sp>
        <p:nvSpPr>
          <p:cNvPr id="92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A nyomon követhetőség elve </a:t>
            </a:r>
          </a:p>
          <a:p>
            <a:pPr lvl="1"/>
            <a:r>
              <a:rPr lang="hu-HU"/>
              <a:t>A tevékenységeket a nyomon követés szintjéig, addig a szintig kell lebontani, amiről még teljesítési adatokat kaphatunk. Másképpen megfogalmazva, tevékenységként a munka mérhető, elszámolható szakaszait kell megadni, ez biztosítja a megfelelő nyomon követést. </a:t>
            </a:r>
          </a:p>
          <a:p>
            <a:r>
              <a:rPr lang="hu-HU"/>
              <a:t>Ha a visszatérési adatok pontossága nem egyezik meg a tervezés pontosságával, akkor azok ütemtervre való visszavezetése során valótlan adatok rögzítésére kerülhet sor.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erőforrások hatása a tevékenységek felbontására </a:t>
            </a:r>
          </a:p>
        </p:txBody>
      </p:sp>
      <p:sp>
        <p:nvSpPr>
          <p:cNvPr id="92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Az azonos erőforrás elve</a:t>
            </a:r>
          </a:p>
          <a:p>
            <a:pPr lvl="1"/>
            <a:r>
              <a:rPr lang="hu-HU"/>
              <a:t>Amennyiben több teendőt a technológiából adódóan ugyanaz az erőforrás vagy erőforráscsoport végez időben közvetlenül egymás után, és ennek a tevékenységláncnak a belsejébe, illetve belsejéhez nem kapcsolódik más feladat, ezek összevonhatóak egy tevékenységbe. </a:t>
            </a:r>
            <a:endParaRPr lang="hu-HU" smtClean="0"/>
          </a:p>
          <a:p>
            <a:pPr lvl="1"/>
            <a:r>
              <a:rPr lang="hu-HU" smtClean="0"/>
              <a:t>Ezt </a:t>
            </a:r>
            <a:r>
              <a:rPr lang="hu-HU"/>
              <a:t>az elvet abban az esetben nem alkalmazhatjuk, ha az egyes teendők kiemelése a technológiai rend betartása miatt fontos!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2800"/>
              <a:t>Az erőforrások hatása a tevékenységek felbontására (folytatás)</a:t>
            </a:r>
          </a:p>
        </p:txBody>
      </p:sp>
      <p:sp>
        <p:nvSpPr>
          <p:cNvPr id="92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A közös teendő elve</a:t>
            </a:r>
            <a:r>
              <a:rPr lang="hu-HU"/>
              <a:t> </a:t>
            </a:r>
          </a:p>
          <a:p>
            <a:pPr lvl="1"/>
            <a:r>
              <a:rPr lang="hu-HU"/>
              <a:t>Egy tevékenységre csak akkor célszerű több erőforrást rendelni, ha azok munkája időben elválaszthatatlan egymástól. Az elv értelmében tehát nem vehetünk fel ugyanarra a tevékenységre több erőforrást, ha elképzelhető, hogy az egyik hamarabb végezzen munkájával, mint a többi.</a:t>
            </a:r>
          </a:p>
          <a:p>
            <a:pPr lvl="1"/>
            <a:r>
              <a:rPr lang="hu-HU"/>
              <a:t>Ilyen esetekben, a teljesítmény mérhetősége miatt, erőforrásonként külön-külön tevékenységekre kell bontani a feladatot!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2800"/>
              <a:t>Az erőforrások hatása a tevékenységek felbontására (folytatás)</a:t>
            </a:r>
          </a:p>
        </p:txBody>
      </p:sp>
      <p:sp>
        <p:nvSpPr>
          <p:cNvPr id="92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b="1"/>
              <a:t>A felelősség elve</a:t>
            </a:r>
          </a:p>
          <a:p>
            <a:pPr lvl="1">
              <a:lnSpc>
                <a:spcPct val="90000"/>
              </a:lnSpc>
            </a:pPr>
            <a:r>
              <a:rPr lang="hu-HU"/>
              <a:t>Egy tevékenységhez mindig csak annyi erőforrást rendeljünk, amennyi annak elvégzéséhez az adott időtartamot figyelembe véve szükséges. Tehát sohasem egy tágabb kört, amiből majd kikerül az a néhány ember, aki ténylegesen el is végzi a munkát, hanem a feladatért, annak esetleges továbbadásáért felelősséget viselő személyeket.</a:t>
            </a:r>
          </a:p>
          <a:p>
            <a:pPr lvl="1">
              <a:lnSpc>
                <a:spcPct val="90000"/>
              </a:lnSpc>
            </a:pPr>
            <a:r>
              <a:rPr lang="hu-HU"/>
              <a:t>Mátrix projektszervezeteknél gyakori, hogy a projektvezető nem a konkrét erőforrásokat, hanem szervezeti vezetőiket, az erőforrásgazdákat rendeli a tevékenységekhez. Az erőforrásgazdák pedig továbbadják a feladatokat beosztottjaiknak.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2800"/>
              <a:t>Az erőforrások hatása a tevékenységek felbontására (folytatás)</a:t>
            </a:r>
          </a:p>
        </p:txBody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Gyakori hibák</a:t>
            </a:r>
          </a:p>
          <a:p>
            <a:pPr lvl="1"/>
            <a:r>
              <a:rPr lang="hu-HU"/>
              <a:t>Sokszor azért vesznek fel egy tevékenységre több erőforrást, mert előre nem tudják még megmondani, ki ér majd rá. </a:t>
            </a:r>
          </a:p>
          <a:p>
            <a:pPr lvl="1"/>
            <a:r>
              <a:rPr lang="hu-HU"/>
              <a:t>Más esetekben pedig azért, mert nem kívánják, vagy tudják alaposabban megismerni a folyamatot, és úgy gondolják a felelősök megjelölése elegendő az erőforrástervezéshez.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Tevékenységfelbontás és tevékenységhossz </a:t>
            </a:r>
          </a:p>
        </p:txBody>
      </p:sp>
      <p:sp>
        <p:nvSpPr>
          <p:cNvPr id="93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b="1"/>
              <a:t>A maximum kéthetes hossz elve </a:t>
            </a:r>
          </a:p>
          <a:p>
            <a:pPr lvl="1">
              <a:lnSpc>
                <a:spcPct val="90000"/>
              </a:lnSpc>
            </a:pPr>
            <a:r>
              <a:rPr lang="hu-HU"/>
              <a:t>A korábban ismertetett elvek mellett a legtöbb projekttervben a tevékenységek átlagos hossza többnyire nem haladja meg a két hetet. Ha egy projekttervben hosszabbat látunk, tekintsük gyanúsnak. Ellenőrizzük a korábbi elvek tükrében a feladatot és, ha úgy látjuk, hogy eleget tesz a korábbiakban tárgyaltaknak, hagyjuk nyugodtan úgy, ahogyan találtuk, ha nem, akkor bontsuk fel! </a:t>
            </a:r>
          </a:p>
          <a:p>
            <a:pPr>
              <a:lnSpc>
                <a:spcPct val="90000"/>
              </a:lnSpc>
            </a:pPr>
            <a:r>
              <a:rPr lang="hu-HU" b="1"/>
              <a:t>Figyelem! </a:t>
            </a:r>
          </a:p>
          <a:p>
            <a:pPr lvl="1">
              <a:lnSpc>
                <a:spcPct val="90000"/>
              </a:lnSpc>
            </a:pPr>
            <a:r>
              <a:rPr lang="hu-HU"/>
              <a:t>Egyes cégeknél az átlagos tevékenységhossz rövidebb. Ott azt vegyük irányadónak.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Tevékenységfelbontás és tevékenységhossz (folytatás)</a:t>
            </a:r>
          </a:p>
        </p:txBody>
      </p:sp>
      <p:sp>
        <p:nvSpPr>
          <p:cNvPr id="93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A valósághűség elve</a:t>
            </a:r>
          </a:p>
          <a:p>
            <a:pPr lvl="1"/>
            <a:r>
              <a:rPr lang="hu-HU"/>
              <a:t>A tevékenységhosszakban nem érvényesíthetünk semmilyen hátsó szándékot. Sem hosszabb, sem rövidebb nem lehet a legjobb tudásunk szerint meghatározható hossznál. </a:t>
            </a:r>
          </a:p>
        </p:txBody>
      </p:sp>
      <p:pic>
        <p:nvPicPr>
          <p:cNvPr id="93389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4825" y="4594225"/>
            <a:ext cx="8134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tevékenységhosszak megadása</a:t>
            </a:r>
          </a:p>
        </p:txBody>
      </p:sp>
      <p:sp>
        <p:nvSpPr>
          <p:cNvPr id="93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tevékenységhosszat mindig az </a:t>
            </a:r>
            <a:r>
              <a:rPr lang="hu-HU" b="1"/>
              <a:t>Időtartam (Duration)</a:t>
            </a:r>
            <a:r>
              <a:rPr lang="hu-HU"/>
              <a:t> mezőben adjuk meg, és ne a </a:t>
            </a:r>
            <a:r>
              <a:rPr lang="hu-HU" b="1"/>
              <a:t>Kezdés (Start)</a:t>
            </a:r>
            <a:r>
              <a:rPr lang="hu-HU"/>
              <a:t> és </a:t>
            </a:r>
            <a:r>
              <a:rPr lang="hu-HU" b="1"/>
              <a:t>Befejezés (Finish)</a:t>
            </a:r>
            <a:r>
              <a:rPr lang="hu-HU"/>
              <a:t> értékeinek megadásával! Ez utóbbi esetben ugyanis úgynevezett </a:t>
            </a:r>
            <a:r>
              <a:rPr lang="hu-HU" b="1"/>
              <a:t>Korlátokat (Constraint)</a:t>
            </a:r>
            <a:r>
              <a:rPr lang="hu-HU"/>
              <a:t> is rögzítünk a tevékenységekhez, melyek megakadályozzák a tevékenység mozgását, a változásokra való megfelelő reakciókészségét.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Fő- és alprojektek </a:t>
            </a:r>
          </a:p>
        </p:txBody>
      </p:sp>
      <p:sp>
        <p:nvSpPr>
          <p:cNvPr id="93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Beszúrás (Insert)</a:t>
            </a:r>
            <a:r>
              <a:rPr lang="hu-HU"/>
              <a:t> menü, </a:t>
            </a:r>
            <a:r>
              <a:rPr lang="hu-HU" b="1"/>
              <a:t>Projekt (Project)</a:t>
            </a:r>
            <a:r>
              <a:rPr lang="hu-HU"/>
              <a:t> elem</a:t>
            </a:r>
          </a:p>
        </p:txBody>
      </p:sp>
      <p:pic>
        <p:nvPicPr>
          <p:cNvPr id="93798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9713" y="2276475"/>
            <a:ext cx="6124575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Tevékenységek összekapcsolása egérrel</a:t>
            </a:r>
          </a:p>
        </p:txBody>
      </p:sp>
      <p:pic>
        <p:nvPicPr>
          <p:cNvPr id="940038" name="Picture 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81013" y="3390900"/>
            <a:ext cx="8181975" cy="1447800"/>
          </a:xfrm>
          <a:noFill/>
          <a:ln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4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Egy település több utcáját kell újraaszfaltozni. </a:t>
            </a:r>
          </a:p>
          <a:p>
            <a:r>
              <a:rPr lang="hu-HU"/>
              <a:t>A projekt azonosítója </a:t>
            </a:r>
            <a:r>
              <a:rPr lang="hu-HU" b="1" i="1"/>
              <a:t>RNV2007</a:t>
            </a:r>
            <a:r>
              <a:rPr lang="hu-HU"/>
              <a:t>. </a:t>
            </a:r>
          </a:p>
          <a:p>
            <a:r>
              <a:rPr lang="hu-HU"/>
              <a:t>Az egyes tevékenységek jobb azonosíthatósága érdekében WBS-kódokat is rögzítünk hozzájuk. Az egyszerűség kedvéért legyen a WBS szerkezete kétszintű. Az első szinten két nagybetűt, a másodikon hármat szeretnénk megadni. </a:t>
            </a:r>
          </a:p>
          <a:p>
            <a:r>
              <a:rPr lang="hu-HU"/>
              <a:t>Adjuk meg a WBS-kód szerkezetét!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4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Tüntessük fel a WBS-kód oszlopát az ütemterv táblázatos részén!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4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Vegyük fel a </a:t>
            </a:r>
            <a:r>
              <a:rPr lang="hu-HU" b="1" i="1"/>
              <a:t>Rákóczi Ferenc</a:t>
            </a:r>
            <a:r>
              <a:rPr lang="hu-HU"/>
              <a:t> utcát </a:t>
            </a:r>
            <a:r>
              <a:rPr lang="hu-HU" b="1" i="1"/>
              <a:t>RF</a:t>
            </a:r>
            <a:r>
              <a:rPr lang="hu-HU"/>
              <a:t>, a </a:t>
            </a:r>
            <a:r>
              <a:rPr lang="hu-HU" b="1" i="1"/>
              <a:t>Kossuth Lajos</a:t>
            </a:r>
            <a:r>
              <a:rPr lang="hu-HU"/>
              <a:t> utcát pedig </a:t>
            </a:r>
            <a:r>
              <a:rPr lang="hu-HU" b="1" i="1"/>
              <a:t>KL</a:t>
            </a:r>
            <a:r>
              <a:rPr lang="hu-HU"/>
              <a:t> WBS-kódokkal. Amint látjuk, ez utóbbiakat a projektazonosítóval kiegészíti a program.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48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Vegyük fel </a:t>
            </a:r>
            <a:r>
              <a:rPr lang="hu-HU" b="1" i="1"/>
              <a:t>Az útszakasz lezárása</a:t>
            </a:r>
            <a:r>
              <a:rPr lang="hu-HU"/>
              <a:t> tevékenységet, fokozzuk le, majd írjunk </a:t>
            </a:r>
            <a:r>
              <a:rPr lang="hu-HU" b="1" i="1"/>
              <a:t>ULZ</a:t>
            </a:r>
            <a:r>
              <a:rPr lang="hu-HU"/>
              <a:t>-t a WBS-oszlopba. </a:t>
            </a:r>
            <a:endParaRPr lang="hu-HU" smtClean="0"/>
          </a:p>
          <a:p>
            <a:r>
              <a:rPr lang="hu-HU" smtClean="0"/>
              <a:t>Fontos</a:t>
            </a:r>
            <a:r>
              <a:rPr lang="hu-HU"/>
              <a:t>, hogy előbb fokozzuk le a tevékenységet, és csak utána írjuk be a WBS-kódot, mert az szerkezetfüggő! </a:t>
            </a:r>
            <a:endParaRPr lang="hu-HU" smtClean="0"/>
          </a:p>
          <a:p>
            <a:r>
              <a:rPr lang="hu-HU" smtClean="0"/>
              <a:t>A </a:t>
            </a:r>
            <a:r>
              <a:rPr lang="hu-HU"/>
              <a:t>tevékenység időtartama legyen </a:t>
            </a:r>
            <a:r>
              <a:rPr lang="hu-HU" b="1" i="1"/>
              <a:t>0</a:t>
            </a:r>
            <a:r>
              <a:rPr lang="hu-HU"/>
              <a:t>!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5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Egészítsük ki a tervet az alábbiak szerint!</a:t>
            </a:r>
          </a:p>
        </p:txBody>
      </p:sp>
      <p:pic>
        <p:nvPicPr>
          <p:cNvPr id="9502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6375" y="2262188"/>
            <a:ext cx="61912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52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i="1"/>
              <a:t>Az útszakasz lezárása</a:t>
            </a:r>
            <a:r>
              <a:rPr lang="hu-HU"/>
              <a:t> mérföldkő után, párhuzamosan megkezdhető az </a:t>
            </a:r>
            <a:r>
              <a:rPr lang="hu-HU" b="1" i="1"/>
              <a:t>Útszegély kijavítása</a:t>
            </a:r>
            <a:r>
              <a:rPr lang="hu-HU"/>
              <a:t> és a </a:t>
            </a:r>
            <a:r>
              <a:rPr lang="hu-HU" b="1" i="1"/>
              <a:t>Régi útburkolat előkészítése</a:t>
            </a:r>
            <a:r>
              <a:rPr lang="hu-HU"/>
              <a:t>, de mindkettő előfeltétele az </a:t>
            </a:r>
            <a:r>
              <a:rPr lang="hu-HU" b="1" i="1"/>
              <a:t>Aszfaltozás</a:t>
            </a:r>
            <a:r>
              <a:rPr lang="hu-HU"/>
              <a:t> tevékenységnek. Minden más tevékenység sorban halad. Adjuk meg a kapcsolatokat!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5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kapcsolatok megadását követően így néz ki az ütemterv:</a:t>
            </a:r>
          </a:p>
        </p:txBody>
      </p:sp>
      <p:pic>
        <p:nvPicPr>
          <p:cNvPr id="95437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3213100"/>
            <a:ext cx="8496300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5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projekt a Rákóczi Ferenc utca lezárásával veszi kezdetét. Ennek időpontjául 2008. június 30-át határozták meg. Tekintve, hogy egyetlen tevékenység sem kezdődhet meg hamarabb, így nem a mérföldkő kezdési dátumát, hanem a projektkezdést kell módosítani.</a:t>
            </a:r>
          </a:p>
          <a:p>
            <a:r>
              <a:rPr lang="hu-HU"/>
              <a:t>Adjuk meg ezt az értéket!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58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projekt ideje alatt a megbízó minden héten pénteken 2 óra időtartamban műszaki szemlét tart a terepen. </a:t>
            </a:r>
          </a:p>
          <a:p>
            <a:r>
              <a:rPr lang="hu-HU"/>
              <a:t>Rögzítsük ezt ismétlődő tevékenység formájában!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6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Rákóczi Ferenc utca lezárásával kapcsolatban egyeztetni kell az önkormányzat illetékesével, Szabó Bélával, akinek a telefonszáma 234-567. </a:t>
            </a:r>
          </a:p>
          <a:p>
            <a:r>
              <a:rPr lang="hu-HU"/>
              <a:t>Rögzítsük ezt a fontos információt az útszakasz lezárásához!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4890</TotalTime>
  <Words>2003</Words>
  <Application>Microsoft PowerPoint</Application>
  <PresentationFormat>On-screen Show (4:3)</PresentationFormat>
  <Paragraphs>214</Paragraphs>
  <Slides>45</Slides>
  <Notes>45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Notesz</vt:lpstr>
      <vt:lpstr>Feladattervezés</vt:lpstr>
      <vt:lpstr>Ne feledjük!</vt:lpstr>
      <vt:lpstr>A tevékenységek fizikai leképezései a Microsoft Office Project-ben</vt:lpstr>
      <vt:lpstr>Tevékenységek rögzítése </vt:lpstr>
      <vt:lpstr>Részletes leírás</vt:lpstr>
      <vt:lpstr>Mérföldkövek rögzítése </vt:lpstr>
      <vt:lpstr>Tevékenységek strukturálása </vt:lpstr>
      <vt:lpstr>A strukturáltság elve </vt:lpstr>
      <vt:lpstr>A tevékenységek alá- és fölérendelésének módjai </vt:lpstr>
      <vt:lpstr>A résztevékenységek megjelenítésének szabályozása</vt:lpstr>
      <vt:lpstr>A tevékenységek strukturálása és a WBS-kód</vt:lpstr>
      <vt:lpstr>A WBS-kóddal szemben támasztott három elvárás</vt:lpstr>
      <vt:lpstr>A WBS-kód beállítása</vt:lpstr>
      <vt:lpstr>Vázlatkód</vt:lpstr>
      <vt:lpstr>A tevékenységfelbontás iránya és módszere </vt:lpstr>
      <vt:lpstr>A terv átláthatóságának elve </vt:lpstr>
      <vt:lpstr>Tevékenységek strukturálása egyéni vázlatkódokkal </vt:lpstr>
      <vt:lpstr>Ismétlődő tevékenységek </vt:lpstr>
      <vt:lpstr>Az ismétlődő tevékenység ablaka</vt:lpstr>
      <vt:lpstr>Feladat</vt:lpstr>
      <vt:lpstr>Feladat</vt:lpstr>
      <vt:lpstr>A felbontás mélysége </vt:lpstr>
      <vt:lpstr>A horizontális helyett a vertikális bontás</vt:lpstr>
      <vt:lpstr>A felbontás egyenletessége  </vt:lpstr>
      <vt:lpstr>A felbontás részletezettsége </vt:lpstr>
      <vt:lpstr>A felbontás részletezettsége (folytatás)</vt:lpstr>
      <vt:lpstr>Az erőforrások hatása a tevékenységek felbontására </vt:lpstr>
      <vt:lpstr>Az erőforrások hatása a tevékenységek felbontására (folytatás)</vt:lpstr>
      <vt:lpstr>Az erőforrások hatása a tevékenységek felbontására (folytatás)</vt:lpstr>
      <vt:lpstr>Az erőforrások hatása a tevékenységek felbontására (folytatás)</vt:lpstr>
      <vt:lpstr>Tevékenységfelbontás és tevékenységhossz </vt:lpstr>
      <vt:lpstr>Tevékenységfelbontás és tevékenységhossz (folytatás)</vt:lpstr>
      <vt:lpstr>A tevékenységhosszak megadása</vt:lpstr>
      <vt:lpstr>Fő- és alprojektek </vt:lpstr>
      <vt:lpstr>Tevékenységek összekapcsolása egérrel</vt:lpstr>
      <vt:lpstr>Feladat</vt:lpstr>
      <vt:lpstr>Feladat</vt:lpstr>
      <vt:lpstr>Feladat</vt:lpstr>
      <vt:lpstr>Feladat</vt:lpstr>
      <vt:lpstr>Feladat</vt:lpstr>
      <vt:lpstr>Feladat</vt:lpstr>
      <vt:lpstr>Feladat</vt:lpstr>
      <vt:lpstr>Feladat</vt:lpstr>
      <vt:lpstr>Feladat</vt:lpstr>
      <vt:lpstr>Feladat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162</cp:revision>
  <cp:lastPrinted>1601-01-01T00:00:00Z</cp:lastPrinted>
  <dcterms:created xsi:type="dcterms:W3CDTF">2001-10-04T13:18:56Z</dcterms:created>
  <dcterms:modified xsi:type="dcterms:W3CDTF">2009-04-30T15:46:31Z</dcterms:modified>
</cp:coreProperties>
</file>