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9" r:id="rId4"/>
    <p:sldId id="260" r:id="rId5"/>
    <p:sldId id="261" r:id="rId6"/>
    <p:sldId id="268" r:id="rId7"/>
    <p:sldId id="269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74" r:id="rId16"/>
    <p:sldId id="265" r:id="rId17"/>
    <p:sldId id="266" r:id="rId18"/>
    <p:sldId id="267" r:id="rId19"/>
    <p:sldId id="275" r:id="rId20"/>
    <p:sldId id="276" r:id="rId21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D03721E-E92F-4A85-9655-D6C8ED487D4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E2AF57-D794-4C10-9566-8443151D339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438CE-06B4-47EE-8A76-561F722EF60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F557D-7847-4BBD-A68A-02188434377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FF08E8-E73C-4687-829D-1C9F7D26BD2E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CC992-258B-4A1C-BE42-5060F2CCE1D3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A5ABE-0A57-49E4-8CC8-80E6D2C5DD57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098F05-5E0C-4EC4-B300-AA5019E74280}" type="slidenum">
              <a:rPr lang="en-GB"/>
              <a:pPr/>
              <a:t>6</a:t>
            </a:fld>
            <a:endParaRPr lang="en-GB"/>
          </a:p>
        </p:txBody>
      </p:sp>
      <p:sp>
        <p:nvSpPr>
          <p:cNvPr id="8919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AA910-EBBB-4305-8C25-183EA559E31A}" type="slidenum">
              <a:rPr lang="en-GB"/>
              <a:pPr/>
              <a:t>7</a:t>
            </a:fld>
            <a:endParaRPr lang="en-GB"/>
          </a:p>
        </p:txBody>
      </p:sp>
      <p:sp>
        <p:nvSpPr>
          <p:cNvPr id="8939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449DB-61EE-4F0E-AB8A-E4A041A25702}" type="slidenum">
              <a:rPr lang="en-GB"/>
              <a:pPr/>
              <a:t>8</a:t>
            </a:fld>
            <a:endParaRPr lang="en-GB"/>
          </a:p>
        </p:txBody>
      </p:sp>
      <p:sp>
        <p:nvSpPr>
          <p:cNvPr id="8960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6A176-056F-4974-8F18-C3E03CEEA8F3}" type="slidenum">
              <a:rPr lang="en-GB"/>
              <a:pPr/>
              <a:t>9</a:t>
            </a:fld>
            <a:endParaRPr lang="en-GB"/>
          </a:p>
        </p:txBody>
      </p:sp>
      <p:sp>
        <p:nvSpPr>
          <p:cNvPr id="8796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853F3-22D0-423C-B9CB-2322C058C0F9}" type="slidenum">
              <a:rPr lang="en-GB"/>
              <a:pPr/>
              <a:t>10</a:t>
            </a:fld>
            <a:endParaRPr lang="en-GB"/>
          </a:p>
        </p:txBody>
      </p:sp>
      <p:sp>
        <p:nvSpPr>
          <p:cNvPr id="8980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D27B41-0353-4EA0-B9A0-A11670714164}" type="slidenum">
              <a:rPr lang="en-GB"/>
              <a:pPr/>
              <a:t>11</a:t>
            </a:fld>
            <a:endParaRPr lang="en-GB"/>
          </a:p>
        </p:txBody>
      </p:sp>
      <p:sp>
        <p:nvSpPr>
          <p:cNvPr id="881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4E62-D514-4482-A7C4-F8EDB148B533}" type="slidenum">
              <a:rPr lang="en-GB"/>
              <a:pPr/>
              <a:t>12</a:t>
            </a:fld>
            <a:endParaRPr lang="en-GB"/>
          </a:p>
        </p:txBody>
      </p:sp>
      <p:sp>
        <p:nvSpPr>
          <p:cNvPr id="900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257EA5-B6AF-4D6D-93C7-EC3C3133A55B}" type="slidenum">
              <a:rPr lang="en-GB"/>
              <a:pPr/>
              <a:t>13</a:t>
            </a:fld>
            <a:endParaRPr lang="en-GB"/>
          </a:p>
        </p:txBody>
      </p:sp>
      <p:sp>
        <p:nvSpPr>
          <p:cNvPr id="883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6C1DC-CC9F-4E85-9333-00D6174C5785}" type="slidenum">
              <a:rPr lang="en-GB"/>
              <a:pPr/>
              <a:t>14</a:t>
            </a:fld>
            <a:endParaRPr lang="en-GB"/>
          </a:p>
        </p:txBody>
      </p:sp>
      <p:sp>
        <p:nvSpPr>
          <p:cNvPr id="902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D52D65-B216-4C46-98EC-81247611E7D5}" type="slidenum">
              <a:rPr lang="en-GB"/>
              <a:pPr/>
              <a:t>15</a:t>
            </a:fld>
            <a:endParaRPr lang="en-GB"/>
          </a:p>
        </p:txBody>
      </p:sp>
      <p:sp>
        <p:nvSpPr>
          <p:cNvPr id="9041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B7EAB9-8D9F-4580-A88F-21A2D17A0523}" type="slidenum">
              <a:rPr lang="en-GB"/>
              <a:pPr/>
              <a:t>16</a:t>
            </a:fld>
            <a:endParaRPr lang="en-GB"/>
          </a:p>
        </p:txBody>
      </p:sp>
      <p:sp>
        <p:nvSpPr>
          <p:cNvPr id="8857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E21D6-E27F-40C6-BDC7-D28B29782480}" type="slidenum">
              <a:rPr lang="en-GB"/>
              <a:pPr/>
              <a:t>17</a:t>
            </a:fld>
            <a:endParaRPr lang="en-GB"/>
          </a:p>
        </p:txBody>
      </p:sp>
      <p:sp>
        <p:nvSpPr>
          <p:cNvPr id="8878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BF62E-D9B4-4812-A362-DAF2ED2B539B}" type="slidenum">
              <a:rPr lang="en-GB"/>
              <a:pPr/>
              <a:t>18</a:t>
            </a:fld>
            <a:endParaRPr lang="en-GB"/>
          </a:p>
        </p:txBody>
      </p:sp>
      <p:sp>
        <p:nvSpPr>
          <p:cNvPr id="8898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E1593C-72D2-4EA0-8FC7-2424B89902E2}" type="slidenum">
              <a:rPr lang="en-GB"/>
              <a:pPr/>
              <a:t>19</a:t>
            </a:fld>
            <a:endParaRPr lang="en-GB"/>
          </a:p>
        </p:txBody>
      </p:sp>
      <p:sp>
        <p:nvSpPr>
          <p:cNvPr id="9062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A5EE58-A5D3-4B2F-91F7-85BE0D93FB5E}" type="slidenum">
              <a:rPr lang="en-GB"/>
              <a:pPr/>
              <a:t>20</a:t>
            </a:fld>
            <a:endParaRPr lang="en-GB"/>
          </a:p>
        </p:txBody>
      </p:sp>
      <p:sp>
        <p:nvSpPr>
          <p:cNvPr id="9082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EF7BCA-5176-48F0-BC67-22622305A8D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Napt&#225;rgond.mp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V&#225;ltoz&#243;_munkarend.mp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Napt&#225;rak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Az időterv alapjainak tisztázása, a naptárak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Naptártípusok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 alapnaptára</a:t>
            </a:r>
          </a:p>
          <a:p>
            <a:r>
              <a:rPr lang="hu-HU"/>
              <a:t>Erőforrás naptárak</a:t>
            </a:r>
          </a:p>
          <a:p>
            <a:r>
              <a:rPr lang="hu-HU"/>
              <a:t>Tevékenység naptárak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Tudnivalók a naptárakkal kapcsolatban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Munka csak akkor végezhető, ha a megfelelő naptárak fedésben vannak.</a:t>
            </a:r>
          </a:p>
          <a:p>
            <a:r>
              <a:rPr lang="hu-HU"/>
              <a:t>A naptárak hatását módosítják az időelszámolás alapbeállításai.</a:t>
            </a:r>
          </a:p>
          <a:p>
            <a:r>
              <a:rPr lang="hu-HU"/>
              <a:t>A naptár és az időelszámolás alapjainak megváltoztatása után szükség lehet a projektkezdés időpontjának megadására 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alapnaptár leváltása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8291513" cy="4724400"/>
          </a:xfrm>
        </p:spPr>
        <p:txBody>
          <a:bodyPr/>
          <a:lstStyle/>
          <a:p>
            <a:r>
              <a:rPr lang="hu-HU" sz="2400" b="1"/>
              <a:t>Projekt (Project)</a:t>
            </a:r>
            <a:r>
              <a:rPr lang="hu-HU" sz="2400"/>
              <a:t> -&gt; </a:t>
            </a:r>
            <a:r>
              <a:rPr lang="hu-HU" sz="2400" b="1"/>
              <a:t>Projekt adatai (Project Information) </a:t>
            </a:r>
            <a:r>
              <a:rPr lang="hu-HU" sz="2400"/>
              <a:t>-&gt; </a:t>
            </a:r>
            <a:r>
              <a:rPr lang="hu-HU" sz="2400" b="1"/>
              <a:t>Naptár (Calendar)</a:t>
            </a:r>
            <a:r>
              <a:rPr lang="hu-HU" sz="2400"/>
              <a:t> </a:t>
            </a:r>
          </a:p>
        </p:txBody>
      </p:sp>
      <p:graphicFrame>
        <p:nvGraphicFramePr>
          <p:cNvPr id="874501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7956550" y="3771900"/>
          <a:ext cx="819150" cy="809625"/>
        </p:xfrm>
        <a:graphic>
          <a:graphicData uri="http://schemas.openxmlformats.org/presentationml/2006/ole">
            <p:oleObj spid="_x0000_s874501" name="Bitmap Image" r:id="rId4" imgW="819048" imgH="809738" progId="Paint.Picture">
              <p:embed/>
            </p:oleObj>
          </a:graphicData>
        </a:graphic>
      </p:graphicFrame>
      <p:pic>
        <p:nvPicPr>
          <p:cNvPr id="87450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8788" y="2586038"/>
            <a:ext cx="56864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Naptárak beállítása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 </a:t>
            </a:r>
            <a:r>
              <a:rPr lang="hu-HU"/>
              <a:t>-&gt;</a:t>
            </a:r>
            <a:r>
              <a:rPr lang="hu-HU" b="1"/>
              <a:t> Munkaidő módosítása (Change Working Time)</a:t>
            </a:r>
            <a:r>
              <a:rPr lang="hu-HU"/>
              <a:t> </a:t>
            </a:r>
          </a:p>
        </p:txBody>
      </p:sp>
      <p:pic>
        <p:nvPicPr>
          <p:cNvPr id="8765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775" y="2708275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65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709863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Beállítási elemek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Kivételek (Exceptions)</a:t>
            </a:r>
          </a:p>
          <a:p>
            <a:pPr lvl="1">
              <a:lnSpc>
                <a:spcPct val="90000"/>
              </a:lnSpc>
            </a:pPr>
            <a:r>
              <a:rPr lang="hu-HU"/>
              <a:t>Pontszerű eltérések</a:t>
            </a:r>
          </a:p>
          <a:p>
            <a:pPr lvl="1">
              <a:lnSpc>
                <a:spcPct val="90000"/>
              </a:lnSpc>
            </a:pPr>
            <a:r>
              <a:rPr lang="hu-HU"/>
              <a:t>Minden elem azonos lesz</a:t>
            </a:r>
          </a:p>
          <a:p>
            <a:pPr lvl="1">
              <a:lnSpc>
                <a:spcPct val="90000"/>
              </a:lnSpc>
            </a:pPr>
            <a:r>
              <a:rPr lang="hu-HU"/>
              <a:t>Elsősorban ünnepek megadásához, bizonyos esetekben távollétnyilvántartásra is</a:t>
            </a:r>
          </a:p>
          <a:p>
            <a:pPr>
              <a:lnSpc>
                <a:spcPct val="90000"/>
              </a:lnSpc>
            </a:pPr>
            <a:r>
              <a:rPr lang="hu-HU" b="1"/>
              <a:t>Munkahetek (Work Weeks)</a:t>
            </a:r>
          </a:p>
          <a:p>
            <a:pPr lvl="1">
              <a:lnSpc>
                <a:spcPct val="90000"/>
              </a:lnSpc>
            </a:pPr>
            <a:r>
              <a:rPr lang="hu-HU"/>
              <a:t>Időintervallumok eltérései</a:t>
            </a:r>
          </a:p>
          <a:p>
            <a:pPr lvl="1">
              <a:lnSpc>
                <a:spcPct val="90000"/>
              </a:lnSpc>
            </a:pPr>
            <a:r>
              <a:rPr lang="hu-HU"/>
              <a:t>Az időintervallum egyes naptípusai külön is beállíthatók</a:t>
            </a:r>
          </a:p>
          <a:p>
            <a:pPr lvl="1">
              <a:lnSpc>
                <a:spcPct val="90000"/>
              </a:lnSpc>
            </a:pPr>
            <a:r>
              <a:rPr lang="hu-HU"/>
              <a:t>Az alap munkaidőn túl, üzemi leállások téli/nyári munkarend megadása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Kivételek (Exceptions) megadása</a:t>
            </a:r>
          </a:p>
        </p:txBody>
      </p:sp>
      <p:pic>
        <p:nvPicPr>
          <p:cNvPr id="892934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1752600"/>
            <a:ext cx="5905500" cy="4724400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Munkahetek (Work Weeks) megadása</a:t>
            </a:r>
          </a:p>
        </p:txBody>
      </p:sp>
      <p:pic>
        <p:nvPicPr>
          <p:cNvPr id="894982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824038"/>
            <a:ext cx="8229600" cy="4579937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időelszámolás alapbeállításai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ablak</a:t>
            </a:r>
            <a:br>
              <a:rPr lang="hu-HU"/>
            </a:br>
            <a:r>
              <a:rPr lang="hu-HU" b="1"/>
              <a:t>Beállítások</a:t>
            </a:r>
            <a:br>
              <a:rPr lang="hu-HU" b="1"/>
            </a:br>
            <a:r>
              <a:rPr lang="hu-HU" b="1"/>
              <a:t>(Options)</a:t>
            </a:r>
            <a:r>
              <a:rPr lang="hu-HU"/>
              <a:t/>
            </a:r>
            <a:br>
              <a:rPr lang="hu-HU"/>
            </a:br>
            <a:r>
              <a:rPr lang="hu-HU"/>
              <a:t>gombja</a:t>
            </a:r>
          </a:p>
        </p:txBody>
      </p:sp>
      <p:pic>
        <p:nvPicPr>
          <p:cNvPr id="8785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747838"/>
            <a:ext cx="56197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naptár létrehozása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Munkaidő módosítása</a:t>
            </a:r>
            <a:r>
              <a:rPr lang="hu-HU"/>
              <a:t> </a:t>
            </a:r>
            <a:r>
              <a:rPr lang="hu-HU" b="1"/>
              <a:t>(Change Working Time)</a:t>
            </a:r>
            <a:r>
              <a:rPr lang="hu-HU"/>
              <a:t> ablak </a:t>
            </a:r>
            <a:r>
              <a:rPr lang="hu-HU" b="1"/>
              <a:t>Új naptár létrehozása (Create New Calendar)</a:t>
            </a:r>
            <a:r>
              <a:rPr lang="hu-HU"/>
              <a:t> gombja 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Szerveres üzemmódban jogosultságfüggő</a:t>
            </a:r>
          </a:p>
        </p:txBody>
      </p:sp>
      <p:pic>
        <p:nvPicPr>
          <p:cNvPr id="897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3275013"/>
            <a:ext cx="5334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 tevékenységhez való rendelése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Tevékenység adatai (Task information) </a:t>
            </a:r>
            <a:r>
              <a:rPr lang="hu-HU"/>
              <a:t>-&gt; </a:t>
            </a:r>
            <a:r>
              <a:rPr lang="hu-HU" b="1"/>
              <a:t>Naptár (Calendar)</a:t>
            </a:r>
            <a:r>
              <a:rPr lang="hu-HU"/>
              <a:t> </a:t>
            </a:r>
          </a:p>
        </p:txBody>
      </p:sp>
      <p:pic>
        <p:nvPicPr>
          <p:cNvPr id="88064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838" y="2681288"/>
            <a:ext cx="64103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Erőforrásnaptárak beállítása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előbbi ablakban vagy az erőforrás ablakában</a:t>
            </a:r>
          </a:p>
        </p:txBody>
      </p:sp>
      <p:pic>
        <p:nvPicPr>
          <p:cNvPr id="899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6875" y="2276475"/>
            <a:ext cx="5667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NAPTARGOND.MPP nevű állományt!</a:t>
            </a:r>
          </a:p>
          <a:p>
            <a:r>
              <a:rPr lang="hu-HU"/>
              <a:t>Kezdődjön a munkaidő 9:00-kor, és legyen vége 18:00-kor. Az ebédszünet 12:00-tól 13:00-ig tart.</a:t>
            </a:r>
          </a:p>
        </p:txBody>
      </p:sp>
      <p:pic>
        <p:nvPicPr>
          <p:cNvPr id="882692" name="Picture 4" descr="j019538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4508500"/>
            <a:ext cx="1795463" cy="183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Naptárak kezelése projektszerveres környezetben </a:t>
            </a:r>
          </a:p>
        </p:txBody>
      </p:sp>
      <p:pic>
        <p:nvPicPr>
          <p:cNvPr id="901126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8050" y="1752600"/>
            <a:ext cx="7326313" cy="4724400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 létrehozása szerveres környezetben</a:t>
            </a:r>
          </a:p>
        </p:txBody>
      </p:sp>
      <p:pic>
        <p:nvPicPr>
          <p:cNvPr id="903175" name="Picture 7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1773238"/>
            <a:ext cx="8229600" cy="1600200"/>
          </a:xfrm>
          <a:noFill/>
          <a:ln/>
        </p:spPr>
      </p:pic>
      <p:pic>
        <p:nvPicPr>
          <p:cNvPr id="9031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8" y="4349750"/>
            <a:ext cx="82772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mentés nélkül, és nyissuk meg újra a NAPTARGOND.MPP nevű állományt!</a:t>
            </a:r>
          </a:p>
          <a:p>
            <a:r>
              <a:rPr lang="hu-HU"/>
              <a:t>A munkaidő kezdődjön most 7:00-kor, és legyen vége 16:00-kor. Az ebédszünet nem változik.</a:t>
            </a:r>
          </a:p>
        </p:txBody>
      </p:sp>
      <p:pic>
        <p:nvPicPr>
          <p:cNvPr id="88474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Ismét zárjuk be mentés nélkül, és nyissuk meg újra a NAPTARGOND.MPP nevű állományt!</a:t>
            </a:r>
          </a:p>
          <a:p>
            <a:r>
              <a:rPr lang="hu-HU"/>
              <a:t>Minden maradjon úgy, ahogy volt, csak a munkaidő fejeződjön be egy órával később!</a:t>
            </a:r>
          </a:p>
        </p:txBody>
      </p:sp>
      <p:pic>
        <p:nvPicPr>
          <p:cNvPr id="88678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Térjünk vissza ismét a NAPTARGOND.MPP nevű fájl mentett állapotához!</a:t>
            </a:r>
          </a:p>
          <a:p>
            <a:r>
              <a:rPr lang="hu-HU"/>
              <a:t>Hozzunk létre olyan naptárat, mely szerint kezdődjön és fejeződjön is be egy órával hamarabb a munkaidő.</a:t>
            </a:r>
          </a:p>
          <a:p>
            <a:r>
              <a:rPr lang="hu-HU"/>
              <a:t>Tegyük ezt</a:t>
            </a:r>
            <a:br>
              <a:rPr lang="hu-HU"/>
            </a:br>
            <a:r>
              <a:rPr lang="hu-HU"/>
              <a:t>alapnaptárrá!</a:t>
            </a:r>
          </a:p>
        </p:txBody>
      </p:sp>
      <p:pic>
        <p:nvPicPr>
          <p:cNvPr id="88883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Változó_munkarend.mpp</a:t>
            </a:r>
            <a:r>
              <a:rPr lang="hu-HU"/>
              <a:t> állományt! Állítsuk át a naptárat úgy, hogy hétfőn, kedden, szerdán és csütörtökön 8:00-tól 18:00-ig tartson a munkaidő, pénteken azonban csak 12:00-ig. Tehát marad a heti negyven óra, az átlagos napi nyolc óra, de nem egyenletes elosztásban, hanem a hét első négy </a:t>
            </a:r>
            <a:br>
              <a:rPr lang="hu-HU"/>
            </a:br>
            <a:r>
              <a:rPr lang="hu-HU"/>
              <a:t>napján egy órával több, pénteken </a:t>
            </a:r>
            <a:br>
              <a:rPr lang="hu-HU"/>
            </a:br>
            <a:r>
              <a:rPr lang="hu-HU"/>
              <a:t>néggyel kevesebb beütemezésével. </a:t>
            </a:r>
          </a:p>
        </p:txBody>
      </p:sp>
      <p:pic>
        <p:nvPicPr>
          <p:cNvPr id="90522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Naptárak.mpp</a:t>
            </a:r>
            <a:r>
              <a:rPr lang="hu-HU"/>
              <a:t> állományt! Az </a:t>
            </a:r>
            <a:r>
              <a:rPr lang="hu-HU" b="1" i="1"/>
              <a:t>Előkészítés</a:t>
            </a:r>
            <a:r>
              <a:rPr lang="hu-HU"/>
              <a:t> nevű összefoglaló tevékenység mindkét résztevékenységét (</a:t>
            </a:r>
            <a:r>
              <a:rPr lang="hu-HU" b="1" i="1"/>
              <a:t>Műhely kirámolása</a:t>
            </a:r>
            <a:r>
              <a:rPr lang="hu-HU"/>
              <a:t>, </a:t>
            </a:r>
            <a:r>
              <a:rPr lang="hu-HU" b="1" i="1"/>
              <a:t>Műhely kitakarítása</a:t>
            </a:r>
            <a:r>
              <a:rPr lang="hu-HU"/>
              <a:t>) egy külső vállalkozóra, a </a:t>
            </a:r>
            <a:r>
              <a:rPr lang="hu-HU" i="1"/>
              <a:t>SittKit Bt</a:t>
            </a:r>
            <a:r>
              <a:rPr lang="hu-HU"/>
              <a:t>-re, pontosabban annak két dolgozójára: </a:t>
            </a:r>
            <a:r>
              <a:rPr lang="hu-HU" i="1"/>
              <a:t>Kis Péterre</a:t>
            </a:r>
            <a:r>
              <a:rPr lang="hu-HU"/>
              <a:t>, és </a:t>
            </a:r>
            <a:r>
              <a:rPr lang="hu-HU" i="1"/>
              <a:t>Nagy Pálra</a:t>
            </a:r>
            <a:r>
              <a:rPr lang="hu-HU"/>
              <a:t> bízzuk. Állítsuk be, hogy a </a:t>
            </a:r>
            <a:r>
              <a:rPr lang="hu-HU" i="1"/>
              <a:t>SittKit Bt. </a:t>
            </a:r>
            <a:br>
              <a:rPr lang="hu-HU" i="1"/>
            </a:br>
            <a:r>
              <a:rPr lang="hu-HU" i="1"/>
              <a:t>dolgozói</a:t>
            </a:r>
            <a:r>
              <a:rPr lang="hu-HU"/>
              <a:t> csak szombatonként </a:t>
            </a:r>
            <a:br>
              <a:rPr lang="hu-HU"/>
            </a:br>
            <a:r>
              <a:rPr lang="hu-HU"/>
              <a:t>dolgozhassanak! </a:t>
            </a:r>
          </a:p>
        </p:txBody>
      </p:sp>
      <p:pic>
        <p:nvPicPr>
          <p:cNvPr id="90726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4732</TotalTime>
  <Words>456</Words>
  <Application>Microsoft PowerPoint</Application>
  <PresentationFormat>On-screen Show (4:3)</PresentationFormat>
  <Paragraphs>79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Times New Roman</vt:lpstr>
      <vt:lpstr>Arial</vt:lpstr>
      <vt:lpstr>Notesz</vt:lpstr>
      <vt:lpstr>Bitmap Image</vt:lpstr>
      <vt:lpstr>Az időterv alapjainak tisztázása, a naptárak </vt:lpstr>
      <vt:lpstr>Naptártípusok</vt:lpstr>
      <vt:lpstr>Tudnivalók a naptárakkal kapcsolatban</vt:lpstr>
      <vt:lpstr>Az alapnaptár leváltása</vt:lpstr>
      <vt:lpstr>Naptárak beállítása</vt:lpstr>
      <vt:lpstr>Beállítási elemek</vt:lpstr>
      <vt:lpstr>Kivételek (Exceptions) megadása</vt:lpstr>
      <vt:lpstr>Munkahetek (Work Weeks) megadása</vt:lpstr>
      <vt:lpstr>Az időelszámolás alapbeállításai</vt:lpstr>
      <vt:lpstr>Új naptár létrehozása</vt:lpstr>
      <vt:lpstr>Naptár tevékenységhez való rendelése</vt:lpstr>
      <vt:lpstr>Erőforrásnaptárak beállítása</vt:lpstr>
      <vt:lpstr>Feladat</vt:lpstr>
      <vt:lpstr>Naptárak kezelése projektszerveres környezetben </vt:lpstr>
      <vt:lpstr>Naptár létrehozása szerveres környezetben</vt:lpstr>
      <vt:lpstr>Feladat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154</cp:revision>
  <cp:lastPrinted>1601-01-01T00:00:00Z</cp:lastPrinted>
  <dcterms:created xsi:type="dcterms:W3CDTF">2001-10-04T13:18:56Z</dcterms:created>
  <dcterms:modified xsi:type="dcterms:W3CDTF">2008-12-04T10:54:32Z</dcterms:modified>
</cp:coreProperties>
</file>