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3" r:id="rId11"/>
    <p:sldId id="270" r:id="rId12"/>
    <p:sldId id="267" r:id="rId13"/>
    <p:sldId id="268" r:id="rId14"/>
    <p:sldId id="269" r:id="rId1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74F3E472-0048-40A8-A179-3BCE66E6EAEA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7FFD32-6C41-40FD-AB60-1EAFE70D16E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0CA754-5BD0-44A8-AE2A-7A1209857E49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97C88-A6AB-4E77-A3D1-D149C421008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7550F7-5398-4A79-8433-5A3BDC186B0B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9B23D-DCF2-44CB-BB9E-37A678B0D03C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95772-53FE-4930-B18E-A8F016847499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E79855-4B1B-48A2-B5AC-5CD3839911AC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93DAD-ED20-4597-B8DC-8CB0C8B5D0BF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575E9-10A9-4589-9E38-7AADA0B87602}" type="slidenum">
              <a:rPr lang="en-GB"/>
              <a:pPr/>
              <a:t>8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53EB7E-61A3-48FA-AA1E-08F6020D5C2F}" type="slidenum">
              <a:rPr lang="en-GB"/>
              <a:pPr/>
              <a:t>9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8C9CFF-C83A-4ADF-88D7-17A57C0C0AFA}" type="slidenum">
              <a:rPr lang="en-GB"/>
              <a:pPr/>
              <a:t>10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6F0C3-AE99-45CF-BAF9-57940E2BA7AF}" type="slidenum">
              <a:rPr lang="en-GB"/>
              <a:pPr/>
              <a:t>11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0C586E-C9DE-40C3-B745-3E4F0F2F045D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8358A-6FEA-4AC8-81F5-260C0FF4C70C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9F820-7ACF-4055-A942-509BF09140E8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D242EA-9183-4E51-A9AE-1B1E98ABDF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A projektterv elkészítésének szakaszai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helyes projektterv elkészítésének elvei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Négy elvet kell betartani a helyes projektterv készítése érdekében:</a:t>
            </a:r>
          </a:p>
          <a:p>
            <a:pPr lvl="1"/>
            <a:r>
              <a:rPr lang="hu-HU"/>
              <a:t>az eszközválasztás elve;</a:t>
            </a:r>
          </a:p>
          <a:p>
            <a:pPr lvl="1"/>
            <a:r>
              <a:rPr lang="hu-HU"/>
              <a:t>a szabadság elve;</a:t>
            </a:r>
          </a:p>
          <a:p>
            <a:pPr lvl="1"/>
            <a:r>
              <a:rPr lang="hu-HU"/>
              <a:t>a pontosság elve;</a:t>
            </a:r>
          </a:p>
          <a:p>
            <a:pPr lvl="1"/>
            <a:r>
              <a:rPr lang="hu-HU"/>
              <a:t>a fokozatosság elve.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eszközválasztás elve 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Ezen elv lényege, hogy </a:t>
            </a:r>
            <a:r>
              <a:rPr lang="hu-HU" b="1"/>
              <a:t>minden összefüggést a maga eszközével ábrázoljunk!</a:t>
            </a:r>
            <a:r>
              <a:rPr lang="hu-HU"/>
              <a:t> Időtől való függést naptárakkal, mérföldkőhöz rendelt korlátokkal, logikai függőségeket kapcsolatokkal, kapcsolati időkkel, erőforrásokból eredő függőségeket erőforrás-kezelési lehetőségekkel stb.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szabadság elve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Ez az elv azt mondja ki, hogy </a:t>
            </a:r>
            <a:r>
              <a:rPr lang="hu-HU" b="1"/>
              <a:t>kerülni kell a tervben az indokolatlan kötöttségeket!</a:t>
            </a:r>
            <a:r>
              <a:rPr lang="hu-HU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pontosság elve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A tervnek a legjobb tudásunk szerinti várható állapotot kell tükröznie, és nem az elvárásokat!</a:t>
            </a:r>
            <a:r>
              <a:rPr lang="hu-HU"/>
              <a:t> </a:t>
            </a:r>
          </a:p>
          <a:p>
            <a:r>
              <a:rPr lang="hu-HU"/>
              <a:t>Ez utóbbiakat persze nyilvánvalóan fel kell tüntetni, és törekedni kell az elérésükre is, de semmiképpen nem torzíthatják el </a:t>
            </a:r>
            <a:br>
              <a:rPr lang="hu-HU"/>
            </a:br>
            <a:r>
              <a:rPr lang="hu-HU"/>
              <a:t>a tervet. </a:t>
            </a:r>
          </a:p>
        </p:txBody>
      </p:sp>
      <p:pic>
        <p:nvPicPr>
          <p:cNvPr id="87450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5238" y="4221163"/>
            <a:ext cx="21145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fokozatosság elve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fokozatosság elve alatt azt értjük, hogy </a:t>
            </a:r>
            <a:r>
              <a:rPr lang="hu-HU" b="1"/>
              <a:t>a tervezés során az általánostól a konkrét, a korlátok figyelmen kívül hagyásától a korlátok figyelembe vétele felé haladunk</a:t>
            </a:r>
            <a:r>
              <a:rPr lang="hu-HU"/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tervezés általános menete</a:t>
            </a:r>
            <a:endParaRPr lang="en-GB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Fiktív kezdési dátum mellett nem számolunk semmilyen korláttal, csak a tevékenységek elvi összefüggéseivel foglalkozunk. Addig dolgozunk így, amíg össze nem áll a projekt „gerince”.</a:t>
            </a:r>
          </a:p>
          <a:p>
            <a:r>
              <a:rPr lang="hu-HU"/>
              <a:t>Átütemezzük a projektet egy elfogadható kezdésre, befejezésre.</a:t>
            </a:r>
          </a:p>
          <a:p>
            <a:r>
              <a:rPr lang="hu-HU"/>
              <a:t>Figyelembe vesszük a korlátainkat úgy idő, mint erőforrás vagy költségszinten.</a:t>
            </a:r>
            <a:endParaRPr lang="en-GB"/>
          </a:p>
        </p:txBody>
      </p:sp>
      <p:pic>
        <p:nvPicPr>
          <p:cNvPr id="882692" name="Picture 4" descr="lá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1363" y="4989513"/>
            <a:ext cx="1595437" cy="1487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Lépések a korlátok figyelembe vétele nélkül</a:t>
            </a:r>
            <a:endParaRPr lang="en-GB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Naptárak meghatározása.</a:t>
            </a:r>
          </a:p>
          <a:p>
            <a:pPr>
              <a:lnSpc>
                <a:spcPct val="90000"/>
              </a:lnSpc>
            </a:pPr>
            <a:r>
              <a:rPr lang="hu-HU"/>
              <a:t>A főbb tevékenységek felvétele, elkülönítése, illetve felbontása.</a:t>
            </a:r>
          </a:p>
          <a:p>
            <a:pPr>
              <a:lnSpc>
                <a:spcPct val="90000"/>
              </a:lnSpc>
            </a:pPr>
            <a:r>
              <a:rPr lang="hu-HU"/>
              <a:t>Mérföldkőtervezés.</a:t>
            </a:r>
          </a:p>
          <a:p>
            <a:pPr>
              <a:lnSpc>
                <a:spcPct val="90000"/>
              </a:lnSpc>
            </a:pPr>
            <a:r>
              <a:rPr lang="hu-HU"/>
              <a:t>A logikai függőségek meghatározása.</a:t>
            </a:r>
          </a:p>
          <a:p>
            <a:pPr>
              <a:lnSpc>
                <a:spcPct val="90000"/>
              </a:lnSpc>
            </a:pPr>
            <a:r>
              <a:rPr lang="hu-HU"/>
              <a:t>A projekt átütemezése valós kezdésre.</a:t>
            </a:r>
          </a:p>
          <a:p>
            <a:pPr>
              <a:lnSpc>
                <a:spcPct val="90000"/>
              </a:lnSpc>
            </a:pPr>
            <a:r>
              <a:rPr lang="hu-HU"/>
              <a:t>Ha nem megfelelő a projekt átfutási ideje, pontosítunk a kapcsolatokon, vagy más technológiát választunk.</a:t>
            </a:r>
          </a:p>
          <a:p>
            <a:pPr>
              <a:lnSpc>
                <a:spcPct val="90000"/>
              </a:lnSpc>
            </a:pPr>
            <a:r>
              <a:rPr lang="hu-HU"/>
              <a:t>Hozzárendeljük a szükséges </a:t>
            </a:r>
            <a:r>
              <a:rPr lang="hu-HU" smtClean="0"/>
              <a:t>erőforrástípusokat.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Lépések a korlátok figyelembe vételével</a:t>
            </a:r>
            <a:endParaRPr lang="en-GB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Határidők kezelése</a:t>
            </a:r>
          </a:p>
          <a:p>
            <a:r>
              <a:rPr lang="hu-HU"/>
              <a:t>Erőforráskorlátok figyelembevétele</a:t>
            </a:r>
          </a:p>
          <a:p>
            <a:r>
              <a:rPr lang="hu-HU"/>
              <a:t>Költségkorlátokkal való számolás</a:t>
            </a:r>
          </a:p>
          <a:p>
            <a:r>
              <a:rPr lang="hu-HU"/>
              <a:t>A túlterhelések megszüntetése</a:t>
            </a:r>
            <a:endParaRPr lang="en-GB"/>
          </a:p>
          <a:p>
            <a:r>
              <a:rPr lang="hu-HU"/>
              <a:t>Szükség esetén átütemezzük a projektet, vagy egyes helyeken más technológiát választunk</a:t>
            </a:r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tervezés folyamata</a:t>
            </a:r>
          </a:p>
        </p:txBody>
      </p:sp>
      <p:grpSp>
        <p:nvGrpSpPr>
          <p:cNvPr id="880654" name="Group 14"/>
          <p:cNvGrpSpPr>
            <a:grpSpLocks/>
          </p:cNvGrpSpPr>
          <p:nvPr/>
        </p:nvGrpSpPr>
        <p:grpSpPr bwMode="auto">
          <a:xfrm>
            <a:off x="539750" y="1946275"/>
            <a:ext cx="8234363" cy="4362450"/>
            <a:chOff x="340" y="1226"/>
            <a:chExt cx="5187" cy="2748"/>
          </a:xfrm>
        </p:grpSpPr>
        <p:sp>
          <p:nvSpPr>
            <p:cNvPr id="880655" name="Oval 15"/>
            <p:cNvSpPr>
              <a:spLocks noChangeAspect="1" noChangeArrowheads="1"/>
            </p:cNvSpPr>
            <p:nvPr/>
          </p:nvSpPr>
          <p:spPr bwMode="auto">
            <a:xfrm>
              <a:off x="604" y="1226"/>
              <a:ext cx="4655" cy="1660"/>
            </a:xfrm>
            <a:prstGeom prst="ellipse">
              <a:avLst/>
            </a:prstGeom>
            <a:solidFill>
              <a:srgbClr val="3366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6" name="AutoShape 16"/>
            <p:cNvSpPr>
              <a:spLocks noChangeAspect="1" noChangeArrowheads="1"/>
            </p:cNvSpPr>
            <p:nvPr/>
          </p:nvSpPr>
          <p:spPr bwMode="auto">
            <a:xfrm>
              <a:off x="342" y="1415"/>
              <a:ext cx="5180" cy="2558"/>
            </a:xfrm>
            <a:prstGeom prst="roundRect">
              <a:avLst>
                <a:gd name="adj" fmla="val 50000"/>
              </a:avLst>
            </a:prstGeom>
            <a:solidFill>
              <a:srgbClr val="3366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7" name="AutoShape 17"/>
            <p:cNvSpPr>
              <a:spLocks noChangeAspect="1" noChangeArrowheads="1"/>
            </p:cNvSpPr>
            <p:nvPr/>
          </p:nvSpPr>
          <p:spPr bwMode="auto">
            <a:xfrm>
              <a:off x="739" y="2106"/>
              <a:ext cx="4389" cy="1868"/>
            </a:xfrm>
            <a:prstGeom prst="roundRect">
              <a:avLst>
                <a:gd name="adj" fmla="val 50000"/>
              </a:avLst>
            </a:prstGeom>
            <a:solidFill>
              <a:srgbClr val="6699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8" name="AutoShape 18"/>
            <p:cNvSpPr>
              <a:spLocks noChangeAspect="1" noChangeArrowheads="1"/>
            </p:cNvSpPr>
            <p:nvPr/>
          </p:nvSpPr>
          <p:spPr bwMode="auto">
            <a:xfrm>
              <a:off x="1138" y="2729"/>
              <a:ext cx="3591" cy="1245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9" name="AutoShape 19"/>
            <p:cNvSpPr>
              <a:spLocks noChangeAspect="1" noChangeArrowheads="1"/>
            </p:cNvSpPr>
            <p:nvPr/>
          </p:nvSpPr>
          <p:spPr bwMode="auto">
            <a:xfrm>
              <a:off x="1537" y="3351"/>
              <a:ext cx="2793" cy="623"/>
            </a:xfrm>
            <a:prstGeom prst="roundRect">
              <a:avLst>
                <a:gd name="adj" fmla="val 50000"/>
              </a:avLst>
            </a:prstGeom>
            <a:solidFill>
              <a:srgbClr val="CC99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880660" name="Text Box 20"/>
            <p:cNvSpPr txBox="1">
              <a:spLocks noChangeAspect="1" noChangeArrowheads="1"/>
            </p:cNvSpPr>
            <p:nvPr/>
          </p:nvSpPr>
          <p:spPr bwMode="auto">
            <a:xfrm>
              <a:off x="340" y="1484"/>
              <a:ext cx="51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b="1">
                  <a:solidFill>
                    <a:srgbClr val="FFFF00"/>
                  </a:solidFill>
                  <a:latin typeface="Arial" charset="0"/>
                </a:rPr>
                <a:t>Időtervezés</a:t>
              </a:r>
              <a:endParaRPr lang="hu-HU" sz="4400">
                <a:solidFill>
                  <a:srgbClr val="FFFF00"/>
                </a:solidFill>
              </a:endParaRPr>
            </a:p>
          </p:txBody>
        </p:sp>
        <p:sp>
          <p:nvSpPr>
            <p:cNvPr id="880661" name="Text Box 21"/>
            <p:cNvSpPr txBox="1">
              <a:spLocks noChangeAspect="1" noChangeArrowheads="1"/>
            </p:cNvSpPr>
            <p:nvPr/>
          </p:nvSpPr>
          <p:spPr bwMode="auto">
            <a:xfrm>
              <a:off x="738" y="2106"/>
              <a:ext cx="4391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b="1">
                  <a:solidFill>
                    <a:srgbClr val="FFFF00"/>
                  </a:solidFill>
                  <a:latin typeface="Arial" charset="0"/>
                </a:rPr>
                <a:t>Feladattervezés</a:t>
              </a:r>
              <a:endParaRPr lang="hu-HU" sz="4400">
                <a:solidFill>
                  <a:srgbClr val="FFFF00"/>
                </a:solidFill>
              </a:endParaRPr>
            </a:p>
          </p:txBody>
        </p:sp>
        <p:sp>
          <p:nvSpPr>
            <p:cNvPr id="880662" name="Text Box 22"/>
            <p:cNvSpPr txBox="1">
              <a:spLocks noChangeAspect="1" noChangeArrowheads="1"/>
            </p:cNvSpPr>
            <p:nvPr/>
          </p:nvSpPr>
          <p:spPr bwMode="auto">
            <a:xfrm>
              <a:off x="1138" y="2730"/>
              <a:ext cx="3591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hu-HU" b="1">
                  <a:solidFill>
                    <a:srgbClr val="CC9900"/>
                  </a:solidFill>
                  <a:latin typeface="Arial" charset="0"/>
                </a:rPr>
                <a:t>Erőforrás-tervezés</a:t>
              </a:r>
            </a:p>
          </p:txBody>
        </p:sp>
        <p:sp>
          <p:nvSpPr>
            <p:cNvPr id="880663" name="Text Box 23"/>
            <p:cNvSpPr txBox="1">
              <a:spLocks noChangeAspect="1" noChangeArrowheads="1"/>
            </p:cNvSpPr>
            <p:nvPr/>
          </p:nvSpPr>
          <p:spPr bwMode="auto">
            <a:xfrm>
              <a:off x="1536" y="3351"/>
              <a:ext cx="2795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hu-HU" b="1">
                  <a:solidFill>
                    <a:srgbClr val="FFFF00"/>
                  </a:solidFill>
                  <a:latin typeface="Arial" charset="0"/>
                </a:rPr>
                <a:t>Költségtervezés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Időtervezés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Főbb problémák</a:t>
            </a:r>
          </a:p>
          <a:p>
            <a:pPr lvl="1"/>
            <a:r>
              <a:rPr lang="hu-HU"/>
              <a:t>Nem tudjuk határidőre befejezni a projektünket.</a:t>
            </a:r>
          </a:p>
          <a:p>
            <a:pPr lvl="1"/>
            <a:r>
              <a:rPr lang="hu-HU"/>
              <a:t>Bizonyos határidők nem tarthatók.</a:t>
            </a:r>
          </a:p>
          <a:p>
            <a:pPr lvl="1"/>
            <a:r>
              <a:rPr lang="hu-HU"/>
              <a:t>Bizonyos időintervallumokban nem áll rendelkezésünkre megfelelő mennyiségű erőforrás.</a:t>
            </a:r>
          </a:p>
          <a:p>
            <a:pPr lvl="1"/>
            <a:r>
              <a:rPr lang="hu-HU"/>
              <a:t>Az erőforrások felhasználása nem egyenletes.</a:t>
            </a:r>
          </a:p>
          <a:p>
            <a:pPr lvl="1"/>
            <a:r>
              <a:rPr lang="hu-HU"/>
              <a:t>Túlzottan szét vannak forgácsolva az egyes erőforrások munkái.</a:t>
            </a:r>
          </a:p>
          <a:p>
            <a:pPr lvl="1"/>
            <a:r>
              <a:rPr lang="hu-HU"/>
              <a:t>Az adott projektlépcsőhöz nem áll az adott időpontban megfelelő összeg rendelkezésre 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Feladattervezés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 feladattervezés adja a későbbi időtervezés gerincét. </a:t>
            </a:r>
          </a:p>
          <a:p>
            <a:pPr>
              <a:lnSpc>
                <a:spcPct val="90000"/>
              </a:lnSpc>
            </a:pPr>
            <a:r>
              <a:rPr lang="hu-HU"/>
              <a:t>A feladattervezés elején nem veszünk figyelembe semmilyen idő- és erőforráskorlátot. Úgy kell gondolkodnunk a tervvázlat összeállítása során, mintha korlátlanul állnának rendelkezésünkre az erőforrások, és nem is volnának határidők.</a:t>
            </a:r>
          </a:p>
          <a:p>
            <a:pPr>
              <a:lnSpc>
                <a:spcPct val="90000"/>
              </a:lnSpc>
            </a:pPr>
            <a:r>
              <a:rPr lang="hu-HU"/>
              <a:t>Egyetlen korlát a választott technológia.</a:t>
            </a:r>
          </a:p>
          <a:p>
            <a:pPr>
              <a:lnSpc>
                <a:spcPct val="90000"/>
              </a:lnSpc>
            </a:pPr>
            <a:r>
              <a:rPr lang="hu-HU"/>
              <a:t>A megadott időtartamokhoz erőforrásigény (nem készlet) is tartozik!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Erőforrás-tervezés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erőforrás-tervezés, erőforrás-gazdálkodás központi problémája a meglevő erőforrások optimális felhasználása, az esetleges túlterhelések elkerülése, elhárítása. </a:t>
            </a:r>
          </a:p>
          <a:p>
            <a:r>
              <a:rPr lang="hu-HU"/>
              <a:t>A program igen sokféle eszközzel és módszerrel támogatja ezt a munkát.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Költségtervezés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költségtervezés során különféle vizsgálati módszerek segítségével tervezzük, illetve figyeljük a projekt költségeit. </a:t>
            </a:r>
          </a:p>
          <a:p>
            <a:r>
              <a:rPr lang="hu-HU"/>
              <a:t>Ennek keretén belül kétféle költségtervezési, költségkezelési módszerrel, illetve ezek kombinációival számolhatunk. Az egyik a beépített költségkezelési képességek, a másik az egyéni és számolt mezők felhasználása.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4728</TotalTime>
  <Words>514</Words>
  <Application>Microsoft PowerPoint</Application>
  <PresentationFormat>On-screen Show (4:3)</PresentationFormat>
  <Paragraphs>74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Notesz</vt:lpstr>
      <vt:lpstr>A projektterv elkészítésének szakaszai </vt:lpstr>
      <vt:lpstr>A helyes projektterv elkészítésének elvei</vt:lpstr>
      <vt:lpstr>Az eszközválasztás elve </vt:lpstr>
      <vt:lpstr>A szabadság elve</vt:lpstr>
      <vt:lpstr>A pontosság elve</vt:lpstr>
      <vt:lpstr>A fokozatosság elve</vt:lpstr>
      <vt:lpstr>A tervezés általános menete</vt:lpstr>
      <vt:lpstr>Lépések a korlátok figyelembe vétele nélkül</vt:lpstr>
      <vt:lpstr>Lépések a korlátok figyelembe vételével</vt:lpstr>
      <vt:lpstr>A tervezés folyamata</vt:lpstr>
      <vt:lpstr>Időtervezés</vt:lpstr>
      <vt:lpstr>Feladattervezés</vt:lpstr>
      <vt:lpstr>Erőforrás-tervezés</vt:lpstr>
      <vt:lpstr>Költségtervezés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158</cp:revision>
  <cp:lastPrinted>1601-01-01T00:00:00Z</cp:lastPrinted>
  <dcterms:created xsi:type="dcterms:W3CDTF">2001-10-04T13:18:56Z</dcterms:created>
  <dcterms:modified xsi:type="dcterms:W3CDTF">2009-04-29T16:07:08Z</dcterms:modified>
</cp:coreProperties>
</file>