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517506BC-D020-4803-AC94-14139041CFD0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C5A465C-9D97-4772-BD77-92F2063CABDF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7E9E14-8CCC-4A01-B6C2-3C6CD9393780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CFC23B-81B4-474C-8EBA-F9D194B25B55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8841FE-6437-4907-AACB-2BC404C8EAFC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266D18-2527-40DD-8079-EA681262B5C1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A13BB8-D46F-4931-ADD9-2341512E7802}" type="slidenum">
              <a:rPr lang="en-GB"/>
              <a:pPr/>
              <a:t>5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3B074-04EA-4DA1-855F-B2F0A5891502}" type="slidenum">
              <a:rPr lang="en-GB"/>
              <a:pPr/>
              <a:t>6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F075D3-2BFD-4CCA-9186-121BB113C757}" type="slidenum">
              <a:rPr lang="en-GB"/>
              <a:pPr/>
              <a:t>7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998179-FA6C-4F07-B22C-BD6FAA750182}" type="slidenum">
              <a:rPr lang="en-GB"/>
              <a:pPr/>
              <a:t>8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C3E9EA-2A17-4C8E-81E8-37135FE376AC}" type="slidenum">
              <a:rPr lang="en-GB"/>
              <a:pPr/>
              <a:t>9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BBA724-29C6-4CEA-A31F-1447ACD2407E}" type="slidenum">
              <a:rPr lang="en-GB"/>
              <a:pPr/>
              <a:t>10</a:t>
            </a:fld>
            <a:endParaRPr lang="en-GB"/>
          </a:p>
        </p:txBody>
      </p:sp>
      <p:sp>
        <p:nvSpPr>
          <p:cNvPr id="88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61BF0A-CDD8-4918-AAD5-9C66696DC76C}" type="slidenum">
              <a:rPr lang="en-GB"/>
              <a:pPr/>
              <a:t>11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8834EC-2D3B-44BC-9820-7137E1ED71D4}" type="slidenum">
              <a:rPr lang="en-GB"/>
              <a:pPr/>
              <a:t>12</a:t>
            </a:fld>
            <a:endParaRPr lang="en-GB"/>
          </a:p>
        </p:txBody>
      </p:sp>
      <p:sp>
        <p:nvSpPr>
          <p:cNvPr id="89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9A9B0C-03ED-4202-B028-62F9C4009AD8}" type="slidenum">
              <a:rPr lang="en-GB"/>
              <a:pPr/>
              <a:t>13</a:t>
            </a:fld>
            <a:endParaRPr lang="en-GB"/>
          </a:p>
        </p:txBody>
      </p:sp>
      <p:sp>
        <p:nvSpPr>
          <p:cNvPr id="89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9BF89B-B632-4573-B875-6B38DADB1983}" type="slidenum">
              <a:rPr lang="en-GB"/>
              <a:pPr/>
              <a:t>14</a:t>
            </a:fld>
            <a:endParaRPr lang="en-GB"/>
          </a:p>
        </p:txBody>
      </p:sp>
      <p:sp>
        <p:nvSpPr>
          <p:cNvPr id="89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65F5F5-D4FD-49E7-91A0-F11A8FEB5C4B}" type="slidenum">
              <a:rPr lang="en-GB"/>
              <a:pPr/>
              <a:t>15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87D659-0AAA-4C57-AEEA-9483F25677C0}" type="slidenum">
              <a:rPr lang="en-GB"/>
              <a:pPr/>
              <a:t>16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B04F91-780C-4B57-A5FA-7C8963B1F43A}" type="slidenum">
              <a:rPr lang="en-GB"/>
              <a:pPr/>
              <a:t>17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A78C40-2E12-4627-A3A4-BA217BEECC40}" type="slidenum">
              <a:rPr lang="en-GB"/>
              <a:pPr/>
              <a:t>18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5C836C-D992-49D6-A9EC-286DEDDF938D}" type="slidenum">
              <a:rPr lang="en-GB"/>
              <a:pPr/>
              <a:t>19</a:t>
            </a:fld>
            <a:endParaRPr lang="en-GB"/>
          </a:p>
        </p:txBody>
      </p:sp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8A5856-5AD5-467C-8A26-B08FC3E1AA31}" type="slidenum">
              <a:rPr lang="en-GB"/>
              <a:pPr/>
              <a:t>20</a:t>
            </a:fld>
            <a:endParaRPr lang="en-GB"/>
          </a:p>
        </p:txBody>
      </p:sp>
      <p:sp>
        <p:nvSpPr>
          <p:cNvPr id="91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A21C9B-1DF6-49EB-8C38-4F6625B52AF0}" type="slidenum">
              <a:rPr lang="en-GB"/>
              <a:pPr/>
              <a:t>21</a:t>
            </a:fld>
            <a:endParaRPr lang="en-GB"/>
          </a:p>
        </p:txBody>
      </p:sp>
      <p:sp>
        <p:nvSpPr>
          <p:cNvPr id="91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4F14CA-75EA-490F-9618-DB5ACA8C149F}" type="slidenum">
              <a:rPr lang="en-GB"/>
              <a:pPr/>
              <a:t>22</a:t>
            </a:fld>
            <a:endParaRPr lang="en-GB"/>
          </a:p>
        </p:txBody>
      </p:sp>
      <p:sp>
        <p:nvSpPr>
          <p:cNvPr id="91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27595B-C23D-443B-9345-95A128E0888F}" type="slidenum">
              <a:rPr lang="en-GB"/>
              <a:pPr/>
              <a:t>23</a:t>
            </a:fld>
            <a:endParaRPr lang="en-GB"/>
          </a:p>
        </p:txBody>
      </p:sp>
      <p:sp>
        <p:nvSpPr>
          <p:cNvPr id="91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3DFB01-D4B4-44BE-A591-B5735DBA4FEF}" type="slidenum">
              <a:rPr lang="en-GB"/>
              <a:pPr/>
              <a:t>24</a:t>
            </a:fld>
            <a:endParaRPr lang="en-GB"/>
          </a:p>
        </p:txBody>
      </p:sp>
      <p:sp>
        <p:nvSpPr>
          <p:cNvPr id="92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B30155-AC3C-482F-B03E-8B5F2806F3CF}" type="slidenum">
              <a:rPr lang="en-GB"/>
              <a:pPr/>
              <a:t>25</a:t>
            </a:fld>
            <a:endParaRPr lang="en-GB"/>
          </a:p>
        </p:txBody>
      </p:sp>
      <p:sp>
        <p:nvSpPr>
          <p:cNvPr id="92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758AD6-1554-4FD7-9C40-CB25E274CA78}" type="slidenum">
              <a:rPr lang="en-GB"/>
              <a:pPr/>
              <a:t>26</a:t>
            </a:fld>
            <a:endParaRPr lang="en-GB"/>
          </a:p>
        </p:txBody>
      </p:sp>
      <p:sp>
        <p:nvSpPr>
          <p:cNvPr id="92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E5E6AE-BA15-47E7-8923-484A5CE002A6}" type="slidenum">
              <a:rPr lang="en-GB"/>
              <a:pPr/>
              <a:t>27</a:t>
            </a:fld>
            <a:endParaRPr lang="en-GB"/>
          </a:p>
        </p:txBody>
      </p:sp>
      <p:sp>
        <p:nvSpPr>
          <p:cNvPr id="93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3B8235-F25C-4E7B-AEC6-D08E6B061A80}" type="slidenum">
              <a:rPr lang="en-GB"/>
              <a:pPr/>
              <a:t>28</a:t>
            </a:fld>
            <a:endParaRPr lang="en-GB"/>
          </a:p>
        </p:txBody>
      </p:sp>
      <p:sp>
        <p:nvSpPr>
          <p:cNvPr id="93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A8FF42-25F8-4C9C-828F-0925FD502921}" type="slidenum">
              <a:rPr lang="en-GB"/>
              <a:pPr/>
              <a:t>29</a:t>
            </a:fld>
            <a:endParaRPr lang="en-GB"/>
          </a:p>
        </p:txBody>
      </p:sp>
      <p:sp>
        <p:nvSpPr>
          <p:cNvPr id="93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F6E548-7749-49A4-982A-3D81BF0949FF}" type="slidenum">
              <a:rPr lang="en-GB"/>
              <a:pPr/>
              <a:t>30</a:t>
            </a:fld>
            <a:endParaRPr lang="en-GB"/>
          </a:p>
        </p:txBody>
      </p:sp>
      <p:sp>
        <p:nvSpPr>
          <p:cNvPr id="93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92868E-3730-481C-AAB2-B2E9DEDBCEF4}" type="slidenum">
              <a:rPr lang="en-GB"/>
              <a:pPr/>
              <a:t>31</a:t>
            </a:fld>
            <a:endParaRPr lang="en-GB"/>
          </a:p>
        </p:txBody>
      </p:sp>
      <p:sp>
        <p:nvSpPr>
          <p:cNvPr id="94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EFBD71-34C6-4709-8095-1B32565A4822}" type="slidenum">
              <a:rPr lang="en-GB"/>
              <a:pPr/>
              <a:t>32</a:t>
            </a:fld>
            <a:endParaRPr lang="en-GB"/>
          </a:p>
        </p:txBody>
      </p:sp>
      <p:sp>
        <p:nvSpPr>
          <p:cNvPr id="94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D8535A9-C7D5-4100-ACBF-2BDC728942C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ibajavitas.mpp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hyperlink" Target="Eroforrasok7.mp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A projekt csapatának összeállítása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Munkacsapat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Szűkebben vett értelemben munkacsapatnak nevezzük a programban azon erőforrások halmazát, melyeket igénybe vehetünk a projekt során.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munkacsapat tárolási helye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000" b="1"/>
              <a:t>Az adott projektfájlban</a:t>
            </a:r>
            <a:endParaRPr lang="hu-HU" sz="2000"/>
          </a:p>
          <a:p>
            <a:pPr lvl="1"/>
            <a:r>
              <a:rPr lang="hu-HU" sz="2000"/>
              <a:t>Nem tudni, túlterheltek-e az egyes erőforrások?</a:t>
            </a:r>
          </a:p>
          <a:p>
            <a:pPr lvl="1"/>
            <a:r>
              <a:rPr lang="hu-HU" sz="2000"/>
              <a:t>Ugyanannak a </a:t>
            </a:r>
            <a:r>
              <a:rPr lang="hu-HU" sz="2000" smtClean="0"/>
              <a:t>feladatnak (nyilvántartás) </a:t>
            </a:r>
            <a:r>
              <a:rPr lang="hu-HU" sz="2000"/>
              <a:t>az elvégzése újra és újra.</a:t>
            </a:r>
          </a:p>
          <a:p>
            <a:r>
              <a:rPr lang="hu-HU" sz="2000" b="1"/>
              <a:t>Közös erőforráskészlet-fájlban</a:t>
            </a:r>
            <a:endParaRPr lang="hu-HU" sz="2000"/>
          </a:p>
          <a:p>
            <a:pPr lvl="1"/>
            <a:r>
              <a:rPr lang="hu-HU" sz="2000"/>
              <a:t>Akkor jó, ha nincs projektszerver</a:t>
            </a:r>
          </a:p>
          <a:p>
            <a:pPr lvl="1"/>
            <a:r>
              <a:rPr lang="hu-HU" sz="2000"/>
              <a:t>Nincsenek jogosultságok, így használata nagy figyelmet igényel</a:t>
            </a:r>
          </a:p>
          <a:p>
            <a:pPr lvl="1"/>
            <a:r>
              <a:rPr lang="hu-HU" sz="2000"/>
              <a:t>Összesíthetők általa a projektek terhelési adatai </a:t>
            </a:r>
          </a:p>
          <a:p>
            <a:r>
              <a:rPr lang="hu-HU" sz="2000" b="1"/>
              <a:t>A projektszerveren</a:t>
            </a:r>
            <a:endParaRPr lang="hu-HU" sz="2000"/>
          </a:p>
          <a:p>
            <a:pPr lvl="1"/>
            <a:r>
              <a:rPr lang="hu-HU" sz="2000"/>
              <a:t>Ez a legjobb megoldás. </a:t>
            </a:r>
          </a:p>
          <a:p>
            <a:pPr lvl="1"/>
            <a:r>
              <a:rPr lang="hu-HU" sz="2000"/>
              <a:t>Karbantartása központi, jogosultságfüggő feladat. </a:t>
            </a:r>
          </a:p>
          <a:p>
            <a:pPr lvl="1"/>
            <a:r>
              <a:rPr lang="en-US" sz="2000"/>
              <a:t>Active Directory</a:t>
            </a:r>
            <a:r>
              <a:rPr lang="hu-HU" sz="2000"/>
              <a:t> csoportokkal való kapcsolat. </a:t>
            </a:r>
          </a:p>
          <a:p>
            <a:pPr lvl="1"/>
            <a:r>
              <a:rPr lang="hu-HU" sz="2000"/>
              <a:t>Látszanak a vállalati szintű összesített terhelési adatok.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Munkacsapat összeállítása egyedi projekt esetén 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Nézet (View)</a:t>
            </a:r>
            <a:r>
              <a:rPr lang="hu-HU"/>
              <a:t> menü, </a:t>
            </a:r>
            <a:r>
              <a:rPr lang="hu-HU" b="1"/>
              <a:t>Erőforrás lap (Resource Sheet)</a:t>
            </a:r>
            <a:r>
              <a:rPr lang="hu-HU"/>
              <a:t> </a:t>
            </a:r>
          </a:p>
          <a:p>
            <a:r>
              <a:rPr lang="hu-HU" b="1"/>
              <a:t>Erőforrások hozzárendelése (Assign Resources)</a:t>
            </a:r>
            <a:r>
              <a:rPr lang="hu-HU"/>
              <a:t> ablak </a:t>
            </a:r>
          </a:p>
          <a:p>
            <a:r>
              <a:rPr lang="hu-HU"/>
              <a:t>A tevékenység adatlapjának </a:t>
            </a:r>
            <a:r>
              <a:rPr lang="hu-HU" b="1"/>
              <a:t>Erőforrás (Resource)</a:t>
            </a:r>
            <a:r>
              <a:rPr lang="hu-HU"/>
              <a:t> fülén</a:t>
            </a:r>
          </a:p>
          <a:p>
            <a:r>
              <a:rPr lang="hu-HU"/>
              <a:t>Osztott ablaktáblában alul</a:t>
            </a:r>
          </a:p>
          <a:p>
            <a:r>
              <a:rPr lang="hu-HU"/>
              <a:t>Stb.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Figyelem!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Erőforrások közvetlen felvételére projektszerver alkalmazása esetén is van mód.</a:t>
            </a:r>
          </a:p>
          <a:p>
            <a:r>
              <a:rPr lang="hu-HU"/>
              <a:t>A helyben rögzített erőforrások úgynevezett helyi erőforrások lesznek. Ne használjunk ilyeneket a már felvett vállalatiak helyett!</a:t>
            </a:r>
          </a:p>
          <a:p>
            <a:r>
              <a:rPr lang="hu-HU"/>
              <a:t>Vannak esetek, amikor a helyi erőforrások létrehozása indokolt, ez azonban csak az egyedi, soha, sehol másutt fel nem használt, zömmel anyag vagy költség típusú erőforrásokra vonatkozik.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Munkacsapat összeállítása erőforráskészlet-fájlok esetén 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hu-HU" sz="2400"/>
              <a:t>Meg kell nyitni a tervezőeszközben az erőforráskészlet-fájlt, és a megosztásban szereplő többi projektet is.</a:t>
            </a:r>
          </a:p>
          <a:p>
            <a:pPr marL="533400" indent="-533400"/>
            <a:r>
              <a:rPr lang="hu-HU" sz="2400"/>
              <a:t>Minden projektben: </a:t>
            </a:r>
            <a:r>
              <a:rPr lang="hu-HU" sz="2400" b="1"/>
              <a:t>Eszközök (Tools)</a:t>
            </a:r>
            <a:r>
              <a:rPr lang="hu-HU" sz="2400"/>
              <a:t> menü, </a:t>
            </a:r>
            <a:r>
              <a:rPr lang="hu-HU" sz="2400" b="1"/>
              <a:t>Erőforrás-megosztás (Resource Sharing)</a:t>
            </a:r>
            <a:r>
              <a:rPr lang="hu-HU" sz="2400"/>
              <a:t>, </a:t>
            </a:r>
            <a:r>
              <a:rPr lang="hu-HU" sz="2400" b="1"/>
              <a:t>Erőforrások megosztása (Share Resources)</a:t>
            </a:r>
            <a:r>
              <a:rPr lang="hu-HU" sz="2400"/>
              <a:t> ablakban az </a:t>
            </a:r>
            <a:r>
              <a:rPr lang="hu-HU" sz="2400" b="1"/>
              <a:t>Erőforrások használata (Use resources From)</a:t>
            </a:r>
            <a:r>
              <a:rPr lang="hu-HU" sz="2400"/>
              <a:t> mezőbe kerüljön a készlet neve.</a:t>
            </a:r>
          </a:p>
          <a:p>
            <a:pPr marL="533400" indent="-533400"/>
            <a:r>
              <a:rPr lang="hu-HU" sz="2400"/>
              <a:t>Beállítható, hogy erőforrás-konfliktus esetén </a:t>
            </a:r>
            <a:r>
              <a:rPr lang="hu-HU" sz="2400" b="1"/>
              <a:t>A készlet beállításai érvényesek (Pool takes precedence)</a:t>
            </a:r>
            <a:r>
              <a:rPr lang="hu-HU" sz="2400"/>
              <a:t>, vagy </a:t>
            </a:r>
            <a:r>
              <a:rPr lang="hu-HU" sz="2400" b="1"/>
              <a:t>A megosztó beállításai érvényesek (Sharer takes precedence)</a:t>
            </a:r>
            <a:r>
              <a:rPr lang="hu-HU" sz="2400"/>
              <a:t> opció felel-e meg nekünk.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Megosztás ablak</a:t>
            </a:r>
          </a:p>
        </p:txBody>
      </p:sp>
      <p:pic>
        <p:nvPicPr>
          <p:cNvPr id="88269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3963" y="1773238"/>
            <a:ext cx="6696075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megosztás hatása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Minden projektfájlban megjelenik az összes erőforrás</a:t>
            </a:r>
          </a:p>
          <a:p>
            <a:r>
              <a:rPr lang="hu-HU"/>
              <a:t>Név alapján azonosnak veszi az erőforrásokat.</a:t>
            </a:r>
          </a:p>
          <a:p>
            <a:r>
              <a:rPr lang="hu-HU"/>
              <a:t>Egymásba másolja a másikból hiányzókat. </a:t>
            </a:r>
          </a:p>
          <a:p>
            <a:r>
              <a:rPr lang="hu-HU"/>
              <a:t>Szükségmegoldás azok számára, akik nem rendelkeznek ProjectServer-rel. </a:t>
            </a:r>
          </a:p>
          <a:p>
            <a:r>
              <a:rPr lang="hu-HU"/>
              <a:t>Ezt a megoldást nem célszerű a projektszerveres megoldással vegyesen használni!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Munkacsapat összeállítása ProjectServer igénybevétele esetén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Eszközök (Tools)</a:t>
            </a:r>
            <a:r>
              <a:rPr lang="hu-HU"/>
              <a:t> menü, </a:t>
            </a:r>
            <a:r>
              <a:rPr lang="hu-HU" b="1"/>
              <a:t>Csapat összeállítása a vállalatból (Build Team From Enterprise)</a:t>
            </a:r>
            <a:r>
              <a:rPr lang="hu-HU"/>
              <a:t> funkció. </a:t>
            </a:r>
          </a:p>
        </p:txBody>
      </p:sp>
      <p:pic>
        <p:nvPicPr>
          <p:cNvPr id="88064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62175" y="2786063"/>
            <a:ext cx="481965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Grafikonok</a:t>
            </a:r>
          </a:p>
        </p:txBody>
      </p:sp>
      <p:pic>
        <p:nvPicPr>
          <p:cNvPr id="88576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7300" y="1747838"/>
            <a:ext cx="662940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átvett erőforrások tervezetté nyilvánítása</a:t>
            </a:r>
          </a:p>
        </p:txBody>
      </p:sp>
      <p:pic>
        <p:nvPicPr>
          <p:cNvPr id="88883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7300" y="1671638"/>
            <a:ext cx="66294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Ha nincs a keresett erőforrás</a:t>
            </a:r>
          </a:p>
        </p:txBody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hu-HU"/>
              <a:t>Nem megfelelően állítottuk be a szűrőt </a:t>
            </a:r>
          </a:p>
          <a:p>
            <a:pPr marL="533400" indent="-533400"/>
            <a:r>
              <a:rPr lang="hu-HU"/>
              <a:t>Nem jól állítottuk be a többi megjelenítést szabályozó elemet</a:t>
            </a:r>
          </a:p>
          <a:p>
            <a:pPr marL="533400" indent="-533400"/>
            <a:r>
              <a:rPr lang="hu-HU"/>
              <a:t>Nincs a hozzáféréshez megfelelő jogosultságunk</a:t>
            </a:r>
          </a:p>
          <a:p>
            <a:pPr marL="533400" indent="-533400"/>
            <a:r>
              <a:rPr lang="hu-HU"/>
              <a:t>Túl friss, vagy nagyon egyedi az erőforrás, és így (még) központilag nem vették fel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Új vállalati erőforrások elérése </a:t>
            </a:r>
          </a:p>
        </p:txBody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Eszközök (Tools)</a:t>
            </a:r>
            <a:r>
              <a:rPr lang="hu-HU"/>
              <a:t> menü, </a:t>
            </a:r>
            <a:r>
              <a:rPr lang="hu-HU" b="1"/>
              <a:t>Vállalati beállítások (Enterprise options)</a:t>
            </a:r>
            <a:r>
              <a:rPr lang="hu-HU"/>
              <a:t> almenü, </a:t>
            </a:r>
            <a:r>
              <a:rPr lang="hu-HU" b="1"/>
              <a:t>Vállalati erőforráskészlet megnyitása… (Open Enterprise Resource Pool…)</a:t>
            </a:r>
            <a:r>
              <a:rPr lang="hu-HU"/>
              <a:t> funkció</a:t>
            </a:r>
          </a:p>
          <a:p>
            <a:r>
              <a:rPr lang="hu-HU"/>
              <a:t>Webes felületen: </a:t>
            </a:r>
            <a:r>
              <a:rPr lang="hu-HU" b="1"/>
              <a:t>Erőforrásközpont (Resource Center)</a:t>
            </a:r>
            <a:r>
              <a:rPr lang="hu-H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Erőforrásközpont</a:t>
            </a:r>
          </a:p>
        </p:txBody>
      </p:sp>
      <p:pic>
        <p:nvPicPr>
          <p:cNvPr id="89600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1700213"/>
            <a:ext cx="7343775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600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4005263"/>
            <a:ext cx="7343775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Új erőforrás felvétele</a:t>
            </a:r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Automatikusan</a:t>
            </a:r>
          </a:p>
          <a:p>
            <a:r>
              <a:rPr lang="hu-HU"/>
              <a:t>Manuálisan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erőforrás-jogosultság rendszere</a:t>
            </a:r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Project Web Access-engedélyek  (Project Web Access Permissions)</a:t>
            </a:r>
            <a:r>
              <a:rPr lang="hu-HU"/>
              <a:t>: általános jogok.</a:t>
            </a:r>
          </a:p>
          <a:p>
            <a:r>
              <a:rPr lang="hu-HU" b="1"/>
              <a:t>Kategóriák (Category)</a:t>
            </a:r>
            <a:r>
              <a:rPr lang="hu-HU"/>
              <a:t>: cselekvési körhöz tartozó jogosultságok (pl.: mely projekteket láthatja, stb.). </a:t>
            </a:r>
          </a:p>
          <a:p>
            <a:r>
              <a:rPr lang="hu-HU" b="1"/>
              <a:t>Csoport (Group)</a:t>
            </a:r>
            <a:r>
              <a:rPr lang="hu-HU"/>
              <a:t>: általános és cselekvési körökhöz tartozó jogosultságok együttese (előbbi kettő)</a:t>
            </a:r>
          </a:p>
          <a:p>
            <a:r>
              <a:rPr lang="hu-HU"/>
              <a:t>Szűkítés: </a:t>
            </a:r>
            <a:r>
              <a:rPr lang="hu-HU" b="1"/>
              <a:t>Biztonsági sablonokkal (Security Templates)</a:t>
            </a:r>
            <a:r>
              <a:rPr lang="hu-H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Engedélyek megadása</a:t>
            </a:r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Kiszolgáló beállításai (Server Settings)</a:t>
            </a:r>
            <a:r>
              <a:rPr lang="hu-HU"/>
              <a:t> lap, </a:t>
            </a:r>
            <a:r>
              <a:rPr lang="hu-HU" b="1"/>
              <a:t>Biztonság (Security)</a:t>
            </a:r>
            <a:r>
              <a:rPr lang="hu-HU"/>
              <a:t> szakasz </a:t>
            </a:r>
          </a:p>
          <a:p>
            <a:endParaRPr lang="hu-HU"/>
          </a:p>
          <a:p>
            <a:r>
              <a:rPr lang="hu-HU"/>
              <a:t>Jogok:</a:t>
            </a:r>
          </a:p>
          <a:p>
            <a:pPr lvl="1"/>
            <a:r>
              <a:rPr lang="hu-HU" b="1"/>
              <a:t>Engedélyezés (Allow)</a:t>
            </a:r>
            <a:r>
              <a:rPr lang="hu-HU"/>
              <a:t>, </a:t>
            </a:r>
          </a:p>
          <a:p>
            <a:pPr lvl="1"/>
            <a:r>
              <a:rPr lang="hu-HU" b="1"/>
              <a:t>Megtagadás (Deny)</a:t>
            </a:r>
            <a:r>
              <a:rPr lang="hu-H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Új erőforrások automatikus felvétele jogosultság nélkül</a:t>
            </a:r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Kiszolgáló beállításai (Server Settings)</a:t>
            </a:r>
            <a:r>
              <a:rPr lang="hu-HU"/>
              <a:t> lap, </a:t>
            </a:r>
            <a:r>
              <a:rPr lang="hu-HU" b="1"/>
              <a:t>Active Directory – erőforráskészlet szinkronizálása  (Active Directory Resource Pool Synchronization)</a:t>
            </a:r>
            <a:r>
              <a:rPr lang="hu-HU"/>
              <a:t> funkció.</a:t>
            </a:r>
          </a:p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AD szinkronizálás</a:t>
            </a:r>
          </a:p>
        </p:txBody>
      </p:sp>
      <p:pic>
        <p:nvPicPr>
          <p:cNvPr id="90727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4425" y="1700213"/>
            <a:ext cx="691515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Új erőforrások automatikus felvétele jogosultságokkal</a:t>
            </a:r>
          </a:p>
        </p:txBody>
      </p:sp>
      <p:sp>
        <p:nvSpPr>
          <p:cNvPr id="91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Kiszolgáló beállításai (Server Settings)</a:t>
            </a:r>
            <a:r>
              <a:rPr lang="hu-HU"/>
              <a:t> lap, </a:t>
            </a:r>
            <a:r>
              <a:rPr lang="hu-HU" b="1"/>
              <a:t>Csoportok kezelése (Manage Groups)</a:t>
            </a:r>
            <a:r>
              <a:rPr lang="hu-HU"/>
              <a:t> </a:t>
            </a:r>
          </a:p>
        </p:txBody>
      </p:sp>
      <p:pic>
        <p:nvPicPr>
          <p:cNvPr id="91034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149600"/>
            <a:ext cx="821055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AD csoport megadása</a:t>
            </a:r>
          </a:p>
        </p:txBody>
      </p:sp>
      <p:sp>
        <p:nvSpPr>
          <p:cNvPr id="912390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Adatmegadáskor </a:t>
            </a:r>
            <a:r>
              <a:rPr lang="hu-HU" b="1"/>
              <a:t>Csoport keresése (Find Group)</a:t>
            </a:r>
            <a:r>
              <a:rPr lang="hu-HU"/>
              <a:t> </a:t>
            </a:r>
          </a:p>
        </p:txBody>
      </p:sp>
      <p:pic>
        <p:nvPicPr>
          <p:cNvPr id="91239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8" y="3557588"/>
            <a:ext cx="82772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AD csoport szinkronizálása</a:t>
            </a:r>
          </a:p>
        </p:txBody>
      </p:sp>
      <p:sp>
        <p:nvSpPr>
          <p:cNvPr id="91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Az Active Directory szinkronizálási beállításai (Active Directory Sync Options)</a:t>
            </a:r>
            <a:endParaRPr lang="hu-HU"/>
          </a:p>
        </p:txBody>
      </p:sp>
      <p:pic>
        <p:nvPicPr>
          <p:cNvPr id="9164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263" y="2781300"/>
            <a:ext cx="7991475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Általános erőforrás-tulajdonságok </a:t>
            </a:r>
          </a:p>
        </p:txBody>
      </p:sp>
      <p:pic>
        <p:nvPicPr>
          <p:cNvPr id="91853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7300" y="1681163"/>
            <a:ext cx="6629400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Erőforrásköltségek</a:t>
            </a:r>
          </a:p>
        </p:txBody>
      </p:sp>
      <p:pic>
        <p:nvPicPr>
          <p:cNvPr id="92160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700213"/>
            <a:ext cx="6553200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Alternatív költségek érvényre juttatása</a:t>
            </a:r>
          </a:p>
        </p:txBody>
      </p:sp>
      <p:sp>
        <p:nvSpPr>
          <p:cNvPr id="9246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Tevékenység kihasználtsága (Task Usage)</a:t>
            </a:r>
            <a:r>
              <a:rPr lang="hu-HU"/>
              <a:t> és </a:t>
            </a:r>
            <a:r>
              <a:rPr lang="hu-HU" b="1"/>
              <a:t>Erőforrás kihasználtsága (Resourde Usage)</a:t>
            </a:r>
            <a:r>
              <a:rPr lang="hu-HU"/>
              <a:t> nézet</a:t>
            </a:r>
          </a:p>
        </p:txBody>
      </p:sp>
      <p:pic>
        <p:nvPicPr>
          <p:cNvPr id="92467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975" y="2781300"/>
            <a:ext cx="60483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Pénznem beállítása</a:t>
            </a:r>
          </a:p>
        </p:txBody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b="1"/>
              <a:t>Eszközök </a:t>
            </a:r>
            <a:br>
              <a:rPr lang="hu-HU" b="1"/>
            </a:br>
            <a:r>
              <a:rPr lang="hu-HU" b="1"/>
              <a:t>(Tools)</a:t>
            </a:r>
            <a:r>
              <a:rPr lang="hu-HU"/>
              <a:t> </a:t>
            </a:r>
            <a:br>
              <a:rPr lang="hu-HU"/>
            </a:br>
            <a:r>
              <a:rPr lang="hu-HU"/>
              <a:t>menü, </a:t>
            </a:r>
            <a:br>
              <a:rPr lang="hu-HU"/>
            </a:br>
            <a:r>
              <a:rPr lang="hu-HU" b="1"/>
              <a:t>Beállítások</a:t>
            </a:r>
            <a:br>
              <a:rPr lang="hu-HU" b="1"/>
            </a:br>
            <a:r>
              <a:rPr lang="hu-HU" b="1"/>
              <a:t>(Options)</a:t>
            </a:r>
            <a:r>
              <a:rPr lang="hu-HU"/>
              <a:t>,</a:t>
            </a:r>
            <a:br>
              <a:rPr lang="hu-HU"/>
            </a:br>
            <a:r>
              <a:rPr lang="hu-HU"/>
              <a:t>ablak, </a:t>
            </a:r>
            <a:r>
              <a:rPr lang="hu-HU" b="1"/>
              <a:t>Nézet </a:t>
            </a:r>
            <a:br>
              <a:rPr lang="hu-HU" b="1"/>
            </a:br>
            <a:r>
              <a:rPr lang="hu-HU" b="1"/>
              <a:t>(View) </a:t>
            </a:r>
            <a:r>
              <a:rPr lang="hu-HU"/>
              <a:t>fül, </a:t>
            </a:r>
            <a:br>
              <a:rPr lang="hu-HU"/>
            </a:br>
            <a:r>
              <a:rPr lang="hu-HU" b="1"/>
              <a:t>Pénznem </a:t>
            </a:r>
            <a:br>
              <a:rPr lang="hu-HU" b="1"/>
            </a:br>
            <a:r>
              <a:rPr lang="hu-HU" b="1"/>
              <a:t>beállításai </a:t>
            </a:r>
            <a:br>
              <a:rPr lang="hu-HU" b="1"/>
            </a:br>
            <a:r>
              <a:rPr lang="hu-HU" b="1"/>
              <a:t>(Currency</a:t>
            </a:r>
            <a:br>
              <a:rPr lang="hu-HU" b="1"/>
            </a:br>
            <a:r>
              <a:rPr lang="hu-HU" b="1"/>
              <a:t>options)</a:t>
            </a:r>
            <a:r>
              <a:rPr lang="hu-HU"/>
              <a:t> </a:t>
            </a:r>
            <a:br>
              <a:rPr lang="hu-HU"/>
            </a:br>
            <a:r>
              <a:rPr lang="hu-HU"/>
              <a:t>szakasz</a:t>
            </a:r>
          </a:p>
        </p:txBody>
      </p:sp>
      <p:pic>
        <p:nvPicPr>
          <p:cNvPr id="92877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6088" y="1704975"/>
            <a:ext cx="5762625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1. gyakorlat: Kapacitáskorlátos konkrét erőforrás rögzítése </a:t>
            </a:r>
          </a:p>
        </p:txBody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Lokális módban hozzunk létre egy új üres projektfájlt </a:t>
            </a:r>
            <a:r>
              <a:rPr lang="hu-HU" b="1"/>
              <a:t>Erőforrások.mpp</a:t>
            </a:r>
            <a:r>
              <a:rPr lang="hu-HU"/>
              <a:t> néven, és lépjünk az </a:t>
            </a:r>
            <a:r>
              <a:rPr lang="hu-HU" b="1"/>
              <a:t>Erőforrás lap (Resource Sheet)</a:t>
            </a:r>
            <a:r>
              <a:rPr lang="hu-HU"/>
              <a:t> nézetbe!</a:t>
            </a:r>
          </a:p>
          <a:p>
            <a:r>
              <a:rPr lang="hu-HU"/>
              <a:t>Kattintsunk az </a:t>
            </a:r>
            <a:r>
              <a:rPr lang="hu-HU" b="1"/>
              <a:t>Erőforrás neve (Resource name)</a:t>
            </a:r>
            <a:r>
              <a:rPr lang="hu-HU"/>
              <a:t> rovatba, és írjuk be, hogy </a:t>
            </a:r>
            <a:r>
              <a:rPr lang="hu-HU" b="1" i="1"/>
              <a:t>Kovács István</a:t>
            </a:r>
            <a:r>
              <a:rPr lang="hu-HU"/>
              <a:t>!</a:t>
            </a:r>
          </a:p>
          <a:p>
            <a:r>
              <a:rPr lang="hu-HU"/>
              <a:t>Írjunk az </a:t>
            </a:r>
            <a:r>
              <a:rPr lang="hu-HU" b="1"/>
              <a:t>Alapdíj (Std. Rate)</a:t>
            </a:r>
            <a:r>
              <a:rPr lang="hu-HU"/>
              <a:t> mezőbe </a:t>
            </a:r>
            <a:r>
              <a:rPr lang="hu-HU" b="1" i="1"/>
              <a:t>1 000</a:t>
            </a:r>
            <a:r>
              <a:rPr lang="hu-HU"/>
              <a:t>, a </a:t>
            </a:r>
            <a:r>
              <a:rPr lang="hu-HU" b="1"/>
              <a:t>Túlóradíj (Ovt. Rate)</a:t>
            </a:r>
            <a:r>
              <a:rPr lang="hu-HU"/>
              <a:t> rovatba pedig </a:t>
            </a:r>
            <a:r>
              <a:rPr lang="hu-HU" b="1" i="1"/>
              <a:t>1 200</a:t>
            </a:r>
            <a:r>
              <a:rPr lang="hu-HU"/>
              <a:t> forintot!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2800"/>
              <a:t>2. gyakorlat: Kapacitáskorlátos erőforrás rendelkezésre állásának megadása </a:t>
            </a:r>
          </a:p>
        </p:txBody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Kovács István </a:t>
            </a:r>
            <a:r>
              <a:rPr lang="hu-HU" b="1" i="1"/>
              <a:t>2007. november 1</a:t>
            </a:r>
            <a:r>
              <a:rPr lang="hu-HU"/>
              <a:t>-jén lép be a cégbe.</a:t>
            </a:r>
          </a:p>
          <a:p>
            <a:r>
              <a:rPr lang="hu-HU"/>
              <a:t>Adjuk meg ezt az információt!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3. gyakorlat: Kapacitáskorlátos általános erőforrás rögzítése </a:t>
            </a:r>
          </a:p>
        </p:txBody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i="1"/>
              <a:t>5 programozónk</a:t>
            </a:r>
            <a:r>
              <a:rPr lang="hu-HU"/>
              <a:t> van.</a:t>
            </a:r>
          </a:p>
          <a:p>
            <a:r>
              <a:rPr lang="hu-HU"/>
              <a:t>Alapdíjuk </a:t>
            </a:r>
            <a:r>
              <a:rPr lang="hu-HU" b="1" i="1"/>
              <a:t>1 200</a:t>
            </a:r>
            <a:r>
              <a:rPr lang="hu-HU"/>
              <a:t>, túlóradíjuk pedig </a:t>
            </a:r>
            <a:r>
              <a:rPr lang="hu-HU" b="1" i="1"/>
              <a:t>1 500 Ft</a:t>
            </a:r>
            <a:r>
              <a:rPr lang="hu-HU"/>
              <a:t>.</a:t>
            </a:r>
          </a:p>
          <a:p>
            <a:r>
              <a:rPr lang="hu-HU"/>
              <a:t>Vegyük fel jellegének megfelelően ezt az erőforrást!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4. gyakorlat: Anyag típusú erőforrás rögzítése</a:t>
            </a:r>
          </a:p>
        </p:txBody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 </a:t>
            </a:r>
            <a:r>
              <a:rPr lang="hu-HU" b="1" i="1"/>
              <a:t>PQ 177/500</a:t>
            </a:r>
            <a:r>
              <a:rPr lang="hu-HU"/>
              <a:t> gyári kóddal ellátott </a:t>
            </a:r>
            <a:r>
              <a:rPr lang="hu-HU" b="1" i="1"/>
              <a:t>A4-es papírt</a:t>
            </a:r>
            <a:r>
              <a:rPr lang="hu-HU"/>
              <a:t> szeretnénk felvenni.</a:t>
            </a:r>
          </a:p>
          <a:p>
            <a:r>
              <a:rPr lang="hu-HU"/>
              <a:t>Egy csomag ára </a:t>
            </a:r>
            <a:r>
              <a:rPr lang="hu-HU" b="1" i="1"/>
              <a:t>1 000</a:t>
            </a:r>
            <a:r>
              <a:rPr lang="hu-HU"/>
              <a:t> Ft.</a:t>
            </a:r>
          </a:p>
          <a:p>
            <a:r>
              <a:rPr lang="hu-HU"/>
              <a:t>Rögzítsük ezt az erőforrást.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5. gyakorlat: Költség típusú erőforrás rögzítése </a:t>
            </a:r>
          </a:p>
        </p:txBody>
      </p:sp>
      <p:sp>
        <p:nvSpPr>
          <p:cNvPr id="93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Hozzunk létre egy </a:t>
            </a:r>
            <a:r>
              <a:rPr lang="hu-HU" b="1" i="1"/>
              <a:t>Egyéb költség</a:t>
            </a:r>
            <a:r>
              <a:rPr lang="hu-HU"/>
              <a:t> nevű erőforrást azzal a céllal, hogy később a különféle tevékenységek egyéb költségeit megadhassuk!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2800"/>
              <a:t>6. gyakorlat: Erőforráskészlet-fájl alkalmazása munkacsapat összeállításához </a:t>
            </a:r>
          </a:p>
        </p:txBody>
      </p:sp>
      <p:sp>
        <p:nvSpPr>
          <p:cNvPr id="94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</a:t>
            </a:r>
            <a:r>
              <a:rPr lang="hu-HU" b="1" smtClean="0">
                <a:hlinkClick r:id="rId3" action="ppaction://hlinkfile"/>
              </a:rPr>
              <a:t>Hibajavitas.mpp</a:t>
            </a:r>
            <a:r>
              <a:rPr lang="hu-HU" smtClean="0"/>
              <a:t> </a:t>
            </a:r>
            <a:r>
              <a:rPr lang="hu-HU"/>
              <a:t>nevű állományt.</a:t>
            </a:r>
          </a:p>
          <a:p>
            <a:r>
              <a:rPr lang="hu-HU"/>
              <a:t>Nézzük meg az erőforrás lapján, van-e benne túlterhelt erőforrás (piros).</a:t>
            </a:r>
          </a:p>
          <a:p>
            <a:r>
              <a:rPr lang="hu-HU"/>
              <a:t>Osszuk meg vele az </a:t>
            </a:r>
            <a:r>
              <a:rPr lang="hu-HU" b="1" smtClean="0">
                <a:hlinkClick r:id="rId4" action="ppaction://hlinkfile"/>
              </a:rPr>
              <a:t>Eroforrasok7.mpp</a:t>
            </a:r>
            <a:r>
              <a:rPr lang="hu-HU" smtClean="0"/>
              <a:t> </a:t>
            </a:r>
            <a:r>
              <a:rPr lang="hu-HU"/>
              <a:t>állományt.</a:t>
            </a:r>
          </a:p>
          <a:p>
            <a:r>
              <a:rPr lang="hu-HU"/>
              <a:t>Van-e most túlterhelés?</a:t>
            </a:r>
          </a:p>
        </p:txBody>
      </p:sp>
      <p:pic>
        <p:nvPicPr>
          <p:cNvPr id="941101" name="Picture 4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4988</TotalTime>
  <Words>883</Words>
  <Application>Microsoft PowerPoint</Application>
  <PresentationFormat>On-screen Show (4:3)</PresentationFormat>
  <Paragraphs>135</Paragraphs>
  <Slides>32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Notesz</vt:lpstr>
      <vt:lpstr>A projekt csapatának összeállítása</vt:lpstr>
      <vt:lpstr>Munkacsapat</vt:lpstr>
      <vt:lpstr>A munkacsapat tárolási helye</vt:lpstr>
      <vt:lpstr>Munkacsapat összeállítása egyedi projekt esetén </vt:lpstr>
      <vt:lpstr>Figyelem!</vt:lpstr>
      <vt:lpstr>Munkacsapat összeállítása erőforráskészlet-fájlok esetén </vt:lpstr>
      <vt:lpstr>Megosztás ablak</vt:lpstr>
      <vt:lpstr>A megosztás hatása</vt:lpstr>
      <vt:lpstr>Munkacsapat összeállítása ProjectServer igénybevétele esetén</vt:lpstr>
      <vt:lpstr>Grafikonok</vt:lpstr>
      <vt:lpstr>Az átvett erőforrások tervezetté nyilvánítása</vt:lpstr>
      <vt:lpstr>Ha nincs a keresett erőforrás</vt:lpstr>
      <vt:lpstr>Új vállalati erőforrások elérése </vt:lpstr>
      <vt:lpstr>Erőforrásközpont</vt:lpstr>
      <vt:lpstr>Új erőforrás felvétele</vt:lpstr>
      <vt:lpstr>Az erőforrás-jogosultság rendszere</vt:lpstr>
      <vt:lpstr>Engedélyek megadása</vt:lpstr>
      <vt:lpstr>Új erőforrások automatikus felvétele jogosultság nélkül</vt:lpstr>
      <vt:lpstr>AD szinkronizálás</vt:lpstr>
      <vt:lpstr>Új erőforrások automatikus felvétele jogosultságokkal</vt:lpstr>
      <vt:lpstr>AD csoport megadása</vt:lpstr>
      <vt:lpstr>AD csoport szinkronizálása</vt:lpstr>
      <vt:lpstr>Általános erőforrás-tulajdonságok </vt:lpstr>
      <vt:lpstr>Erőforrásköltségek</vt:lpstr>
      <vt:lpstr>Alternatív költségek érvényre juttatása</vt:lpstr>
      <vt:lpstr>Pénznem beállítása</vt:lpstr>
      <vt:lpstr>1. gyakorlat: Kapacitáskorlátos konkrét erőforrás rögzítése </vt:lpstr>
      <vt:lpstr>2. gyakorlat: Kapacitáskorlátos erőforrás rendelkezésre állásának megadása </vt:lpstr>
      <vt:lpstr>3. gyakorlat: Kapacitáskorlátos általános erőforrás rögzítése </vt:lpstr>
      <vt:lpstr>4. gyakorlat: Anyag típusú erőforrás rögzítése</vt:lpstr>
      <vt:lpstr>5. gyakorlat: Költség típusú erőforrás rögzítése </vt:lpstr>
      <vt:lpstr>6. gyakorlat: Erőforráskészlet-fájl alkalmazása munkacsapat összeállításához 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174</cp:revision>
  <cp:lastPrinted>1601-01-01T00:00:00Z</cp:lastPrinted>
  <dcterms:created xsi:type="dcterms:W3CDTF">2001-10-04T13:18:56Z</dcterms:created>
  <dcterms:modified xsi:type="dcterms:W3CDTF">2009-05-04T19:20:16Z</dcterms:modified>
</cp:coreProperties>
</file>