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6.xml" ContentType="application/vnd.openxmlformats-officedocument.presentationml.notes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8"/>
  </p:notesMasterIdLst>
  <p:handoutMasterIdLst>
    <p:handoutMasterId r:id="rId9"/>
  </p:handoutMasterIdLst>
  <p:sldIdLst>
    <p:sldId id="256" r:id="rId2"/>
    <p:sldId id="258" r:id="rId3"/>
    <p:sldId id="261" r:id="rId4"/>
    <p:sldId id="262" r:id="rId5"/>
    <p:sldId id="257" r:id="rId6"/>
    <p:sldId id="259" r:id="rId7"/>
  </p:sldIdLst>
  <p:sldSz cx="9144000" cy="6858000" type="screen4x3"/>
  <p:notesSz cx="6800850" cy="9890125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BDD195"/>
    <a:srgbClr val="800080"/>
    <a:srgbClr val="336600"/>
    <a:srgbClr val="993366"/>
    <a:srgbClr val="666699"/>
    <a:srgbClr val="FFFFCC"/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2787"/>
    <p:restoredTop sz="90929"/>
  </p:normalViewPr>
  <p:slideViewPr>
    <p:cSldViewPr>
      <p:cViewPr varScale="1">
        <p:scale>
          <a:sx n="67" d="100"/>
          <a:sy n="67" d="100"/>
        </p:scale>
        <p:origin x="-90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902"/>
    </p:cViewPr>
  </p:sorterViewPr>
  <p:notesViewPr>
    <p:cSldViewPr>
      <p:cViewPr varScale="1">
        <p:scale>
          <a:sx n="56" d="100"/>
          <a:sy n="56" d="100"/>
        </p:scale>
        <p:origin x="-1878" y="-78"/>
      </p:cViewPr>
      <p:guideLst>
        <p:guide orient="horz" pos="3115"/>
        <p:guide pos="2142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37675"/>
            <a:ext cx="2947988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91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0" y="9337675"/>
            <a:ext cx="68008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600" b="1" smtClean="0"/>
            </a:lvl1pPr>
          </a:lstStyle>
          <a:p>
            <a:pPr>
              <a:defRPr/>
            </a:pPr>
            <a:fld id="{52FD5A84-CAAF-4488-85CF-26BDECCC409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grpSp>
        <p:nvGrpSpPr>
          <p:cNvPr id="16388" name="Group 10"/>
          <p:cNvGrpSpPr>
            <a:grpSpLocks/>
          </p:cNvGrpSpPr>
          <p:nvPr/>
        </p:nvGrpSpPr>
        <p:grpSpPr bwMode="auto">
          <a:xfrm>
            <a:off x="461963" y="438150"/>
            <a:ext cx="5853112" cy="8823325"/>
            <a:chOff x="0" y="277"/>
            <a:chExt cx="4239" cy="5579"/>
          </a:xfrm>
        </p:grpSpPr>
        <p:sp>
          <p:nvSpPr>
            <p:cNvPr id="49158" name="Line 6"/>
            <p:cNvSpPr>
              <a:spLocks noChangeShapeType="1"/>
            </p:cNvSpPr>
            <p:nvPr/>
          </p:nvSpPr>
          <p:spPr bwMode="auto">
            <a:xfrm>
              <a:off x="0" y="5856"/>
              <a:ext cx="4239" cy="0"/>
            </a:xfrm>
            <a:prstGeom prst="line">
              <a:avLst/>
            </a:prstGeom>
            <a:noFill/>
            <a:ln w="19050" cmpd="dbl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9159" name="Line 7"/>
            <p:cNvSpPr>
              <a:spLocks noChangeShapeType="1"/>
            </p:cNvSpPr>
            <p:nvPr/>
          </p:nvSpPr>
          <p:spPr bwMode="auto">
            <a:xfrm>
              <a:off x="0" y="277"/>
              <a:ext cx="4239" cy="0"/>
            </a:xfrm>
            <a:prstGeom prst="line">
              <a:avLst/>
            </a:prstGeom>
            <a:noFill/>
            <a:ln w="19050" cmpd="dbl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49160" name="Text Box 8"/>
          <p:cNvSpPr txBox="1">
            <a:spLocks noChangeArrowheads="1"/>
          </p:cNvSpPr>
          <p:nvPr/>
        </p:nvSpPr>
        <p:spPr bwMode="auto">
          <a:xfrm>
            <a:off x="3387725" y="152400"/>
            <a:ext cx="3003550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hu-HU" sz="1200" b="1"/>
              <a:t>Projekttámogató szoftverek</a:t>
            </a:r>
            <a:endParaRPr lang="en-GB" sz="1200" b="1"/>
          </a:p>
        </p:txBody>
      </p:sp>
      <p:sp>
        <p:nvSpPr>
          <p:cNvPr id="49161" name="Text Box 9"/>
          <p:cNvSpPr txBox="1">
            <a:spLocks noChangeArrowheads="1"/>
          </p:cNvSpPr>
          <p:nvPr/>
        </p:nvSpPr>
        <p:spPr bwMode="auto">
          <a:xfrm>
            <a:off x="385763" y="152400"/>
            <a:ext cx="3001962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hu-HU" sz="1200" b="1"/>
              <a:t>Projektmenedzsment technikák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798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863" y="0"/>
            <a:ext cx="2947987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220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928688" y="741363"/>
            <a:ext cx="4946650" cy="37099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697413"/>
            <a:ext cx="4987925" cy="445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Mintaszöveg szerkesztése</a:t>
            </a:r>
          </a:p>
          <a:p>
            <a:pPr lvl="1"/>
            <a:r>
              <a:rPr lang="en-GB" noProof="0" smtClean="0"/>
              <a:t>Második szint</a:t>
            </a:r>
          </a:p>
          <a:p>
            <a:pPr lvl="2"/>
            <a:r>
              <a:rPr lang="en-GB" noProof="0" smtClean="0"/>
              <a:t>Harmadik szint</a:t>
            </a:r>
          </a:p>
          <a:p>
            <a:pPr lvl="3"/>
            <a:r>
              <a:rPr lang="en-GB" noProof="0" smtClean="0"/>
              <a:t>Negyedik szint</a:t>
            </a:r>
          </a:p>
          <a:p>
            <a:pPr lvl="4"/>
            <a:r>
              <a:rPr lang="en-GB" noProof="0" smtClean="0"/>
              <a:t>Ötödik szint</a:t>
            </a:r>
          </a:p>
        </p:txBody>
      </p:sp>
      <p:sp>
        <p:nvSpPr>
          <p:cNvPr id="645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94825"/>
            <a:ext cx="294798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45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863" y="9394825"/>
            <a:ext cx="2947987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FDE57714-CB6F-4D91-8FB8-213704A5125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7F6FFA8-7D7C-4A75-B98F-45A699217D2D}" type="slidenum">
              <a:rPr lang="en-GB"/>
              <a:pPr/>
              <a:t>1</a:t>
            </a:fld>
            <a:endParaRPr lang="en-GB"/>
          </a:p>
        </p:txBody>
      </p:sp>
      <p:sp>
        <p:nvSpPr>
          <p:cNvPr id="1024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hu-H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0F808C1-87C9-4173-8F05-B1B2C3AEA9CF}" type="slidenum">
              <a:rPr lang="en-GB"/>
              <a:pPr/>
              <a:t>2</a:t>
            </a:fld>
            <a:endParaRPr lang="en-GB"/>
          </a:p>
        </p:txBody>
      </p:sp>
      <p:sp>
        <p:nvSpPr>
          <p:cNvPr id="1126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hu-H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8BFDEF9-3975-4DE5-8B37-805FEADA9622}" type="slidenum">
              <a:rPr lang="en-GB"/>
              <a:pPr/>
              <a:t>3</a:t>
            </a:fld>
            <a:endParaRPr lang="en-GB"/>
          </a:p>
        </p:txBody>
      </p:sp>
      <p:sp>
        <p:nvSpPr>
          <p:cNvPr id="1229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hu-H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9F23539-BB6C-4F0B-A19D-B7A47B43D187}" type="slidenum">
              <a:rPr lang="en-GB"/>
              <a:pPr/>
              <a:t>4</a:t>
            </a:fld>
            <a:endParaRPr lang="en-GB"/>
          </a:p>
        </p:txBody>
      </p:sp>
      <p:sp>
        <p:nvSpPr>
          <p:cNvPr id="1331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hu-H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65CF70D-2ACB-43C3-A6A6-E0D3B8985F09}" type="slidenum">
              <a:rPr lang="en-GB"/>
              <a:pPr/>
              <a:t>5</a:t>
            </a:fld>
            <a:endParaRPr lang="en-GB"/>
          </a:p>
        </p:txBody>
      </p:sp>
      <p:sp>
        <p:nvSpPr>
          <p:cNvPr id="1433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hu-HU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86818D3-05D6-44CF-946F-ED67AE9C1312}" type="slidenum">
              <a:rPr lang="en-GB"/>
              <a:pPr/>
              <a:t>6</a:t>
            </a:fld>
            <a:endParaRPr lang="en-GB"/>
          </a:p>
        </p:txBody>
      </p:sp>
      <p:sp>
        <p:nvSpPr>
          <p:cNvPr id="1536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hu-H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7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5" name="AutoShape 29">
            <a:hlinkClick r:id="" action="ppaction://noaction" highlightClick="1"/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actionButtonBlank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" name="Rectangle 16"/>
          <p:cNvSpPr>
            <a:spLocks noChangeArrowheads="1"/>
          </p:cNvSpPr>
          <p:nvPr userDrawn="1"/>
        </p:nvSpPr>
        <p:spPr bwMode="auto">
          <a:xfrm>
            <a:off x="152400" y="152400"/>
            <a:ext cx="8839200" cy="6553200"/>
          </a:xfrm>
          <a:prstGeom prst="rect">
            <a:avLst/>
          </a:prstGeom>
          <a:gradFill rotWithShape="1">
            <a:gsLst>
              <a:gs pos="0">
                <a:srgbClr val="FFCC00"/>
              </a:gs>
              <a:gs pos="50000">
                <a:srgbClr val="FFFFFF"/>
              </a:gs>
              <a:gs pos="100000">
                <a:srgbClr val="FFCC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pic>
        <p:nvPicPr>
          <p:cNvPr id="7" name="Picture 3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79388" y="2997200"/>
            <a:ext cx="8785225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33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4032250" y="3141663"/>
            <a:ext cx="1223963" cy="1106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35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1763713" y="3141663"/>
            <a:ext cx="1223962" cy="1106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6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6300788" y="3141663"/>
            <a:ext cx="1223962" cy="1106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8" name="Rectangle 6"/>
          <p:cNvSpPr>
            <a:spLocks noGrp="1" noChangeArrowheads="1"/>
          </p:cNvSpPr>
          <p:nvPr>
            <p:ph type="ctrTitle"/>
          </p:nvPr>
        </p:nvSpPr>
        <p:spPr>
          <a:xfrm>
            <a:off x="533400" y="1773238"/>
            <a:ext cx="8102600" cy="1143000"/>
          </a:xfrm>
        </p:spPr>
        <p:txBody>
          <a:bodyPr/>
          <a:lstStyle>
            <a:lvl1pPr algn="ctr">
              <a:defRPr sz="36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533400" y="4365625"/>
            <a:ext cx="8077200" cy="1292225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rgbClr val="006600"/>
                </a:solidFill>
              </a:defRPr>
            </a:lvl1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11" name="Rectangle 11"/>
          <p:cNvSpPr>
            <a:spLocks noGrp="1" noChangeArrowheads="1"/>
          </p:cNvSpPr>
          <p:nvPr>
            <p:ph type="dt" sz="quarter" idx="10"/>
          </p:nvPr>
        </p:nvSpPr>
        <p:spPr bwMode="auto">
          <a:xfrm>
            <a:off x="1084263" y="6096000"/>
            <a:ext cx="19050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Rectangle 12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3522663" y="6096000"/>
            <a:ext cx="2895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6951663" y="6096000"/>
            <a:ext cx="19050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C6715E2E-F65B-4C33-873F-A8A16805EB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526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526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04800"/>
            <a:ext cx="2057400" cy="6172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6172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solidFill>
          <a:schemeClr val="tx1"/>
        </a:solidFill>
        <a:effectLst>
          <a:outerShdw dist="107763" dir="2700000" algn="ctr" rotWithShape="0">
            <a:srgbClr val="000000"/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1" name="Rectangle 53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103" name="AutoShape 55">
            <a:hlinkClick r:id="" action="ppaction://noaction" highlightClick="1"/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actionButtonBlank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100" name="Rectangle 52"/>
          <p:cNvSpPr>
            <a:spLocks noChangeArrowheads="1"/>
          </p:cNvSpPr>
          <p:nvPr userDrawn="1"/>
        </p:nvSpPr>
        <p:spPr bwMode="auto">
          <a:xfrm>
            <a:off x="152400" y="152400"/>
            <a:ext cx="8839200" cy="655320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085" name="Rectangle 37"/>
          <p:cNvSpPr>
            <a:spLocks noChangeArrowheads="1"/>
          </p:cNvSpPr>
          <p:nvPr/>
        </p:nvSpPr>
        <p:spPr bwMode="ltGray">
          <a:xfrm flipV="1">
            <a:off x="304800" y="1600200"/>
            <a:ext cx="8534400" cy="49530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10800000" wrap="none" anchor="ctr"/>
          <a:lstStyle/>
          <a:p>
            <a:pPr algn="ctr">
              <a:defRPr/>
            </a:pPr>
            <a:endParaRPr kumimoji="1" lang="en-US"/>
          </a:p>
        </p:txBody>
      </p:sp>
      <p:sp>
        <p:nvSpPr>
          <p:cNvPr id="2054" name="Rectangle 4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52600"/>
            <a:ext cx="82296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2105" name="Line 57"/>
          <p:cNvSpPr>
            <a:spLocks noChangeShapeType="1"/>
          </p:cNvSpPr>
          <p:nvPr userDrawn="1"/>
        </p:nvSpPr>
        <p:spPr bwMode="auto">
          <a:xfrm flipV="1">
            <a:off x="304800" y="1600200"/>
            <a:ext cx="0" cy="4953000"/>
          </a:xfrm>
          <a:prstGeom prst="line">
            <a:avLst/>
          </a:prstGeom>
          <a:noFill/>
          <a:ln w="38100">
            <a:solidFill>
              <a:srgbClr val="003300"/>
            </a:solidFill>
            <a:round/>
            <a:headEnd/>
            <a:tailEnd/>
          </a:ln>
          <a:effectLst/>
        </p:spPr>
        <p:txBody>
          <a:bodyPr wrap="none"/>
          <a:lstStyle/>
          <a:p>
            <a:pPr>
              <a:defRPr/>
            </a:pPr>
            <a:endParaRPr lang="en-US"/>
          </a:p>
        </p:txBody>
      </p:sp>
      <p:sp>
        <p:nvSpPr>
          <p:cNvPr id="2106" name="Line 58"/>
          <p:cNvSpPr>
            <a:spLocks noChangeShapeType="1"/>
          </p:cNvSpPr>
          <p:nvPr userDrawn="1"/>
        </p:nvSpPr>
        <p:spPr bwMode="auto">
          <a:xfrm>
            <a:off x="304800" y="1600200"/>
            <a:ext cx="8534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pPr>
              <a:defRPr/>
            </a:pPr>
            <a:endParaRPr lang="en-US"/>
          </a:p>
        </p:txBody>
      </p:sp>
      <p:sp>
        <p:nvSpPr>
          <p:cNvPr id="2107" name="Line 59"/>
          <p:cNvSpPr>
            <a:spLocks noChangeShapeType="1"/>
          </p:cNvSpPr>
          <p:nvPr userDrawn="1"/>
        </p:nvSpPr>
        <p:spPr bwMode="auto">
          <a:xfrm>
            <a:off x="304800" y="6553200"/>
            <a:ext cx="8534400" cy="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ffectLst/>
        </p:spPr>
        <p:txBody>
          <a:bodyPr wrap="none"/>
          <a:lstStyle/>
          <a:p>
            <a:pPr>
              <a:defRPr/>
            </a:pPr>
            <a:endParaRPr lang="en-US"/>
          </a:p>
        </p:txBody>
      </p:sp>
      <p:sp>
        <p:nvSpPr>
          <p:cNvPr id="2108" name="Line 60"/>
          <p:cNvSpPr>
            <a:spLocks noChangeShapeType="1"/>
          </p:cNvSpPr>
          <p:nvPr userDrawn="1"/>
        </p:nvSpPr>
        <p:spPr bwMode="auto">
          <a:xfrm flipV="1">
            <a:off x="8839200" y="1600200"/>
            <a:ext cx="0" cy="4953000"/>
          </a:xfrm>
          <a:prstGeom prst="line">
            <a:avLst/>
          </a:prstGeom>
          <a:noFill/>
          <a:ln w="38100">
            <a:solidFill>
              <a:srgbClr val="BDD195"/>
            </a:solidFill>
            <a:round/>
            <a:headEnd/>
            <a:tailEnd/>
          </a:ln>
          <a:effectLst/>
        </p:spPr>
        <p:txBody>
          <a:bodyPr wrap="none"/>
          <a:lstStyle/>
          <a:p>
            <a:pPr>
              <a:defRPr/>
            </a:pPr>
            <a:endParaRPr lang="en-US"/>
          </a:p>
        </p:txBody>
      </p:sp>
      <p:sp>
        <p:nvSpPr>
          <p:cNvPr id="2059" name="Rectangle 45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304800"/>
            <a:ext cx="716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pic>
        <p:nvPicPr>
          <p:cNvPr id="2060" name="Picture 65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250825" y="306388"/>
            <a:ext cx="1296988" cy="1106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hu-HU" smtClean="0"/>
              <a:t>A Microsoft Office Project kapcsolódása a PM folyamataihoz</a:t>
            </a:r>
          </a:p>
        </p:txBody>
      </p:sp>
      <p:sp>
        <p:nvSpPr>
          <p:cNvPr id="4099" name="Text Box 5"/>
          <p:cNvSpPr txBox="1">
            <a:spLocks noChangeArrowheads="1"/>
          </p:cNvSpPr>
          <p:nvPr/>
        </p:nvSpPr>
        <p:spPr bwMode="auto">
          <a:xfrm>
            <a:off x="4630738" y="5589588"/>
            <a:ext cx="3868737" cy="63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hu-HU" b="1"/>
              <a:t>Készítette:</a:t>
            </a:r>
            <a:r>
              <a:rPr lang="hu-HU"/>
              <a:t> Szentirmai Róbert</a:t>
            </a:r>
          </a:p>
          <a:p>
            <a:pPr algn="r"/>
            <a:r>
              <a:rPr lang="hu-HU" sz="1200"/>
              <a:t>(minden jog fenntartva)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mtClean="0"/>
              <a:t>A projekttámogató szoftverek főbb típusai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hu-HU" smtClean="0"/>
              <a:t>Egyszerű nyilvántartási és kalkulációs eszközök</a:t>
            </a:r>
          </a:p>
          <a:p>
            <a:pPr eaLnBrk="1" hangingPunct="1"/>
            <a:r>
              <a:rPr lang="hu-HU" smtClean="0"/>
              <a:t>Workflow jellegű eszközök</a:t>
            </a:r>
          </a:p>
          <a:p>
            <a:pPr eaLnBrk="1" hangingPunct="1"/>
            <a:r>
              <a:rPr lang="hu-HU" smtClean="0"/>
              <a:t>Hálóterv központú eszközök</a:t>
            </a:r>
          </a:p>
          <a:p>
            <a:pPr eaLnBrk="1" hangingPunct="1"/>
            <a:r>
              <a:rPr lang="hu-HU" smtClean="0"/>
              <a:t>Vegyes felépítésű vagy összetett szoftvercsomagok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mtClean="0"/>
              <a:t>Leggyakrabban használt programok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hu-HU" smtClean="0"/>
              <a:t>Microsoft Project 98</a:t>
            </a:r>
          </a:p>
          <a:p>
            <a:pPr eaLnBrk="1" hangingPunct="1"/>
            <a:r>
              <a:rPr lang="hu-HU" smtClean="0"/>
              <a:t>Microsoft Project 2000</a:t>
            </a:r>
          </a:p>
          <a:p>
            <a:pPr eaLnBrk="1" hangingPunct="1"/>
            <a:r>
              <a:rPr lang="hu-HU" smtClean="0"/>
              <a:t>Microsoft Project 2002</a:t>
            </a:r>
          </a:p>
          <a:p>
            <a:pPr eaLnBrk="1" hangingPunct="1"/>
            <a:r>
              <a:rPr lang="hu-HU" smtClean="0"/>
              <a:t>Microsoft Office Project 2003</a:t>
            </a:r>
          </a:p>
          <a:p>
            <a:pPr eaLnBrk="1" hangingPunct="1"/>
            <a:r>
              <a:rPr lang="hu-HU" smtClean="0"/>
              <a:t>Microsoft Office Project 2007</a:t>
            </a:r>
          </a:p>
          <a:p>
            <a:pPr eaLnBrk="1" hangingPunct="1"/>
            <a:r>
              <a:rPr lang="hu-HU" smtClean="0"/>
              <a:t>ProjectDirector</a:t>
            </a:r>
          </a:p>
          <a:p>
            <a:pPr eaLnBrk="1" hangingPunct="1"/>
            <a:r>
              <a:rPr lang="hu-HU" smtClean="0"/>
              <a:t>Primavera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mtClean="0"/>
              <a:t>Az MS-Project főbb jellemzői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hu-HU" smtClean="0"/>
              <a:t>A hálóban a tevékenységek a csomópontok, ezeket kötik össze az ú.n. kapcsolatok.</a:t>
            </a:r>
          </a:p>
          <a:p>
            <a:pPr eaLnBrk="1" hangingPunct="1"/>
            <a:r>
              <a:rPr lang="hu-HU" smtClean="0"/>
              <a:t>A kapcsolatok segítségével átlapolva is elvégezhetők a tevékenységek.</a:t>
            </a:r>
          </a:p>
          <a:p>
            <a:pPr eaLnBrk="1" hangingPunct="1"/>
            <a:r>
              <a:rPr lang="hu-HU" smtClean="0"/>
              <a:t>Két tevékenység között csak egy kapcsolatot kezel</a:t>
            </a:r>
          </a:p>
          <a:p>
            <a:pPr eaLnBrk="1" hangingPunct="1"/>
            <a:r>
              <a:rPr lang="hu-HU" smtClean="0"/>
              <a:t>Négyféle kapcsolattípust ismer</a:t>
            </a:r>
          </a:p>
          <a:p>
            <a:pPr eaLnBrk="1" hangingPunct="1"/>
            <a:r>
              <a:rPr lang="hu-HU" smtClean="0"/>
              <a:t>Rendelkezik hálós és sávos nézettel is.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mtClean="0"/>
              <a:t>A projektciklus fázisai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914400" lvl="1" indent="-457200" eaLnBrk="1" hangingPunct="1">
              <a:buFontTx/>
              <a:buNone/>
            </a:pPr>
            <a:r>
              <a:rPr lang="hu-HU" sz="3200" smtClean="0"/>
              <a:t>0.	Kezdeményezés</a:t>
            </a:r>
          </a:p>
          <a:p>
            <a:pPr marL="914400" lvl="1" indent="-457200" eaLnBrk="1" hangingPunct="1">
              <a:buFontTx/>
              <a:buAutoNum type="arabicPeriod"/>
            </a:pPr>
            <a:r>
              <a:rPr lang="hu-HU" sz="3200" smtClean="0"/>
              <a:t>Célmeghatározás, projekt definiálás</a:t>
            </a:r>
          </a:p>
          <a:p>
            <a:pPr marL="914400" lvl="1" indent="-457200" eaLnBrk="1" hangingPunct="1">
              <a:buFontTx/>
              <a:buAutoNum type="arabicPeriod"/>
            </a:pPr>
            <a:r>
              <a:rPr lang="hu-HU" sz="3200" smtClean="0"/>
              <a:t>Tervezés</a:t>
            </a:r>
          </a:p>
          <a:p>
            <a:pPr marL="914400" lvl="1" indent="-457200" eaLnBrk="1" hangingPunct="1">
              <a:buFontTx/>
              <a:buAutoNum type="arabicPeriod"/>
            </a:pPr>
            <a:r>
              <a:rPr lang="hu-HU" sz="3200" smtClean="0"/>
              <a:t>Végrehajtás, nyomon követés</a:t>
            </a:r>
          </a:p>
          <a:p>
            <a:pPr marL="914400" lvl="1" indent="-457200" eaLnBrk="1" hangingPunct="1">
              <a:buFontTx/>
              <a:buAutoNum type="arabicPeriod"/>
            </a:pPr>
            <a:r>
              <a:rPr lang="hu-HU" sz="3200" smtClean="0"/>
              <a:t>Lezárás, kiértékelés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mtClean="0"/>
              <a:t>Mire nem alkalmasak a projekttámogató szoftverek?</a:t>
            </a:r>
          </a:p>
        </p:txBody>
      </p:sp>
      <p:graphicFrame>
        <p:nvGraphicFramePr>
          <p:cNvPr id="1026" name="Object 3"/>
          <p:cNvGraphicFramePr>
            <a:graphicFrameLocks noChangeAspect="1"/>
          </p:cNvGraphicFramePr>
          <p:nvPr/>
        </p:nvGraphicFramePr>
        <p:xfrm>
          <a:off x="5464175" y="2895600"/>
          <a:ext cx="3305175" cy="3581400"/>
        </p:xfrm>
        <a:graphic>
          <a:graphicData uri="http://schemas.openxmlformats.org/presentationml/2006/ole">
            <p:oleObj spid="_x0000_s1026" name="Bitkép" r:id="rId4" imgW="4923810" imgH="5334745" progId="Paint.Picture">
              <p:embed/>
            </p:oleObj>
          </a:graphicData>
        </a:graphic>
      </p:graphicFrame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hu-HU" smtClean="0"/>
              <a:t>A célok és feladatok meghatározására</a:t>
            </a:r>
          </a:p>
          <a:p>
            <a:pPr eaLnBrk="1" hangingPunct="1"/>
            <a:r>
              <a:rPr lang="hu-HU" smtClean="0"/>
              <a:t>A feladatok közötti különféle összefüggések felismerésére</a:t>
            </a:r>
          </a:p>
          <a:p>
            <a:pPr eaLnBrk="1" hangingPunct="1"/>
            <a:r>
              <a:rPr lang="hu-HU" smtClean="0"/>
              <a:t>A tevékenységek elvégzéséhez </a:t>
            </a:r>
            <a:br>
              <a:rPr lang="hu-HU" smtClean="0"/>
            </a:br>
            <a:r>
              <a:rPr lang="hu-HU" smtClean="0"/>
              <a:t>szükséges idő </a:t>
            </a:r>
            <a:br>
              <a:rPr lang="hu-HU" smtClean="0"/>
            </a:br>
            <a:r>
              <a:rPr lang="hu-HU" smtClean="0"/>
              <a:t>megbecsülésére</a:t>
            </a:r>
          </a:p>
          <a:p>
            <a:pPr eaLnBrk="1" hangingPunct="1"/>
            <a:r>
              <a:rPr lang="hu-HU" smtClean="0"/>
              <a:t>A kritikus út lerövidítésére</a:t>
            </a:r>
          </a:p>
          <a:p>
            <a:pPr eaLnBrk="1" hangingPunct="1"/>
            <a:r>
              <a:rPr lang="hu-HU" smtClean="0"/>
              <a:t>A munka erőforrások közötti </a:t>
            </a:r>
            <a:br>
              <a:rPr lang="hu-HU" smtClean="0"/>
            </a:br>
            <a:r>
              <a:rPr lang="hu-HU" smtClean="0"/>
              <a:t>felosztására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otesz">
  <a:themeElements>
    <a:clrScheme name="">
      <a:dk1>
        <a:srgbClr val="000000"/>
      </a:dk1>
      <a:lt1>
        <a:srgbClr val="FEFDE3"/>
      </a:lt1>
      <a:dk2>
        <a:srgbClr val="FFFFFF"/>
      </a:dk2>
      <a:lt2>
        <a:srgbClr val="000000"/>
      </a:lt2>
      <a:accent1>
        <a:srgbClr val="A1BD69"/>
      </a:accent1>
      <a:accent2>
        <a:srgbClr val="3694B6"/>
      </a:accent2>
      <a:accent3>
        <a:srgbClr val="FEFEEF"/>
      </a:accent3>
      <a:accent4>
        <a:srgbClr val="000000"/>
      </a:accent4>
      <a:accent5>
        <a:srgbClr val="CDDBB9"/>
      </a:accent5>
      <a:accent6>
        <a:srgbClr val="3086A5"/>
      </a:accent6>
      <a:hlink>
        <a:srgbClr val="666699"/>
      </a:hlink>
      <a:folHlink>
        <a:srgbClr val="666699"/>
      </a:folHlink>
    </a:clrScheme>
    <a:fontScheme name="Notesz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Notesz 1">
        <a:dk1>
          <a:srgbClr val="000000"/>
        </a:dk1>
        <a:lt1>
          <a:srgbClr val="FEFDE3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EFEE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z 2">
        <a:dk1>
          <a:srgbClr val="000000"/>
        </a:dk1>
        <a:lt1>
          <a:srgbClr val="FFFFFF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FFFF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z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77777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Designs\Notesz.pot</Template>
  <TotalTime>4665</TotalTime>
  <Words>137</Words>
  <Application>Microsoft PowerPoint</Application>
  <PresentationFormat>On-screen Show (4:3)</PresentationFormat>
  <Paragraphs>40</Paragraphs>
  <Slides>6</Slides>
  <Notes>6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Times New Roman</vt:lpstr>
      <vt:lpstr>Arial</vt:lpstr>
      <vt:lpstr>Notesz</vt:lpstr>
      <vt:lpstr>Bitkép</vt:lpstr>
      <vt:lpstr>A Microsoft Office Project kapcsolódása a PM folyamataihoz</vt:lpstr>
      <vt:lpstr>A projekttámogató szoftverek főbb típusai</vt:lpstr>
      <vt:lpstr>Leggyakrabban használt programok</vt:lpstr>
      <vt:lpstr>Az MS-Project főbb jellemzői</vt:lpstr>
      <vt:lpstr>A projektciklus fázisai</vt:lpstr>
      <vt:lpstr>Mire nem alkalmasak a projekttámogató szoftverek?</vt:lpstr>
    </vt:vector>
  </TitlesOfParts>
  <Company>WSH Kft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Projekttámogató szoftverek</dc:title>
  <dc:creator>Rendszergazda</dc:creator>
  <cp:lastModifiedBy>Nandor Burany</cp:lastModifiedBy>
  <cp:revision>152</cp:revision>
  <cp:lastPrinted>1601-01-01T00:00:00Z</cp:lastPrinted>
  <dcterms:created xsi:type="dcterms:W3CDTF">2001-10-04T13:18:56Z</dcterms:created>
  <dcterms:modified xsi:type="dcterms:W3CDTF">2008-12-04T10:47:27Z</dcterms:modified>
</cp:coreProperties>
</file>