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83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slides/slide90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s/slide79.xml" ContentType="application/vnd.openxmlformats-officedocument.presentationml.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slides/slide77.xml" ContentType="application/vnd.openxmlformats-officedocument.presentationml.slide+xml"/>
  <Override PartName="/ppt/slides/slide8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s/slide80.xml" ContentType="application/vnd.openxmlformats-officedocument.presentationml.slide+xml"/>
  <Override PartName="/ppt/slides/slide82.xml" ContentType="application/vnd.openxmlformats-officedocument.presentationml.slide+xml"/>
  <Override PartName="/ppt/slides/slide9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89.xml" ContentType="application/vnd.openxmlformats-officedocument.presentationml.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slides/slide78.xml" ContentType="application/vnd.openxmlformats-officedocument.presentationml.slide+xml"/>
  <Override PartName="/ppt/slides/slide87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85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s/slide92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4"/>
  </p:notesMasterIdLst>
  <p:handoutMasterIdLst>
    <p:handoutMasterId r:id="rId95"/>
  </p:handoutMasterIdLst>
  <p:sldIdLst>
    <p:sldId id="269" r:id="rId2"/>
    <p:sldId id="266" r:id="rId3"/>
    <p:sldId id="270" r:id="rId4"/>
    <p:sldId id="271" r:id="rId5"/>
    <p:sldId id="274" r:id="rId6"/>
    <p:sldId id="336" r:id="rId7"/>
    <p:sldId id="319" r:id="rId8"/>
    <p:sldId id="320" r:id="rId9"/>
    <p:sldId id="337" r:id="rId10"/>
    <p:sldId id="339" r:id="rId11"/>
    <p:sldId id="340" r:id="rId12"/>
    <p:sldId id="341" r:id="rId13"/>
    <p:sldId id="355" r:id="rId14"/>
    <p:sldId id="342" r:id="rId15"/>
    <p:sldId id="344" r:id="rId16"/>
    <p:sldId id="345" r:id="rId17"/>
    <p:sldId id="346" r:id="rId18"/>
    <p:sldId id="347" r:id="rId19"/>
    <p:sldId id="349" r:id="rId20"/>
    <p:sldId id="350" r:id="rId21"/>
    <p:sldId id="351" r:id="rId22"/>
    <p:sldId id="352" r:id="rId23"/>
    <p:sldId id="353" r:id="rId24"/>
    <p:sldId id="272" r:id="rId25"/>
    <p:sldId id="276" r:id="rId26"/>
    <p:sldId id="332" r:id="rId27"/>
    <p:sldId id="333" r:id="rId28"/>
    <p:sldId id="334" r:id="rId29"/>
    <p:sldId id="335" r:id="rId30"/>
    <p:sldId id="356" r:id="rId31"/>
    <p:sldId id="321" r:id="rId32"/>
    <p:sldId id="278" r:id="rId33"/>
    <p:sldId id="279" r:id="rId34"/>
    <p:sldId id="280" r:id="rId35"/>
    <p:sldId id="281" r:id="rId36"/>
    <p:sldId id="282" r:id="rId37"/>
    <p:sldId id="283" r:id="rId38"/>
    <p:sldId id="322" r:id="rId39"/>
    <p:sldId id="284" r:id="rId40"/>
    <p:sldId id="285" r:id="rId41"/>
    <p:sldId id="286" r:id="rId42"/>
    <p:sldId id="287" r:id="rId43"/>
    <p:sldId id="288" r:id="rId44"/>
    <p:sldId id="289" r:id="rId45"/>
    <p:sldId id="290" r:id="rId46"/>
    <p:sldId id="324" r:id="rId47"/>
    <p:sldId id="291" r:id="rId48"/>
    <p:sldId id="292" r:id="rId49"/>
    <p:sldId id="293" r:id="rId50"/>
    <p:sldId id="294" r:id="rId51"/>
    <p:sldId id="295" r:id="rId52"/>
    <p:sldId id="296" r:id="rId53"/>
    <p:sldId id="297" r:id="rId54"/>
    <p:sldId id="298" r:id="rId55"/>
    <p:sldId id="299" r:id="rId56"/>
    <p:sldId id="300" r:id="rId57"/>
    <p:sldId id="301" r:id="rId58"/>
    <p:sldId id="329" r:id="rId59"/>
    <p:sldId id="302" r:id="rId60"/>
    <p:sldId id="303" r:id="rId61"/>
    <p:sldId id="304" r:id="rId62"/>
    <p:sldId id="305" r:id="rId63"/>
    <p:sldId id="325" r:id="rId64"/>
    <p:sldId id="306" r:id="rId65"/>
    <p:sldId id="307" r:id="rId66"/>
    <p:sldId id="308" r:id="rId67"/>
    <p:sldId id="309" r:id="rId68"/>
    <p:sldId id="326" r:id="rId69"/>
    <p:sldId id="311" r:id="rId70"/>
    <p:sldId id="312" r:id="rId71"/>
    <p:sldId id="313" r:id="rId72"/>
    <p:sldId id="314" r:id="rId73"/>
    <p:sldId id="315" r:id="rId74"/>
    <p:sldId id="316" r:id="rId75"/>
    <p:sldId id="317" r:id="rId76"/>
    <p:sldId id="354" r:id="rId77"/>
    <p:sldId id="358" r:id="rId78"/>
    <p:sldId id="359" r:id="rId79"/>
    <p:sldId id="360" r:id="rId80"/>
    <p:sldId id="361" r:id="rId81"/>
    <p:sldId id="362" r:id="rId82"/>
    <p:sldId id="363" r:id="rId83"/>
    <p:sldId id="364" r:id="rId84"/>
    <p:sldId id="365" r:id="rId85"/>
    <p:sldId id="367" r:id="rId86"/>
    <p:sldId id="368" r:id="rId87"/>
    <p:sldId id="369" r:id="rId88"/>
    <p:sldId id="370" r:id="rId89"/>
    <p:sldId id="371" r:id="rId90"/>
    <p:sldId id="372" r:id="rId91"/>
    <p:sldId id="357" r:id="rId92"/>
    <p:sldId id="268" r:id="rId93"/>
  </p:sldIdLst>
  <p:sldSz cx="9144000" cy="6858000" type="screen4x3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25669" autoAdjust="0"/>
    <p:restoredTop sz="94681" autoAdjust="0"/>
  </p:normalViewPr>
  <p:slideViewPr>
    <p:cSldViewPr>
      <p:cViewPr>
        <p:scale>
          <a:sx n="60" d="100"/>
          <a:sy n="60" d="100"/>
        </p:scale>
        <p:origin x="-72" y="-103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97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handoutMaster" Target="handoutMasters/handoutMaster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notesMaster" Target="notesMasters/notesMaster1.xml"/><Relationship Id="rId9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3587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9A4311C9-E1E0-4274-80DE-4E34C9241147}" type="datetimeFigureOut">
              <a:rPr lang="en-US" smtClean="0"/>
              <a:pPr/>
              <a:t>4/13/2009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720D053D-F4BF-495E-B053-8040793BF3E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0F22C217-95B0-4D36-A7C9-8B728CA4BBB1}" type="datetimeFigureOut">
              <a:rPr lang="en-US" smtClean="0"/>
              <a:pPr/>
              <a:t>4/13/2009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20725"/>
            <a:ext cx="48006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vert="horz" lIns="96661" tIns="48331" rIns="96661" bIns="48331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4D52326B-18DF-4D64-9F4D-C701DDD5521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400599-A9D0-4F0D-82F3-C1C4AFA3A1D4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3E419FB-1FDA-4251-A39A-EB056CE8ADF6}" type="slidenum">
              <a:rPr lang="en-US" smtClean="0"/>
              <a:pPr/>
              <a:t>25</a:t>
            </a:fld>
            <a:endParaRPr lang="en-US" smtClean="0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E61FF83-2BFC-410B-B478-E406E3B7089B}" type="slidenum">
              <a:rPr lang="en-US" smtClean="0"/>
              <a:pPr/>
              <a:t>32</a:t>
            </a:fld>
            <a:endParaRPr lang="en-US" smtClean="0"/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017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smtClean="0"/>
              <a:t>Joki</a:t>
            </a:r>
            <a:r>
              <a:rPr lang="sr-Latn-CS" smtClean="0"/>
              <a:t>ć 83. </a:t>
            </a:r>
          </a:p>
          <a:p>
            <a:r>
              <a:rPr lang="sr-Latn-CS" smtClean="0"/>
              <a:t>Razlika između 2. i 4. opcije je da se kod 2. opcije promena broja resursa utiče na njihovo dnevno angažovanje a ne na promenu trajanja izvršavanja zadatka.ov</a:t>
            </a:r>
            <a:endParaRPr lang="en-US" smtClean="0"/>
          </a:p>
        </p:txBody>
      </p:sp>
      <p:sp>
        <p:nvSpPr>
          <p:cNvPr id="5018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E11980F-2BC7-4D5D-9B4F-DB109979EE6C}" type="slidenum">
              <a:rPr lang="en-US" smtClean="0"/>
              <a:pPr/>
              <a:t>43</a:t>
            </a:fld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mtClean="0"/>
              <a:t>A</a:t>
            </a:r>
            <a:r>
              <a:rPr lang="hu-HU" smtClean="0"/>
              <a:t> 21.</a:t>
            </a:r>
            <a:r>
              <a:rPr lang="hu-HU" baseline="0" smtClean="0"/>
              <a:t> </a:t>
            </a:r>
            <a:r>
              <a:rPr lang="en-US" smtClean="0"/>
              <a:t> </a:t>
            </a:r>
            <a:r>
              <a:rPr lang="hu-HU" smtClean="0"/>
              <a:t>óra</a:t>
            </a:r>
            <a:r>
              <a:rPr lang="hu-HU" baseline="0" smtClean="0"/>
              <a:t> vége a 2. pont után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52326B-18DF-4D64-9F4D-C701DDD55218}" type="slidenum">
              <a:rPr lang="en-US" smtClean="0"/>
              <a:pPr/>
              <a:t>46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4/13/2009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4/13/2009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4/13/2009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4/13/2009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4/13/2009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4/13/2009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4/13/2009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4/13/2009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4/13/2009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4/13/2009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4/13/2009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4/13/2009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143001"/>
            <a:ext cx="9144000" cy="2457450"/>
          </a:xfrm>
        </p:spPr>
        <p:txBody>
          <a:bodyPr/>
          <a:lstStyle/>
          <a:p>
            <a:r>
              <a:rPr lang="hu-HU" smtClean="0"/>
              <a:t>Tantárgy: </a:t>
            </a:r>
            <a:r>
              <a:rPr lang="en-US" smtClean="0"/>
              <a:t>PROJEKTIR</a:t>
            </a:r>
            <a:r>
              <a:rPr lang="hu-HU" smtClean="0"/>
              <a:t>ÁNYÍTÁS</a:t>
            </a:r>
            <a:br>
              <a:rPr lang="hu-HU" smtClean="0"/>
            </a:br>
            <a:r>
              <a:rPr lang="hu-HU" smtClean="0"/>
              <a:t>Előadó: Dr. Burány Nándor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hu-HU" smtClean="0"/>
              <a:t>6. </a:t>
            </a:r>
            <a:r>
              <a:rPr lang="en-US" smtClean="0"/>
              <a:t>s</a:t>
            </a:r>
            <a:r>
              <a:rPr lang="hu-HU" smtClean="0"/>
              <a:t>zemeszter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5E122-CA3A-4C97-A5B5-28AA6DA579A8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28600"/>
            <a:ext cx="9144000" cy="2667000"/>
          </a:xfrm>
        </p:spPr>
        <p:txBody>
          <a:bodyPr>
            <a:normAutofit/>
          </a:bodyPr>
          <a:lstStyle/>
          <a:p>
            <a:r>
              <a:rPr lang="en-US" b="1" smtClean="0"/>
              <a:t>III</a:t>
            </a:r>
            <a:r>
              <a:rPr lang="hu-HU" b="1" smtClean="0"/>
              <a:t>. RÉSZ   </a:t>
            </a:r>
            <a:br>
              <a:rPr lang="hu-HU" b="1" smtClean="0"/>
            </a:br>
            <a:r>
              <a:rPr lang="hu-HU" b="1" smtClean="0">
                <a:latin typeface="Algerian" pitchFamily="82" charset="0"/>
              </a:rPr>
              <a:t>EGYSZERŰ</a:t>
            </a:r>
            <a:r>
              <a:rPr lang="en-US" b="1" smtClean="0">
                <a:latin typeface="Algerian" pitchFamily="82" charset="0"/>
              </a:rPr>
              <a:t> MINTA</a:t>
            </a:r>
            <a:r>
              <a:rPr lang="hu-HU" b="1" smtClean="0">
                <a:latin typeface="Algerian" pitchFamily="82" charset="0"/>
              </a:rPr>
              <a:t>-</a:t>
            </a:r>
            <a:r>
              <a:rPr lang="en-US" b="1" smtClean="0">
                <a:latin typeface="Algerian" pitchFamily="82" charset="0"/>
              </a:rPr>
              <a:t>PROJEKTEK</a:t>
            </a:r>
            <a:r>
              <a:rPr lang="en-US" b="1" smtClean="0"/>
              <a:t/>
            </a:r>
            <a:br>
              <a:rPr lang="en-US" b="1" smtClean="0"/>
            </a:br>
            <a:endParaRPr lang="en-US" sz="280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819400"/>
            <a:ext cx="9144000" cy="4038600"/>
          </a:xfrm>
        </p:spPr>
        <p:txBody>
          <a:bodyPr>
            <a:normAutofit fontScale="70000" lnSpcReduction="20000"/>
          </a:bodyPr>
          <a:lstStyle/>
          <a:p>
            <a:pPr marL="1200150" lvl="1" indent="-742950">
              <a:buFont typeface="+mj-lt"/>
              <a:buAutoNum type="arabicPeriod"/>
            </a:pPr>
            <a:r>
              <a:rPr lang="en-US" sz="4300" b="1" smtClean="0"/>
              <a:t>Felk</a:t>
            </a:r>
            <a:r>
              <a:rPr lang="hu-HU" sz="4300" b="1" smtClean="0"/>
              <a:t>észülés kirándulásra </a:t>
            </a:r>
            <a:r>
              <a:rPr lang="hu-HU" sz="4300" smtClean="0"/>
              <a:t>(forrás: </a:t>
            </a:r>
            <a:r>
              <a:rPr lang="en-US" sz="4400" smtClean="0"/>
              <a:t>www.ecch.com</a:t>
            </a:r>
            <a:r>
              <a:rPr lang="hu-HU" sz="4400" smtClean="0"/>
              <a:t>, készítették: Fraser Johnson és Robert Klassen)</a:t>
            </a:r>
            <a:endParaRPr lang="hu-HU" sz="4300" smtClean="0"/>
          </a:p>
          <a:p>
            <a:pPr marL="1200150" lvl="1" indent="-742950">
              <a:buFont typeface="+mj-lt"/>
              <a:buAutoNum type="arabicPeriod"/>
            </a:pPr>
            <a:r>
              <a:rPr lang="hu-HU" sz="4300" b="1" smtClean="0"/>
              <a:t>Fészerépítés</a:t>
            </a:r>
            <a:r>
              <a:rPr lang="hu-HU" sz="4300" smtClean="0"/>
              <a:t> (forrás: </a:t>
            </a:r>
            <a:r>
              <a:rPr lang="en-US" sz="4400" smtClean="0"/>
              <a:t>www.k-state.edu/infotech/epm/training/MSProject-101</a:t>
            </a:r>
            <a:r>
              <a:rPr lang="hu-HU" sz="4400" smtClean="0"/>
              <a:t>, készítették</a:t>
            </a:r>
            <a:r>
              <a:rPr lang="en-US" sz="4400" smtClean="0"/>
              <a:t> Ashley Wondra, Lloyd Walker</a:t>
            </a:r>
            <a:r>
              <a:rPr lang="hu-HU" sz="4400" smtClean="0"/>
              <a:t> és</a:t>
            </a:r>
            <a:r>
              <a:rPr lang="en-US" sz="4400" smtClean="0"/>
              <a:t> Chuck Gould</a:t>
            </a:r>
            <a:r>
              <a:rPr lang="hu-HU" sz="4400" smtClean="0"/>
              <a:t>)</a:t>
            </a:r>
            <a:endParaRPr lang="en-US" sz="4400" smtClean="0"/>
          </a:p>
          <a:p>
            <a:pPr marL="1200150" lvl="1" indent="-742950">
              <a:buFont typeface="+mj-lt"/>
              <a:buAutoNum type="arabicPeriod"/>
            </a:pPr>
            <a:r>
              <a:rPr lang="hu-HU" sz="4400" b="1" smtClean="0"/>
              <a:t>Új utazási program bevezetése </a:t>
            </a:r>
            <a:r>
              <a:rPr lang="hu-HU" sz="4400" smtClean="0"/>
              <a:t>(forrás: Visoka škola za projektni menadžment, Beograd, </a:t>
            </a:r>
            <a:r>
              <a:rPr lang="en-US" sz="4400" smtClean="0"/>
              <a:t>www.vspm-bg.com</a:t>
            </a:r>
            <a:r>
              <a:rPr lang="sr-Latn-CS" sz="4400" smtClean="0"/>
              <a:t>)</a:t>
            </a:r>
            <a:endParaRPr lang="en-US" sz="4400" smtClean="0"/>
          </a:p>
          <a:p>
            <a:pPr marL="1200150" lvl="1" indent="-742950">
              <a:buFont typeface="+mj-lt"/>
              <a:buAutoNum type="arabicPeriod"/>
            </a:pPr>
            <a:endParaRPr lang="en-US" sz="400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5E122-CA3A-4C97-A5B5-28AA6DA579A8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III-1 FELKÉSZÜLÉS KIRÁNDULÁSRA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hu-HU" smtClean="0"/>
              <a:t>Cél: egyszerű szoftveres projektterv (projektfájl</a:t>
            </a:r>
            <a:r>
              <a:rPr lang="en-US" smtClean="0"/>
              <a:t>, .mpp f</a:t>
            </a:r>
            <a:r>
              <a:rPr lang="hu-HU" smtClean="0"/>
              <a:t>ájl) elkészítése, kritikus út tanulmányozása, átfutási idő csökkentése.</a:t>
            </a:r>
          </a:p>
          <a:p>
            <a:pPr marL="514350" indent="-514350">
              <a:buFont typeface="+mj-lt"/>
              <a:buAutoNum type="arabicPeriod"/>
            </a:pPr>
            <a:r>
              <a:rPr lang="hu-HU" smtClean="0"/>
              <a:t>A példa egyszerűsége a következő dolgokban nyilvánul meg: </a:t>
            </a:r>
          </a:p>
          <a:p>
            <a:pPr marL="731520" indent="-274320">
              <a:spcBef>
                <a:spcPts val="0"/>
              </a:spcBef>
            </a:pPr>
            <a:r>
              <a:rPr lang="hu-HU" smtClean="0"/>
              <a:t>minden egy napon játszódik le</a:t>
            </a:r>
          </a:p>
          <a:p>
            <a:pPr marL="731520" indent="-274320">
              <a:spcBef>
                <a:spcPts val="0"/>
              </a:spcBef>
            </a:pPr>
            <a:r>
              <a:rPr lang="hu-HU" smtClean="0"/>
              <a:t>egy erőforrás (ember) viszi végbe</a:t>
            </a:r>
          </a:p>
          <a:p>
            <a:pPr marL="731520" indent="-274320">
              <a:spcBef>
                <a:spcPts val="0"/>
              </a:spcBef>
            </a:pPr>
            <a:r>
              <a:rPr lang="hu-HU" smtClean="0"/>
              <a:t>nem foglalkozunk a költségekkel.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14400"/>
          </a:xfrm>
        </p:spPr>
        <p:txBody>
          <a:bodyPr/>
          <a:lstStyle/>
          <a:p>
            <a:r>
              <a:rPr lang="hu-HU" smtClean="0"/>
              <a:t>III-1.1 A PROJEKT LEÍRÁSA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914400"/>
            <a:ext cx="8839200" cy="594360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hu-HU" smtClean="0"/>
              <a:t>Pista néhány napos sielést vett tervbe a vizsgaidőszak végén. Az utolsó vizsgáját előreláthatólag pénteken 12:00-kor fejezi be, ezt követően kell felkészülnie az útra és el kell jutnia az autóbuszra, amely 17:00-kor indul. </a:t>
            </a:r>
          </a:p>
          <a:p>
            <a:pPr marL="0" indent="0">
              <a:buNone/>
            </a:pPr>
            <a:r>
              <a:rPr lang="hu-HU" smtClean="0"/>
              <a:t>Az elmúlt napokat Pista tanulással töltötte, így nem tudott az előkészületekkel foglalkozni. A vizsgát követően haza kell </a:t>
            </a:r>
            <a:r>
              <a:rPr lang="en-US" smtClean="0"/>
              <a:t>hajtania</a:t>
            </a:r>
            <a:r>
              <a:rPr lang="hu-HU" smtClean="0"/>
              <a:t> a lakására, ez fél órát vesz igénybe. Ezt követően  ki kell mosnia három töltés ruhát, ami összesen négy órát vesz igényben. A mosást követi a csomagolás, ez fél órá</a:t>
            </a:r>
            <a:r>
              <a:rPr lang="en-US" smtClean="0"/>
              <a:t>ig tart</a:t>
            </a:r>
            <a:r>
              <a:rPr lang="hu-HU" smtClean="0"/>
              <a:t>, majd a </a:t>
            </a:r>
            <a:r>
              <a:rPr lang="en-US" smtClean="0"/>
              <a:t>kocsiba kell rakodni </a:t>
            </a:r>
            <a:r>
              <a:rPr lang="hu-HU" smtClean="0"/>
              <a:t>és a buszállomásra kell eljutni, ezek újabb fél-fél órát jelentenek. Időközben el kell jutnia a bankba is pénzt felvenni, ehhez egy óra kell. </a:t>
            </a:r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III-1.2 TEVÉKENYSÉGLISTA</a:t>
            </a:r>
            <a:endParaRPr lang="en-US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3403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/>
                <a:gridCol w="2057400"/>
                <a:gridCol w="2057400"/>
                <a:gridCol w="20574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hu-HU" smtClean="0"/>
                        <a:t>TEVÉKENYSÉG JELE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mtClean="0"/>
                        <a:t>TEVÉKENYSÉG NEVE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mtClean="0"/>
                        <a:t>A KÖZVETLEN ELŐZMÉNY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mtClean="0"/>
                        <a:t>BECSÜLT ÁTFUTÁSI</a:t>
                      </a:r>
                      <a:r>
                        <a:rPr lang="hu-HU" baseline="0" smtClean="0"/>
                        <a:t> IDŐ </a:t>
                      </a:r>
                      <a:r>
                        <a:rPr lang="en-US" baseline="0" smtClean="0"/>
                        <a:t>[h]</a:t>
                      </a:r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hu-HU" smtClean="0"/>
                        <a:t>A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mtClean="0"/>
                        <a:t>hazahajt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mtClean="0"/>
                        <a:t>-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/>
                        <a:t>0,5</a:t>
                      </a:r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hu-HU" smtClean="0"/>
                        <a:t>B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mtClean="0"/>
                        <a:t>kimossa a ruháit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mtClean="0"/>
                        <a:t>A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/>
                        <a:t>4,0</a:t>
                      </a:r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hu-HU" smtClean="0"/>
                        <a:t>C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mtClean="0"/>
                        <a:t>becsomagol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mtClean="0"/>
                        <a:t>B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/>
                        <a:t>0,5</a:t>
                      </a:r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hu-HU" smtClean="0"/>
                        <a:t>D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mtClean="0"/>
                        <a:t>elmegy a bankba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mtClean="0"/>
                        <a:t>A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/>
                        <a:t>1,0</a:t>
                      </a:r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hu-HU" smtClean="0"/>
                        <a:t>E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mtClean="0"/>
                        <a:t>kocsiba rakja a dolgait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mtClean="0"/>
                        <a:t>C,D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/>
                        <a:t>0,5</a:t>
                      </a:r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hu-HU" smtClean="0"/>
                        <a:t>F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mtClean="0"/>
                        <a:t>elmegy</a:t>
                      </a:r>
                      <a:r>
                        <a:rPr lang="hu-HU" baseline="0" smtClean="0"/>
                        <a:t> az buszállomásra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mtClean="0"/>
                        <a:t>E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/>
                        <a:t>0,5</a:t>
                      </a:r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2438400"/>
          </a:xfrm>
        </p:spPr>
        <p:txBody>
          <a:bodyPr>
            <a:normAutofit fontScale="90000"/>
          </a:bodyPr>
          <a:lstStyle/>
          <a:p>
            <a:r>
              <a:rPr lang="hu-HU" b="1" smtClean="0"/>
              <a:t>ÚTMUTATÓ AZ 1. GYAKORLATHOZ</a:t>
            </a:r>
            <a:r>
              <a:rPr lang="hu-HU" smtClean="0"/>
              <a:t>: </a:t>
            </a:r>
            <a:br>
              <a:rPr lang="hu-HU" smtClean="0"/>
            </a:br>
            <a:r>
              <a:rPr lang="hu-HU" smtClean="0"/>
              <a:t>ÚJ PROJEKTFÁJL MEGNYITÁSA, MENTÉSE, ALAPBEÁLLÍTÁSOK ELVÉGZÉSE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590800"/>
            <a:ext cx="8229600" cy="4267200"/>
          </a:xfrm>
        </p:spPr>
        <p:txBody>
          <a:bodyPr>
            <a:normAutofit/>
          </a:bodyPr>
          <a:lstStyle/>
          <a:p>
            <a:pPr marL="511175" lvl="1" indent="-514350">
              <a:spcBef>
                <a:spcPct val="0"/>
              </a:spcBef>
              <a:buFont typeface="+mj-lt"/>
              <a:buAutoNum type="arabicPeriod"/>
            </a:pPr>
            <a:r>
              <a:rPr lang="sr-Latn-CS" sz="3200" smtClean="0"/>
              <a:t>Új szoftveres projektterv létrehozása és mentése.</a:t>
            </a:r>
          </a:p>
          <a:p>
            <a:pPr marL="511175" lvl="1" indent="-514350">
              <a:spcBef>
                <a:spcPct val="0"/>
              </a:spcBef>
              <a:buFont typeface="+mj-lt"/>
              <a:buAutoNum type="arabicPeriod"/>
            </a:pPr>
            <a:r>
              <a:rPr lang="sr-Latn-CS" sz="3200" smtClean="0"/>
              <a:t>Az alapbeállítások ellenőrzése és állítása </a:t>
            </a:r>
            <a:r>
              <a:rPr lang="en-US" sz="3200" smtClean="0"/>
              <a:t>(</a:t>
            </a:r>
            <a:r>
              <a:rPr lang="hu-HU" sz="3200" smtClean="0"/>
              <a:t>kötelezően el kell végezni új terv létrehozásakor</a:t>
            </a:r>
            <a:r>
              <a:rPr lang="en-US" sz="3200" smtClean="0"/>
              <a:t>)</a:t>
            </a:r>
            <a:r>
              <a:rPr lang="sr-Latn-CS" sz="3200" smtClean="0"/>
              <a:t>.</a:t>
            </a:r>
            <a:endParaRPr lang="en-US" sz="3200" smtClean="0"/>
          </a:p>
          <a:p>
            <a:pPr marL="0" lvl="1" indent="0">
              <a:spcBef>
                <a:spcPct val="0"/>
              </a:spcBef>
              <a:buNone/>
            </a:pPr>
            <a:r>
              <a:rPr lang="hu-HU" sz="3200" b="1" smtClean="0"/>
              <a:t>A szoftveres projektterv (projektfájl, .mpp fájl) különböző változatait gyakran kell menteni, nehogy információ-vesztés történjen!</a:t>
            </a:r>
            <a:endParaRPr lang="en-US" b="1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ÚJ PROJEKTFÁJL MEGNYITÁSA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smtClean="0"/>
              <a:t>Kettőt kattintva az MS Project ikonjára </a:t>
            </a:r>
            <a:r>
              <a:rPr lang="hu-HU" b="1" smtClean="0"/>
              <a:t>indítsuk el a szoftvert</a:t>
            </a:r>
            <a:r>
              <a:rPr lang="hu-HU" smtClean="0"/>
              <a:t>!</a:t>
            </a:r>
          </a:p>
          <a:p>
            <a:r>
              <a:rPr lang="hu-HU" smtClean="0"/>
              <a:t>Szükség szerint </a:t>
            </a:r>
            <a:r>
              <a:rPr lang="hu-HU" b="1" smtClean="0"/>
              <a:t>zárjuk be </a:t>
            </a:r>
            <a:r>
              <a:rPr lang="hu-HU" smtClean="0"/>
              <a:t>a New Project és a Tasks ablakokat!</a:t>
            </a:r>
          </a:p>
          <a:p>
            <a:r>
              <a:rPr lang="hu-HU" smtClean="0"/>
              <a:t>A megnyíló üres projekttervet </a:t>
            </a:r>
            <a:r>
              <a:rPr lang="hu-HU" b="1" smtClean="0"/>
              <a:t>mentsük el </a:t>
            </a:r>
            <a:r>
              <a:rPr lang="hu-HU" smtClean="0"/>
              <a:t>a Save As paranccsal </a:t>
            </a:r>
            <a:r>
              <a:rPr lang="hu-HU" b="1" smtClean="0"/>
              <a:t>Felkészülés kirándulásra.mpp </a:t>
            </a:r>
            <a:r>
              <a:rPr lang="hu-HU" smtClean="0"/>
              <a:t>fájlnév alatt.</a:t>
            </a:r>
          </a:p>
          <a:p>
            <a:endParaRPr lang="hu-HU" smtClean="0"/>
          </a:p>
          <a:p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90600"/>
          </a:xfrm>
        </p:spPr>
        <p:txBody>
          <a:bodyPr/>
          <a:lstStyle/>
          <a:p>
            <a:r>
              <a:rPr lang="hu-HU" smtClean="0"/>
              <a:t>AZ IDŐSKÁLA BEÁLLÍTÁSA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839200" cy="5791200"/>
          </a:xfrm>
        </p:spPr>
        <p:txBody>
          <a:bodyPr>
            <a:normAutofit lnSpcReduction="10000"/>
          </a:bodyPr>
          <a:lstStyle/>
          <a:p>
            <a:r>
              <a:rPr lang="hu-HU" sz="3600" smtClean="0"/>
              <a:t>A Format</a:t>
            </a:r>
            <a:r>
              <a:rPr lang="en-US" sz="3600" smtClean="0"/>
              <a:t>|Timescale paranccsal</a:t>
            </a:r>
            <a:r>
              <a:rPr lang="hu-HU" sz="3600" smtClean="0"/>
              <a:t> nyissuk meg a Timescale ablakot!</a:t>
            </a:r>
          </a:p>
          <a:p>
            <a:r>
              <a:rPr lang="hu-HU" sz="3600" smtClean="0"/>
              <a:t>A Top Tier fülre kattintva, a Show opciót állítsuk Three Tiers-re!</a:t>
            </a:r>
          </a:p>
          <a:p>
            <a:r>
              <a:rPr lang="hu-HU" sz="3600" smtClean="0"/>
              <a:t>A Bottom Tier fülre kattintva a Units opciót állítsuk Minutes-ra, a Count opciót 30 (percre)!</a:t>
            </a:r>
          </a:p>
          <a:p>
            <a:r>
              <a:rPr lang="hu-HU" sz="3600" smtClean="0"/>
              <a:t>A Middle Tier fülre kattintva állítsuk a Units opciót Hours-ra, a Count opciót 1-re! </a:t>
            </a:r>
          </a:p>
          <a:p>
            <a:r>
              <a:rPr lang="hu-HU" sz="3600" smtClean="0"/>
              <a:t>Mentsük el a projektfájlt!</a:t>
            </a:r>
          </a:p>
          <a:p>
            <a:endParaRPr lang="hu-HU" sz="3600" smtClean="0"/>
          </a:p>
          <a:p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3429000"/>
          </a:xfrm>
        </p:spPr>
        <p:txBody>
          <a:bodyPr/>
          <a:lstStyle/>
          <a:p>
            <a:pPr eaLnBrk="1" hangingPunct="1"/>
            <a:r>
              <a:rPr lang="en-US" smtClean="0"/>
              <a:t>1</a:t>
            </a:r>
            <a:r>
              <a:rPr lang="sr-Latn-CS" smtClean="0"/>
              <a:t>. gyakorlat: </a:t>
            </a:r>
            <a:br>
              <a:rPr lang="sr-Latn-CS" smtClean="0"/>
            </a:br>
            <a:r>
              <a:rPr lang="sr-Latn-CS" smtClean="0"/>
              <a:t>Új projektfájl megnyitása, mentése,  a</a:t>
            </a:r>
            <a:r>
              <a:rPr lang="pl-PL" smtClean="0"/>
              <a:t>lapbeállítások elvégzése</a:t>
            </a:r>
            <a:endParaRPr lang="en-US" sz="3200" smtClean="0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3657600"/>
            <a:ext cx="8534400" cy="2697163"/>
          </a:xfrm>
        </p:spPr>
        <p:txBody>
          <a:bodyPr>
            <a:normAutofit/>
          </a:bodyPr>
          <a:lstStyle/>
          <a:p>
            <a:pPr eaLnBrk="1" hangingPunct="1"/>
            <a:r>
              <a:rPr lang="hu-HU" sz="4000" smtClean="0"/>
              <a:t>Végezzük el a gyakorlatot!</a:t>
            </a:r>
            <a:endParaRPr lang="en-US" sz="4000" smtClean="0"/>
          </a:p>
        </p:txBody>
      </p:sp>
      <p:sp>
        <p:nvSpPr>
          <p:cNvPr id="10244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DD81E65D-EBBB-4C6A-B08F-E0019F4A7E7F}" type="slidenum">
              <a:rPr lang="en-US" smtClean="0"/>
              <a:pPr/>
              <a:t>9</a:t>
            </a:fld>
            <a:endParaRPr lang="en-US" smtClean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2316162"/>
          </a:xfrm>
        </p:spPr>
        <p:txBody>
          <a:bodyPr>
            <a:normAutofit/>
          </a:bodyPr>
          <a:lstStyle/>
          <a:p>
            <a:r>
              <a:rPr lang="hu-HU" b="1" smtClean="0"/>
              <a:t>ÚTMUTATÓ A 2. GYAKORLATHOZ</a:t>
            </a:r>
            <a:r>
              <a:rPr lang="hu-HU" smtClean="0"/>
              <a:t>:</a:t>
            </a:r>
            <a:br>
              <a:rPr lang="hu-HU" smtClean="0"/>
            </a:br>
            <a:r>
              <a:rPr lang="hu-HU" smtClean="0"/>
              <a:t>A FELADATOK BEVITELE ÉS RENDSZEREZÉSE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124200"/>
            <a:ext cx="8229600" cy="3581400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hu-HU" smtClean="0"/>
              <a:t>A projektet alkotó feladatok bevitele az előkészített projektfájlba.</a:t>
            </a:r>
          </a:p>
          <a:p>
            <a:pPr marL="514350" indent="-514350">
              <a:buFont typeface="+mj-lt"/>
              <a:buAutoNum type="arabicPeriod"/>
            </a:pPr>
            <a:r>
              <a:rPr lang="hu-HU" smtClean="0"/>
              <a:t>A tevékenység-hosszak megadása.</a:t>
            </a:r>
          </a:p>
          <a:p>
            <a:pPr marL="514350" indent="-514350">
              <a:buFont typeface="+mj-lt"/>
              <a:buAutoNum type="arabicPeriod"/>
            </a:pPr>
            <a:r>
              <a:rPr lang="hu-HU" smtClean="0"/>
              <a:t>A logikai függőségek definiálása.</a:t>
            </a:r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hu-HU" smtClean="0"/>
              <a:t>A FELADATOK BEVITELE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686800" cy="5638800"/>
          </a:xfrm>
        </p:spPr>
        <p:txBody>
          <a:bodyPr>
            <a:normAutofit/>
          </a:bodyPr>
          <a:lstStyle/>
          <a:p>
            <a:r>
              <a:rPr lang="hu-HU" smtClean="0"/>
              <a:t>Nyissuk meg a Felkészülés kirándulásra.mpp projektfájlt (ha még nincs nyitva).</a:t>
            </a:r>
          </a:p>
          <a:p>
            <a:r>
              <a:rPr lang="hu-HU" smtClean="0"/>
              <a:t>Válasszuk a Task Sheet View-t (nézetet). </a:t>
            </a:r>
          </a:p>
          <a:p>
            <a:r>
              <a:rPr lang="hu-HU" smtClean="0"/>
              <a:t>A kapott táblázat Resource Name oszlopának első sorába írjuk be: Hazahajt, majd nyomjuk meg az Enter gombot. </a:t>
            </a:r>
          </a:p>
          <a:p>
            <a:pPr fontAlgn="t"/>
            <a:r>
              <a:rPr lang="hu-HU" smtClean="0"/>
              <a:t>A következő sorokba ugyanezzel az eljárással írjuk be a többi tevékenység elnevezését (Kimossa a ruháit, Becsomagol, Elmegy a bankba, Kocsiba rakja a dolgait, Elmegy a buszállomásra).</a:t>
            </a:r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smtClean="0"/>
              <a:t>A TEVÉKENYSÉGHOSSZAK MEGADÁSA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smtClean="0"/>
              <a:t>A Duration oszlopba a megfelelő sorokba írjuk be a tevékenységhosszakat órákban, pl. a Hazahajt tevékenységnél írjunk be 0.5h-t, a Kimossa a ruháit tevékenységnél 4h-t stb. </a:t>
            </a:r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smtClean="0"/>
              <a:t> A LOGIKAI FÜGGŐSÉGEK DEFINIÁLÁSA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smtClean="0"/>
              <a:t>A Predecessor oszlopba írjuk be a közvetlen előzmény sorszámát, pl. a Kimossa a ruháit tevékenység megfelelő oszlopába írjunk 1-et, a Becsomagol tevékenységhez 2-t stb. A feladatok sorszáma a Task Sheet táblázat első oszlopában található.</a:t>
            </a:r>
            <a:endParaRPr lang="en-US" smtClean="0"/>
          </a:p>
          <a:p>
            <a:r>
              <a:rPr lang="en-US" smtClean="0"/>
              <a:t>Ments</a:t>
            </a:r>
            <a:r>
              <a:rPr lang="hu-HU" smtClean="0"/>
              <a:t>ük el a projektfájlt!</a:t>
            </a:r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2544762"/>
          </a:xfrm>
        </p:spPr>
        <p:txBody>
          <a:bodyPr>
            <a:normAutofit/>
          </a:bodyPr>
          <a:lstStyle/>
          <a:p>
            <a:pPr eaLnBrk="1" hangingPunct="1"/>
            <a:r>
              <a:rPr lang="en-US" smtClean="0"/>
              <a:t>2</a:t>
            </a:r>
            <a:r>
              <a:rPr lang="sr-Latn-CS" smtClean="0"/>
              <a:t>. gyakorlat: </a:t>
            </a:r>
            <a:br>
              <a:rPr lang="sr-Latn-CS" smtClean="0"/>
            </a:br>
            <a:r>
              <a:rPr lang="sr-Latn-CS" smtClean="0"/>
              <a:t>A feladatok bevitele és rendszerezése</a:t>
            </a:r>
            <a:endParaRPr lang="en-US" smtClean="0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3733800"/>
            <a:ext cx="8229600" cy="2895600"/>
          </a:xfrm>
        </p:spPr>
        <p:txBody>
          <a:bodyPr>
            <a:normAutofit/>
          </a:bodyPr>
          <a:lstStyle/>
          <a:p>
            <a:r>
              <a:rPr lang="hu-HU" sz="4000" smtClean="0"/>
              <a:t>Végezzük el a gyakorlatot!</a:t>
            </a:r>
            <a:endParaRPr lang="en-US" sz="4000" smtClean="0"/>
          </a:p>
          <a:p>
            <a:pPr marL="514350" indent="-514350"/>
            <a:endParaRPr lang="en-US" smtClean="0"/>
          </a:p>
        </p:txBody>
      </p:sp>
      <p:sp>
        <p:nvSpPr>
          <p:cNvPr id="17412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5093B57F-6743-4FEA-98C1-320287C96260}" type="slidenum">
              <a:rPr lang="en-US" smtClean="0"/>
              <a:pPr/>
              <a:t>14</a:t>
            </a:fld>
            <a:endParaRPr lang="en-US" smtClean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2316162"/>
          </a:xfrm>
        </p:spPr>
        <p:txBody>
          <a:bodyPr>
            <a:normAutofit/>
          </a:bodyPr>
          <a:lstStyle/>
          <a:p>
            <a:r>
              <a:rPr lang="hu-HU" b="1" smtClean="0"/>
              <a:t>ÚTMUTATÓ A 3. GYAKORLATHOZ</a:t>
            </a:r>
            <a:r>
              <a:rPr lang="hu-HU" smtClean="0"/>
              <a:t>:</a:t>
            </a:r>
            <a:br>
              <a:rPr lang="hu-HU" smtClean="0"/>
            </a:br>
            <a:r>
              <a:rPr lang="hu-HU" smtClean="0"/>
              <a:t>A KRITIKUS ÚT TANULMÁNYOZÁSA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438400"/>
            <a:ext cx="8229600" cy="4267200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hu-HU" sz="4000" smtClean="0"/>
              <a:t>Kritikus út a hálótervi diagramon.</a:t>
            </a:r>
          </a:p>
          <a:p>
            <a:pPr marL="514350" indent="-514350">
              <a:buFont typeface="+mj-lt"/>
              <a:buAutoNum type="arabicPeriod"/>
            </a:pPr>
            <a:r>
              <a:rPr lang="hu-HU" sz="4000" smtClean="0"/>
              <a:t>Kritikus út a Gantt-féle diagramon.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hu-HU" smtClean="0"/>
              <a:t>A KRITIKUS ÚT A HÁLÓTERVI DIAGRAMON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371600"/>
            <a:ext cx="8915400" cy="5486400"/>
          </a:xfrm>
        </p:spPr>
        <p:txBody>
          <a:bodyPr>
            <a:normAutofit fontScale="92500" lnSpcReduction="10000"/>
          </a:bodyPr>
          <a:lstStyle/>
          <a:p>
            <a:r>
              <a:rPr lang="hu-HU" sz="3800" smtClean="0"/>
              <a:t>A View menüben nyomjuk meg a Network diagram gombot! Ezzel a hálótervi nézetre váltunk.</a:t>
            </a:r>
          </a:p>
          <a:p>
            <a:r>
              <a:rPr lang="hu-HU" sz="3800" smtClean="0"/>
              <a:t>Az alapbeállítás szerint a hálótervi diagramon a kritikus tevékenységek piros négyszöggel vannak jelölve. </a:t>
            </a:r>
          </a:p>
          <a:p>
            <a:r>
              <a:rPr lang="en-US" sz="3800" smtClean="0"/>
              <a:t>A kritikus </a:t>
            </a:r>
            <a:r>
              <a:rPr lang="hu-HU" sz="3800" smtClean="0"/>
              <a:t>úton a logikai kapcsolatokat jelölő nyilak is piros szinűek. </a:t>
            </a:r>
          </a:p>
          <a:p>
            <a:r>
              <a:rPr lang="hu-HU" sz="3800" smtClean="0"/>
              <a:t>A nem kritikus tevékenységek négyszöge és nyila kék.</a:t>
            </a:r>
            <a:r>
              <a:rPr lang="en-US" sz="3800" smtClean="0"/>
              <a:t> </a:t>
            </a:r>
            <a:endParaRPr lang="hu-HU" sz="3800" smtClean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hu-HU" smtClean="0"/>
              <a:t>KRITIKUS ÚT A GANTT-FÉLE DIAGRAMON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43000"/>
            <a:ext cx="9144000" cy="5715000"/>
          </a:xfrm>
        </p:spPr>
        <p:txBody>
          <a:bodyPr>
            <a:normAutofit fontScale="77500" lnSpcReduction="20000"/>
          </a:bodyPr>
          <a:lstStyle/>
          <a:p>
            <a:r>
              <a:rPr lang="hu-HU" smtClean="0"/>
              <a:t>Térjünk vissza a Gantt-féle diagramra (a View menüben nyomjuk meg a Gantt Chart gombot). Ha a tevékenységeket ábrázoló sávok nincsennek a látómezőben, kattintsunk a Scroll to task ikonra!</a:t>
            </a:r>
          </a:p>
          <a:p>
            <a:r>
              <a:rPr lang="hu-HU" smtClean="0"/>
              <a:t>A Format</a:t>
            </a:r>
            <a:r>
              <a:rPr lang="en-US" smtClean="0"/>
              <a:t>|</a:t>
            </a:r>
            <a:r>
              <a:rPr lang="hu-HU" smtClean="0"/>
              <a:t>Text</a:t>
            </a:r>
            <a:r>
              <a:rPr lang="en-US" smtClean="0"/>
              <a:t> Styles ablakban</a:t>
            </a:r>
            <a:r>
              <a:rPr lang="hu-HU" smtClean="0"/>
              <a:t> az Items to Change pontnál </a:t>
            </a:r>
            <a:r>
              <a:rPr lang="en-US" smtClean="0"/>
              <a:t>v</a:t>
            </a:r>
            <a:r>
              <a:rPr lang="hu-HU" smtClean="0"/>
              <a:t>álasszuk a Critical Tasks  opciót, majd a Color pontnál a Red opciót! Az OK gomb megnyomásával zárjuk az ablakot! A táblázatban a kritikus úton levő tevékenységek  nevei piros betűkkel lesznek írva.</a:t>
            </a:r>
          </a:p>
          <a:p>
            <a:r>
              <a:rPr lang="hu-HU" smtClean="0"/>
              <a:t>A Gantt-féle </a:t>
            </a:r>
            <a:r>
              <a:rPr lang="hu-HU" b="1" smtClean="0"/>
              <a:t>diagramon</a:t>
            </a:r>
            <a:r>
              <a:rPr lang="hu-HU" smtClean="0"/>
              <a:t> a kritikus úton levő tevékenységek sávjai a Format</a:t>
            </a:r>
            <a:r>
              <a:rPr lang="en-US" smtClean="0"/>
              <a:t>|Gantt Chart Wizard </a:t>
            </a:r>
            <a:r>
              <a:rPr lang="en-US" b="1" smtClean="0"/>
              <a:t>var</a:t>
            </a:r>
            <a:r>
              <a:rPr lang="hu-HU" b="1" smtClean="0"/>
              <a:t>ázsló alkalmazásával </a:t>
            </a:r>
            <a:r>
              <a:rPr lang="hu-HU" smtClean="0"/>
              <a:t>változtathatók pirosra.</a:t>
            </a:r>
          </a:p>
          <a:p>
            <a:r>
              <a:rPr lang="hu-HU" smtClean="0"/>
              <a:t>Ebben a feladatban nincsennek megkülönböztetve fő- és altevékenységek, így minden tevékenység egyforma sávval van jelölve.</a:t>
            </a:r>
          </a:p>
          <a:p>
            <a:r>
              <a:rPr lang="hu-HU" smtClean="0"/>
              <a:t>Ízlés szerint kijelezhetjük a projekt összefoglaló tevékenységét: a Tools</a:t>
            </a:r>
            <a:r>
              <a:rPr lang="en-US" smtClean="0"/>
              <a:t>|Options ablakban v</a:t>
            </a:r>
            <a:r>
              <a:rPr lang="hu-HU" smtClean="0"/>
              <a:t>á</a:t>
            </a:r>
            <a:r>
              <a:rPr lang="en-US" smtClean="0"/>
              <a:t>lasszuk a </a:t>
            </a:r>
            <a:r>
              <a:rPr lang="hu-HU" smtClean="0"/>
              <a:t>View fület, majd kapcsoljuk be a Show project Summary task opciót!</a:t>
            </a:r>
          </a:p>
          <a:p>
            <a:endParaRPr lang="hu-HU" smtClean="0"/>
          </a:p>
          <a:p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858962"/>
          </a:xfrm>
        </p:spPr>
        <p:txBody>
          <a:bodyPr>
            <a:normAutofit/>
          </a:bodyPr>
          <a:lstStyle/>
          <a:p>
            <a:pPr eaLnBrk="1" hangingPunct="1"/>
            <a:r>
              <a:rPr lang="hu-HU" smtClean="0"/>
              <a:t>3</a:t>
            </a:r>
            <a:r>
              <a:rPr lang="sr-Latn-CS" smtClean="0"/>
              <a:t>. gyakorlat: </a:t>
            </a:r>
            <a:br>
              <a:rPr lang="sr-Latn-CS" smtClean="0"/>
            </a:br>
            <a:r>
              <a:rPr lang="sr-Latn-CS" smtClean="0"/>
              <a:t>A kritikus út tanulmányozása</a:t>
            </a:r>
            <a:endParaRPr lang="en-US" smtClean="0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743200"/>
            <a:ext cx="8229600" cy="3382963"/>
          </a:xfrm>
        </p:spPr>
        <p:txBody>
          <a:bodyPr>
            <a:normAutofit/>
          </a:bodyPr>
          <a:lstStyle/>
          <a:p>
            <a:r>
              <a:rPr lang="hu-HU" sz="4000" smtClean="0"/>
              <a:t>Végezzük el a gyakorlatot!</a:t>
            </a:r>
            <a:endParaRPr lang="en-US" sz="4000" smtClean="0"/>
          </a:p>
        </p:txBody>
      </p:sp>
      <p:sp>
        <p:nvSpPr>
          <p:cNvPr id="17412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5093B57F-6743-4FEA-98C1-320287C96260}" type="slidenum">
              <a:rPr lang="en-US" smtClean="0"/>
              <a:pPr/>
              <a:t>18</a:t>
            </a:fld>
            <a:endParaRPr lang="en-US" smtClean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3048000"/>
          </a:xfrm>
        </p:spPr>
        <p:txBody>
          <a:bodyPr>
            <a:normAutofit/>
          </a:bodyPr>
          <a:lstStyle/>
          <a:p>
            <a:r>
              <a:rPr lang="hu-HU" b="1" smtClean="0"/>
              <a:t>ÚTMUTATÓ A 4. GYAKORLATHOZ</a:t>
            </a:r>
            <a:r>
              <a:rPr lang="hu-HU" smtClean="0"/>
              <a:t>:</a:t>
            </a:r>
            <a:br>
              <a:rPr lang="hu-HU" smtClean="0"/>
            </a:br>
            <a:r>
              <a:rPr lang="hu-HU" smtClean="0"/>
              <a:t>IGAZÍTÁSOK A PROJEKTTERVEN A HATÁRIDŐ TISZTELETBEN TARTÁSA ÉRDEKÉBEN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048000"/>
            <a:ext cx="8686800" cy="36576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hu-HU" smtClean="0"/>
              <a:t>A felkészülési idő az elkészített projektterv szerint hat órát vesz igénybe, viszont csak maximálisan öt óra áll rendelkezésre. Elvileg az átfutási idő rövidítésére a következő módszerek kínálkoznak:</a:t>
            </a:r>
          </a:p>
          <a:p>
            <a:pPr marL="514350" indent="-514350">
              <a:buFont typeface="+mj-lt"/>
              <a:buAutoNum type="arabicPeriod"/>
            </a:pPr>
            <a:r>
              <a:rPr lang="hu-HU" smtClean="0"/>
              <a:t>Tevékenységek párhuzamos végzése.</a:t>
            </a:r>
          </a:p>
          <a:p>
            <a:pPr marL="514350" indent="-514350">
              <a:buFont typeface="+mj-lt"/>
              <a:buAutoNum type="arabicPeriod"/>
            </a:pPr>
            <a:r>
              <a:rPr lang="hu-HU" smtClean="0"/>
              <a:t>A projekt terjedelmének csökkentése.</a:t>
            </a:r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smtClean="0"/>
              <a:t>A TEVÉKENYSÉGEK PÁRHUZAMOS VÉGZÉSE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 fontScale="92500" lnSpcReduction="10000"/>
          </a:bodyPr>
          <a:lstStyle/>
          <a:p>
            <a:r>
              <a:rPr lang="hu-HU" smtClean="0"/>
              <a:t>A tevékenységek </a:t>
            </a:r>
            <a:r>
              <a:rPr lang="hu-HU" b="1" smtClean="0"/>
              <a:t>párhuzamos végzése közismert módszer </a:t>
            </a:r>
            <a:r>
              <a:rPr lang="hu-HU" smtClean="0"/>
              <a:t>a projekt átfutási idejének lerövidítésére. </a:t>
            </a:r>
          </a:p>
          <a:p>
            <a:r>
              <a:rPr lang="hu-HU" smtClean="0"/>
              <a:t>A projekttervben </a:t>
            </a:r>
            <a:r>
              <a:rPr lang="hu-HU" b="1" smtClean="0"/>
              <a:t>már párhuzamosítva van </a:t>
            </a:r>
            <a:r>
              <a:rPr lang="hu-HU" smtClean="0"/>
              <a:t>az, amit párhuzamosítani lehetett (a bankügyletet addig végezzük, amíg a mosógép mos).</a:t>
            </a:r>
          </a:p>
          <a:p>
            <a:r>
              <a:rPr lang="hu-HU" smtClean="0"/>
              <a:t>A bankügyletre fordított idő megfelezhető, ha felhívjuk a bankot és megkérjük, hogy készítsék el a szükséges iratokat. Sajnos ez </a:t>
            </a:r>
            <a:r>
              <a:rPr lang="hu-HU" b="1" smtClean="0"/>
              <a:t>nem rövidíti a projekt végrehajtási idejét</a:t>
            </a:r>
            <a:r>
              <a:rPr lang="hu-HU" smtClean="0"/>
              <a:t>, mert a bankügylet nem kritikus úton levő tevékenység.</a:t>
            </a:r>
          </a:p>
          <a:p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smtClean="0"/>
              <a:t>A PROJEKT TERJEDELMÉNEK CSÖKKENTÉSE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hu-HU" smtClean="0"/>
              <a:t>Kevesebb projektmunkát kevesebb idő alatt végezhetünk el. </a:t>
            </a:r>
          </a:p>
          <a:p>
            <a:r>
              <a:rPr lang="hu-HU" smtClean="0"/>
              <a:t>Ha három töltés ruha helyett kettőt mosunk ki, ezzel a mosási idő a 2/3-ra csökkenthető (2 óra 40 perc).</a:t>
            </a:r>
          </a:p>
          <a:p>
            <a:r>
              <a:rPr lang="hu-HU" smtClean="0"/>
              <a:t>Kattintsunk a Duration mezőre a Kimossa a ruháit tevékenység sorában és írjunk be a 4.0h helyett 2.66h-t!</a:t>
            </a:r>
          </a:p>
          <a:p>
            <a:r>
              <a:rPr lang="hu-HU" smtClean="0"/>
              <a:t>Ezzel a kritikus út hossza kevesebb mint öt óra lett, ami megfelel a kitűzött határidőnek. </a:t>
            </a:r>
            <a:endParaRPr 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2620962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hu-HU" smtClean="0"/>
              <a:t>4</a:t>
            </a:r>
            <a:r>
              <a:rPr lang="sr-Latn-CS" smtClean="0"/>
              <a:t>. gyakorlat: </a:t>
            </a:r>
            <a:br>
              <a:rPr lang="sr-Latn-CS" smtClean="0"/>
            </a:br>
            <a:r>
              <a:rPr lang="sr-Latn-CS" smtClean="0"/>
              <a:t>Igazítások a projektterven a határidő tiszteletben tartása érdekében</a:t>
            </a:r>
            <a:endParaRPr lang="en-US" smtClean="0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3581400"/>
            <a:ext cx="8229600" cy="2544763"/>
          </a:xfrm>
        </p:spPr>
        <p:txBody>
          <a:bodyPr/>
          <a:lstStyle/>
          <a:p>
            <a:r>
              <a:rPr lang="hu-HU" sz="4000" smtClean="0"/>
              <a:t>Végezzük el a gyakorlatot!</a:t>
            </a:r>
            <a:endParaRPr lang="en-US" sz="4000" smtClean="0"/>
          </a:p>
          <a:p>
            <a:pPr marL="514350" indent="-514350"/>
            <a:endParaRPr lang="en-US" smtClean="0"/>
          </a:p>
        </p:txBody>
      </p:sp>
      <p:sp>
        <p:nvSpPr>
          <p:cNvPr id="17412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5093B57F-6743-4FEA-98C1-320287C96260}" type="slidenum">
              <a:rPr lang="en-US" smtClean="0"/>
              <a:pPr/>
              <a:t>22</a:t>
            </a:fld>
            <a:endParaRPr lang="en-US" smtClean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hu-HU" sz="4400" smtClean="0"/>
              <a:t>A 2. PÉLDA </a:t>
            </a:r>
          </a:p>
          <a:p>
            <a:pPr marL="0" indent="0" algn="ctr">
              <a:buNone/>
            </a:pPr>
            <a:r>
              <a:rPr lang="hu-HU" sz="4400" b="1" smtClean="0"/>
              <a:t>(FELKÉSZÜLÉS KIRÁNDULÁSRA) </a:t>
            </a:r>
          </a:p>
          <a:p>
            <a:pPr marL="0" indent="0" algn="ctr">
              <a:buNone/>
            </a:pPr>
            <a:r>
              <a:rPr lang="hu-HU" sz="4400" smtClean="0"/>
              <a:t>VÉGE</a:t>
            </a:r>
            <a:endParaRPr lang="en-US" sz="440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III-2 FÉSZERÉPÍTÉS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hu-HU" smtClean="0"/>
              <a:t>Cél: egyszerű szoftveres projektterv elkészítése, az alapterv mentése, majd nyomonkövetés.</a:t>
            </a:r>
          </a:p>
          <a:p>
            <a:pPr marL="514350" indent="-514350">
              <a:buFont typeface="+mj-lt"/>
              <a:buAutoNum type="arabicPeriod"/>
            </a:pPr>
            <a:r>
              <a:rPr lang="hu-HU" smtClean="0"/>
              <a:t>A példa egyszerűsége a következő dolgokban nyilvánul meg: </a:t>
            </a:r>
          </a:p>
          <a:p>
            <a:pPr marL="1005840" indent="-514350"/>
            <a:r>
              <a:rPr lang="hu-HU" smtClean="0"/>
              <a:t>kis számú feladat és erőforrás,</a:t>
            </a:r>
          </a:p>
          <a:p>
            <a:pPr marL="1005840" indent="-514350"/>
            <a:r>
              <a:rPr lang="hu-HU" smtClean="0"/>
              <a:t>egyszerű logikai függőségek,</a:t>
            </a:r>
          </a:p>
          <a:p>
            <a:pPr marL="1005840" indent="-514350"/>
            <a:r>
              <a:rPr lang="hu-HU" smtClean="0"/>
              <a:t>nincs szoros határidő- és költség-keret.</a:t>
            </a:r>
          </a:p>
          <a:p>
            <a:endParaRPr lang="en-US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/>
          <a:lstStyle/>
          <a:p>
            <a:pPr eaLnBrk="1" hangingPunct="1"/>
            <a:r>
              <a:rPr lang="hu-HU" smtClean="0"/>
              <a:t>CÉLKITŰZÉSEK</a:t>
            </a:r>
            <a:endParaRPr lang="en-US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1371600"/>
            <a:ext cx="8991600" cy="5257800"/>
          </a:xfrm>
        </p:spPr>
        <p:txBody>
          <a:bodyPr/>
          <a:lstStyle/>
          <a:p>
            <a:pPr marL="0" eaLnBrk="1" hangingPunct="1">
              <a:lnSpc>
                <a:spcPct val="80000"/>
              </a:lnSpc>
              <a:buFontTx/>
              <a:buNone/>
              <a:defRPr/>
            </a:pPr>
            <a:r>
              <a:rPr lang="hu-HU" smtClean="0"/>
              <a:t>A </a:t>
            </a:r>
            <a:r>
              <a:rPr lang="en-US" smtClean="0"/>
              <a:t>F</a:t>
            </a:r>
            <a:r>
              <a:rPr lang="hu-HU" smtClean="0"/>
              <a:t>észerépítési projekttel kapcsolatos gyakolatok a következő műveletek végzésére képezik ki a hallgatót</a:t>
            </a:r>
            <a:r>
              <a:rPr lang="en-US" smtClean="0"/>
              <a:t>:</a:t>
            </a:r>
          </a:p>
          <a:p>
            <a:pPr eaLnBrk="1" hangingPunct="1">
              <a:lnSpc>
                <a:spcPct val="80000"/>
              </a:lnSpc>
              <a:spcBef>
                <a:spcPts val="1200"/>
              </a:spcBef>
              <a:defRPr/>
            </a:pPr>
            <a:r>
              <a:rPr lang="hu-HU" smtClean="0"/>
              <a:t>a projektdokumentáció (szoftveres projektterv) szabályos létrehozása</a:t>
            </a:r>
            <a:r>
              <a:rPr lang="sr-Latn-CS" smtClean="0"/>
              <a:t>,</a:t>
            </a:r>
            <a:endParaRPr lang="en-US" smtClean="0"/>
          </a:p>
          <a:p>
            <a:pPr eaLnBrk="1" hangingPunct="1">
              <a:lnSpc>
                <a:spcPct val="80000"/>
              </a:lnSpc>
              <a:defRPr/>
            </a:pPr>
            <a:r>
              <a:rPr lang="sr-Latn-CS" smtClean="0"/>
              <a:t>a feladatok bevitele,</a:t>
            </a:r>
            <a:endParaRPr lang="en-US" smtClean="0"/>
          </a:p>
          <a:p>
            <a:pPr eaLnBrk="1" hangingPunct="1">
              <a:lnSpc>
                <a:spcPct val="80000"/>
              </a:lnSpc>
              <a:defRPr/>
            </a:pPr>
            <a:r>
              <a:rPr lang="hu-HU" smtClean="0"/>
              <a:t>a feladatok hosszának bevitele</a:t>
            </a:r>
            <a:r>
              <a:rPr lang="sr-Latn-CS" smtClean="0"/>
              <a:t>,</a:t>
            </a:r>
            <a:endParaRPr lang="en-US" smtClean="0"/>
          </a:p>
          <a:p>
            <a:pPr eaLnBrk="1" hangingPunct="1">
              <a:lnSpc>
                <a:spcPct val="80000"/>
              </a:lnSpc>
              <a:defRPr/>
            </a:pPr>
            <a:r>
              <a:rPr lang="hu-HU" smtClean="0"/>
              <a:t>logikai függőségek definiálása a feladatok között</a:t>
            </a:r>
            <a:r>
              <a:rPr lang="sr-Latn-CS" smtClean="0"/>
              <a:t>,</a:t>
            </a:r>
            <a:endParaRPr lang="en-US" smtClean="0"/>
          </a:p>
          <a:p>
            <a:pPr eaLnBrk="1" hangingPunct="1">
              <a:lnSpc>
                <a:spcPct val="80000"/>
              </a:lnSpc>
              <a:defRPr/>
            </a:pPr>
            <a:r>
              <a:rPr lang="hu-HU" smtClean="0"/>
              <a:t>erőforrások hozzárendelése a feladatokhoz</a:t>
            </a:r>
            <a:r>
              <a:rPr lang="sr-Latn-CS" smtClean="0"/>
              <a:t>,</a:t>
            </a:r>
            <a:endParaRPr lang="en-US" smtClean="0"/>
          </a:p>
          <a:p>
            <a:pPr eaLnBrk="1" hangingPunct="1">
              <a:lnSpc>
                <a:spcPct val="80000"/>
              </a:lnSpc>
              <a:defRPr/>
            </a:pPr>
            <a:r>
              <a:rPr lang="hu-HU" smtClean="0"/>
              <a:t>a bázisterv mentése</a:t>
            </a:r>
            <a:r>
              <a:rPr lang="sr-Latn-CS" smtClean="0"/>
              <a:t>,</a:t>
            </a:r>
            <a:endParaRPr lang="en-US" smtClean="0"/>
          </a:p>
          <a:p>
            <a:pPr eaLnBrk="1" hangingPunct="1">
              <a:lnSpc>
                <a:spcPct val="80000"/>
              </a:lnSpc>
              <a:defRPr/>
            </a:pPr>
            <a:r>
              <a:rPr lang="hu-HU" smtClean="0"/>
              <a:t>a projekt irányítása és a végrehajtás nyomon követése</a:t>
            </a:r>
            <a:r>
              <a:rPr lang="sr-Latn-CS" smtClean="0"/>
              <a:t>.</a:t>
            </a:r>
            <a:endParaRPr lang="en-US" smtClean="0"/>
          </a:p>
        </p:txBody>
      </p:sp>
      <p:sp>
        <p:nvSpPr>
          <p:cNvPr id="3076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FD6CECA6-CE88-4590-8FAB-728611E07121}" type="slidenum">
              <a:rPr lang="en-US" smtClean="0"/>
              <a:pPr/>
              <a:t>25</a:t>
            </a:fld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A PROJEKTFELADAT LEÍRÁSA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smtClean="0"/>
              <a:t>Szükségünk van egy fészerre, ahová elhelyezhetjük a kerti szerszámainkat és felszereléseinket, amelyeket eddig a garázsban tartottunk. </a:t>
            </a:r>
          </a:p>
          <a:p>
            <a:r>
              <a:rPr lang="pl-PL" smtClean="0"/>
              <a:t>A fészert a Home Depot cégtől vásárolt kész alkatrészekből fogjuk megépíteni.</a:t>
            </a:r>
            <a:endParaRPr lang="en-US" smtClean="0"/>
          </a:p>
          <a:p>
            <a:endParaRPr lang="en-US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smtClean="0"/>
              <a:t>A PROJEKTTERJEDELEM (IGÉNYEK) MEGHATÁROZÁSA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5105400"/>
          </a:xfrm>
        </p:spPr>
        <p:txBody>
          <a:bodyPr>
            <a:normAutofit fontScale="85000" lnSpcReduction="10000"/>
          </a:bodyPr>
          <a:lstStyle/>
          <a:p>
            <a:r>
              <a:rPr lang="pl-PL" smtClean="0"/>
              <a:t>A falak legyenek 8 ft </a:t>
            </a:r>
            <a:r>
              <a:rPr lang="hu-HU" smtClean="0"/>
              <a:t>(láb) magasak</a:t>
            </a:r>
            <a:r>
              <a:rPr lang="pl-PL" smtClean="0"/>
              <a:t>; az alapterület 120 sq. ft (négyzetláb),  az ablakok az épület minden oldalán legyenek 2ftx3ft méretűek.</a:t>
            </a:r>
            <a:endParaRPr lang="en-US" smtClean="0"/>
          </a:p>
          <a:p>
            <a:r>
              <a:rPr lang="it-IT" smtClean="0"/>
              <a:t>A bejárati ajtó legyen 7ftx8ft, tervezzünk rá zárat.</a:t>
            </a:r>
            <a:endParaRPr lang="en-US" smtClean="0"/>
          </a:p>
          <a:p>
            <a:r>
              <a:rPr lang="it-IT" smtClean="0"/>
              <a:t>A fészert borítsuk ugyanazzal az anyaggal, mint a háztetőt, hogy jól illjen a házhoz. Ugyanez vonatkozik a falakra is.</a:t>
            </a:r>
            <a:endParaRPr lang="en-US" smtClean="0"/>
          </a:p>
          <a:p>
            <a:r>
              <a:rPr lang="pl-PL" smtClean="0"/>
              <a:t>A kilógó szarufa végeket ne vágjuk le, ezek alatt további raktározási helyet nyerünk. A padlózat legyen betonból.</a:t>
            </a:r>
            <a:endParaRPr lang="en-US" smtClean="0"/>
          </a:p>
          <a:p>
            <a:r>
              <a:rPr lang="pl-PL" smtClean="0"/>
              <a:t>A helyszín: a délnyugati sarok az udvar hátsó részében.</a:t>
            </a:r>
            <a:endParaRPr lang="en-US" smtClean="0"/>
          </a:p>
          <a:p>
            <a:r>
              <a:rPr lang="pl-PL" smtClean="0"/>
              <a:t>A munkálatok becsült értéke 1.250$.</a:t>
            </a:r>
            <a:endParaRPr lang="en-US" smtClean="0"/>
          </a:p>
          <a:p>
            <a:r>
              <a:rPr lang="pl-PL" smtClean="0"/>
              <a:t>A munkálatok becsült időtartama: egy hónap (azzal, hogy csak csütörtökön és pénteken dolgozunk).</a:t>
            </a:r>
            <a:endParaRPr lang="en-US" smtClean="0"/>
          </a:p>
          <a:p>
            <a:endParaRPr lang="en-US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AZ EMBERI ERŐFORRÁSOK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Andy Handy – k</a:t>
            </a:r>
            <a:r>
              <a:rPr lang="hu-HU" smtClean="0"/>
              <a:t>ülső munkaerő, a bére </a:t>
            </a:r>
            <a:r>
              <a:rPr lang="pl-PL" smtClean="0"/>
              <a:t>25$ óránként,</a:t>
            </a:r>
            <a:endParaRPr lang="en-US" smtClean="0"/>
          </a:p>
          <a:p>
            <a:pPr lvl="0"/>
            <a:r>
              <a:rPr lang="pl-PL" smtClean="0"/>
              <a:t>Betty Doe (a tulajdonos lánya) – a bére 10$ óránként,</a:t>
            </a:r>
            <a:endParaRPr lang="en-US" smtClean="0"/>
          </a:p>
          <a:p>
            <a:pPr lvl="0"/>
            <a:r>
              <a:rPr lang="pl-PL" smtClean="0"/>
              <a:t>Frank Doe (a tulajdonos fia)  – a bére 10$ óránként,</a:t>
            </a:r>
            <a:endParaRPr lang="en-US" smtClean="0"/>
          </a:p>
          <a:p>
            <a:pPr lvl="0"/>
            <a:r>
              <a:rPr lang="pl-PL" smtClean="0"/>
              <a:t>Jo</a:t>
            </a:r>
            <a:r>
              <a:rPr lang="en-US" smtClean="0"/>
              <a:t>h</a:t>
            </a:r>
            <a:r>
              <a:rPr lang="pl-PL" smtClean="0"/>
              <a:t>n Doe (a tulajdonos) – a bére 0$ óránként.</a:t>
            </a:r>
            <a:endParaRPr lang="en-US" smtClean="0"/>
          </a:p>
          <a:p>
            <a:endParaRPr lang="en-US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09600"/>
          </a:xfrm>
        </p:spPr>
        <p:txBody>
          <a:bodyPr>
            <a:normAutofit fontScale="90000"/>
          </a:bodyPr>
          <a:lstStyle/>
          <a:p>
            <a:r>
              <a:rPr lang="hu-HU" smtClean="0"/>
              <a:t>A TERV LÉPÉSEKRE BONTVA - 1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685800"/>
            <a:ext cx="9144000" cy="6172200"/>
          </a:xfrm>
        </p:spPr>
        <p:txBody>
          <a:bodyPr>
            <a:normAutofit lnSpcReduction="10000"/>
          </a:bodyPr>
          <a:lstStyle/>
          <a:p>
            <a:pPr marL="457200" lvl="0" indent="-228600"/>
            <a:r>
              <a:rPr lang="pl-PL" sz="2600" smtClean="0"/>
              <a:t>Az alkatrészek megrendelése és a leszállítás megbeszélése (az első héten)</a:t>
            </a:r>
            <a:endParaRPr lang="en-US" sz="2600" smtClean="0"/>
          </a:p>
          <a:p>
            <a:pPr marL="740664" lvl="1"/>
            <a:r>
              <a:rPr lang="pl-PL" sz="2600" smtClean="0"/>
              <a:t>Hossz: 1 nap, munkaórák: 2, munkás: John</a:t>
            </a:r>
            <a:endParaRPr lang="en-US" sz="2600" smtClean="0"/>
          </a:p>
          <a:p>
            <a:pPr marL="457200" lvl="2"/>
            <a:r>
              <a:rPr lang="pl-PL" sz="2600" b="1" smtClean="0"/>
              <a:t>Előkészítés (összefoglaló feladat)</a:t>
            </a:r>
            <a:endParaRPr lang="en-US" sz="2600" smtClean="0"/>
          </a:p>
          <a:p>
            <a:pPr marL="457200" lvl="2"/>
            <a:r>
              <a:rPr lang="it-IT" sz="2600" smtClean="0"/>
              <a:t>A terep előkészítése </a:t>
            </a:r>
            <a:r>
              <a:rPr lang="it-IT" sz="2600" b="1" smtClean="0"/>
              <a:t>– </a:t>
            </a:r>
            <a:r>
              <a:rPr lang="it-IT" sz="2600" smtClean="0"/>
              <a:t>a terület megtisztítása és elegyengetése (az első héten)</a:t>
            </a:r>
            <a:endParaRPr lang="en-US" sz="2600" smtClean="0"/>
          </a:p>
          <a:p>
            <a:pPr lvl="1"/>
            <a:r>
              <a:rPr lang="pl-PL" sz="2600" smtClean="0"/>
              <a:t>Hossz: 2 nap, munkaórák: fejenként 12, munkások: Betty, Frank, John</a:t>
            </a:r>
            <a:endParaRPr lang="en-US" sz="2600" smtClean="0"/>
          </a:p>
          <a:p>
            <a:pPr marL="457200" lvl="2"/>
            <a:r>
              <a:rPr lang="pl-PL" sz="2600" smtClean="0"/>
              <a:t>A betonalap megöntése  (a második héten)</a:t>
            </a:r>
            <a:endParaRPr lang="en-US" sz="2600" smtClean="0"/>
          </a:p>
          <a:p>
            <a:pPr lvl="1"/>
            <a:r>
              <a:rPr lang="pl-PL" sz="2600" smtClean="0"/>
              <a:t>Hossz: 1 nap, munkaórák: fejenként 5, munkások: John, Andy</a:t>
            </a:r>
            <a:endParaRPr lang="en-US" sz="2600" smtClean="0"/>
          </a:p>
          <a:p>
            <a:pPr marL="457200" lvl="2"/>
            <a:r>
              <a:rPr lang="pl-PL" sz="2600" smtClean="0"/>
              <a:t>Az alkatrészek átvétele</a:t>
            </a:r>
            <a:endParaRPr lang="en-US" sz="2600" smtClean="0"/>
          </a:p>
          <a:p>
            <a:pPr lvl="1"/>
            <a:r>
              <a:rPr lang="pl-PL" sz="2600" smtClean="0"/>
              <a:t>Hossz: 1 nap, munkaórák: 2, munkás: John</a:t>
            </a:r>
            <a:endParaRPr lang="en-US" sz="2600" smtClean="0"/>
          </a:p>
          <a:p>
            <a:pPr marL="457200" lvl="2"/>
            <a:r>
              <a:rPr lang="pl-PL" sz="2600" smtClean="0"/>
              <a:t>Az alkatrészek átvétele mint mérföldkő</a:t>
            </a:r>
            <a:endParaRPr lang="en-US" sz="2600" smtClean="0"/>
          </a:p>
          <a:p>
            <a:pPr lvl="1"/>
            <a:r>
              <a:rPr lang="pl-PL" sz="2600" smtClean="0"/>
              <a:t>Hossz: 0 nap, munkaórák: 0, munkás: senki</a:t>
            </a:r>
            <a:endParaRPr lang="en-US" sz="2600" smtClean="0"/>
          </a:p>
          <a:p>
            <a:endParaRPr lang="en-US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90600"/>
          </a:xfrm>
        </p:spPr>
        <p:txBody>
          <a:bodyPr>
            <a:normAutofit/>
          </a:bodyPr>
          <a:lstStyle/>
          <a:p>
            <a:r>
              <a:rPr lang="hu-HU" smtClean="0"/>
              <a:t>A TERV LÉPÉSEKRE BONTVA - 2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19200"/>
            <a:ext cx="9144000" cy="5638800"/>
          </a:xfrm>
        </p:spPr>
        <p:txBody>
          <a:bodyPr>
            <a:normAutofit/>
          </a:bodyPr>
          <a:lstStyle/>
          <a:p>
            <a:pPr marL="457200" lvl="2"/>
            <a:r>
              <a:rPr lang="pl-PL" sz="2600" b="1" smtClean="0"/>
              <a:t>Összeszerelés (összefoglaló feladat)</a:t>
            </a:r>
            <a:endParaRPr lang="en-US" sz="2600" smtClean="0"/>
          </a:p>
          <a:p>
            <a:pPr marL="457200" lvl="2"/>
            <a:r>
              <a:rPr lang="pl-PL" sz="2600" smtClean="0"/>
              <a:t>Összeszerelés ( a harmadik héten)</a:t>
            </a:r>
            <a:endParaRPr lang="en-US" sz="2600" smtClean="0"/>
          </a:p>
          <a:p>
            <a:pPr lvl="1"/>
            <a:r>
              <a:rPr lang="pl-PL" sz="2600" smtClean="0"/>
              <a:t>Hossz: 1 nap, munkaórák: fejenként 5, munkások: John, Andy</a:t>
            </a:r>
            <a:endParaRPr lang="en-US" sz="2600" smtClean="0"/>
          </a:p>
          <a:p>
            <a:pPr marL="457200" lvl="2"/>
            <a:r>
              <a:rPr lang="pl-PL" sz="2600" smtClean="0"/>
              <a:t>A fészer festése</a:t>
            </a:r>
            <a:endParaRPr lang="en-US" sz="2600" smtClean="0"/>
          </a:p>
          <a:p>
            <a:pPr lvl="1"/>
            <a:r>
              <a:rPr lang="pl-PL" sz="2600" smtClean="0"/>
              <a:t>Hossz: 1 nap, munkaórák: fejenként 2, munkások: Frank, Betty</a:t>
            </a:r>
            <a:endParaRPr lang="en-US" sz="2600" smtClean="0"/>
          </a:p>
          <a:p>
            <a:pPr marL="457200" lvl="2"/>
            <a:r>
              <a:rPr lang="pl-PL" sz="2600" smtClean="0"/>
              <a:t>Füves területek/virágágyások rendezése</a:t>
            </a:r>
            <a:endParaRPr lang="en-US" sz="2600" smtClean="0"/>
          </a:p>
          <a:p>
            <a:pPr lvl="1"/>
            <a:r>
              <a:rPr lang="pl-PL" sz="2600" smtClean="0"/>
              <a:t>Hossz: 1 nap, munkaórák: 4, munkás: Betty</a:t>
            </a:r>
            <a:endParaRPr lang="en-US" sz="2600" smtClean="0"/>
          </a:p>
          <a:p>
            <a:pPr marL="457200" lvl="2"/>
            <a:r>
              <a:rPr lang="pl-PL" sz="2600" smtClean="0"/>
              <a:t>A szerszámok és felszerelések elhelyezése a kész fészerben. (a negyedik héten)</a:t>
            </a:r>
            <a:endParaRPr lang="en-US" sz="2600" smtClean="0"/>
          </a:p>
          <a:p>
            <a:pPr lvl="1"/>
            <a:r>
              <a:rPr lang="pl-PL" sz="2600" smtClean="0"/>
              <a:t>Hossz: 1 nap, munkaórák: fejenként 5, munkások: John, Frank</a:t>
            </a:r>
            <a:endParaRPr lang="en-US" sz="2600" smtClean="0"/>
          </a:p>
          <a:p>
            <a:endParaRPr lang="en-US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981200"/>
          </a:xfrm>
        </p:spPr>
        <p:txBody>
          <a:bodyPr>
            <a:normAutofit fontScale="90000"/>
          </a:bodyPr>
          <a:lstStyle/>
          <a:p>
            <a:r>
              <a:rPr lang="hu-HU" b="1" smtClean="0"/>
              <a:t>ÚTMUTATÓ AZ 1. GYAKORLATHOZ</a:t>
            </a:r>
            <a:r>
              <a:rPr lang="hu-HU" smtClean="0"/>
              <a:t>: </a:t>
            </a:r>
            <a:br>
              <a:rPr lang="hu-HU" smtClean="0"/>
            </a:br>
            <a:r>
              <a:rPr lang="hu-HU" smtClean="0"/>
              <a:t>PROJEKTFÁJL MEGNYITÁSA, MENTÉSE, ALAPBEÁLLÍTÁSOK ELVÉGZÉSE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57400"/>
            <a:ext cx="8229600" cy="4800600"/>
          </a:xfrm>
        </p:spPr>
        <p:txBody>
          <a:bodyPr>
            <a:normAutofit lnSpcReduction="10000"/>
          </a:bodyPr>
          <a:lstStyle/>
          <a:p>
            <a:pPr marL="511175" lvl="1" indent="-514350">
              <a:spcBef>
                <a:spcPct val="0"/>
              </a:spcBef>
              <a:buFont typeface="+mj-lt"/>
              <a:buAutoNum type="arabicPeriod"/>
            </a:pPr>
            <a:r>
              <a:rPr lang="sr-Latn-CS" sz="3200" smtClean="0"/>
              <a:t>Új szoftveres projektterv létrehozása és mentése,</a:t>
            </a:r>
          </a:p>
          <a:p>
            <a:pPr marL="511175" lvl="1" indent="-514350">
              <a:spcBef>
                <a:spcPct val="0"/>
              </a:spcBef>
              <a:buFont typeface="+mj-lt"/>
              <a:buAutoNum type="arabicPeriod"/>
            </a:pPr>
            <a:r>
              <a:rPr lang="sr-Latn-CS" sz="3200" smtClean="0"/>
              <a:t>Beállítások a Project Information ablakban,</a:t>
            </a:r>
            <a:endParaRPr lang="en-US" sz="3200" smtClean="0"/>
          </a:p>
          <a:p>
            <a:pPr marL="511175" lvl="1" indent="-514350">
              <a:spcBef>
                <a:spcPct val="0"/>
              </a:spcBef>
              <a:buFont typeface="+mj-lt"/>
              <a:buAutoNum type="arabicPeriod"/>
            </a:pPr>
            <a:r>
              <a:rPr lang="sr-Latn-CS" sz="3200" smtClean="0"/>
              <a:t>Az alapbeállítások ellenőrzése és állítása </a:t>
            </a:r>
            <a:r>
              <a:rPr lang="en-US" sz="3200" smtClean="0"/>
              <a:t>(</a:t>
            </a:r>
            <a:r>
              <a:rPr lang="hu-HU" sz="3200" smtClean="0"/>
              <a:t>kötelezően el kell végezni új terv létrehozásakor</a:t>
            </a:r>
            <a:r>
              <a:rPr lang="en-US" sz="3200" smtClean="0"/>
              <a:t>)</a:t>
            </a:r>
            <a:r>
              <a:rPr lang="sr-Latn-CS" sz="3200" smtClean="0"/>
              <a:t>,</a:t>
            </a:r>
            <a:endParaRPr lang="en-US" sz="3200" smtClean="0"/>
          </a:p>
          <a:p>
            <a:pPr marL="511175" lvl="1" indent="-514350">
              <a:spcBef>
                <a:spcPct val="0"/>
              </a:spcBef>
              <a:buFont typeface="+mj-lt"/>
              <a:buAutoNum type="arabicPeriod"/>
            </a:pPr>
            <a:r>
              <a:rPr lang="sr-Latn-CS" sz="3200" smtClean="0"/>
              <a:t>Új oszlopok hozzáadása a táblázatokhoz.</a:t>
            </a:r>
          </a:p>
          <a:p>
            <a:pPr marL="0" lvl="1" indent="0">
              <a:spcBef>
                <a:spcPct val="0"/>
              </a:spcBef>
              <a:buNone/>
            </a:pPr>
            <a:r>
              <a:rPr lang="hu-HU" sz="3200" b="1" smtClean="0"/>
              <a:t>A szoftveres projektterv (projektfájl, .mpp fájl) különböző változatait gyakran kell menteni, nehogy információ-vesztés történjen!</a:t>
            </a:r>
            <a:endParaRPr lang="en-US" b="1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74638"/>
            <a:ext cx="9144000" cy="2087562"/>
          </a:xfrm>
        </p:spPr>
        <p:txBody>
          <a:bodyPr/>
          <a:lstStyle/>
          <a:p>
            <a:pPr eaLnBrk="1" hangingPunct="1"/>
            <a:r>
              <a:rPr lang="sr-Latn-CS" smtClean="0"/>
              <a:t>A Project Information ablak </a:t>
            </a:r>
            <a:br>
              <a:rPr lang="sr-Latn-CS" smtClean="0"/>
            </a:br>
            <a:r>
              <a:rPr lang="sr-Latn-CS" smtClean="0"/>
              <a:t>(Project Information dialog box)</a:t>
            </a:r>
            <a:endParaRPr lang="en-US" smtClean="0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0" y="1447800"/>
            <a:ext cx="8763000" cy="4678363"/>
          </a:xfrm>
        </p:spPr>
        <p:txBody>
          <a:bodyPr/>
          <a:lstStyle/>
          <a:p>
            <a:pPr eaLnBrk="1" hangingPunct="1"/>
            <a:endParaRPr lang="en-US" sz="2800" smtClean="0"/>
          </a:p>
          <a:p>
            <a:pPr lvl="1" eaLnBrk="1" hangingPunct="1"/>
            <a:endParaRPr lang="en-US" sz="2400" smtClean="0"/>
          </a:p>
          <a:p>
            <a:pPr lvl="1" eaLnBrk="1" hangingPunct="1">
              <a:buFontTx/>
              <a:buNone/>
            </a:pPr>
            <a:endParaRPr lang="en-US" sz="2400" smtClean="0"/>
          </a:p>
        </p:txBody>
      </p:sp>
      <p:pic>
        <p:nvPicPr>
          <p:cNvPr id="5124" name="Picture 6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685800" y="3200400"/>
            <a:ext cx="7772400" cy="2492375"/>
          </a:xfrm>
          <a:noFill/>
        </p:spPr>
      </p:pic>
      <p:sp>
        <p:nvSpPr>
          <p:cNvPr id="5125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240AB8CD-BD23-489F-911F-47E740803749}" type="slidenum">
              <a:rPr lang="en-US" smtClean="0"/>
              <a:pPr/>
              <a:t>32</a:t>
            </a:fld>
            <a:endParaRPr lang="en-US" smtClean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2954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hu-HU" sz="4000" smtClean="0"/>
              <a:t>Alapbeállítások</a:t>
            </a:r>
            <a:r>
              <a:rPr lang="en-US" sz="4000" smtClean="0"/>
              <a:t> </a:t>
            </a:r>
            <a:br>
              <a:rPr lang="en-US" sz="4000" smtClean="0"/>
            </a:br>
            <a:r>
              <a:rPr lang="sr-Latn-CS" sz="4000" smtClean="0"/>
              <a:t>(Tools</a:t>
            </a:r>
            <a:r>
              <a:rPr lang="sr-Latn-CS" sz="4000" smtClean="0">
                <a:cs typeface="Arial" charset="0"/>
              </a:rPr>
              <a:t> → </a:t>
            </a:r>
            <a:r>
              <a:rPr lang="en-US" sz="4000" smtClean="0"/>
              <a:t>Options), Schedule</a:t>
            </a:r>
            <a:r>
              <a:rPr lang="hu-HU" sz="4000" smtClean="0"/>
              <a:t> lap</a:t>
            </a:r>
            <a:endParaRPr lang="en-US" sz="4000" smtClean="0"/>
          </a:p>
        </p:txBody>
      </p:sp>
      <p:pic>
        <p:nvPicPr>
          <p:cNvPr id="6147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00200" y="1447800"/>
            <a:ext cx="6454775" cy="541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8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1CEA0C1E-3D32-43D8-ABFB-9737B4B51E21}" type="slidenum">
              <a:rPr lang="en-US" smtClean="0"/>
              <a:pPr/>
              <a:t>33</a:t>
            </a:fld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3716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hu-HU" smtClean="0"/>
              <a:t>Alapbeállítások</a:t>
            </a:r>
            <a:r>
              <a:rPr lang="en-US" smtClean="0"/>
              <a:t>, </a:t>
            </a:r>
            <a:br>
              <a:rPr lang="en-US" smtClean="0"/>
            </a:br>
            <a:r>
              <a:rPr lang="en-US" smtClean="0"/>
              <a:t>View</a:t>
            </a:r>
            <a:r>
              <a:rPr lang="hu-HU" smtClean="0"/>
              <a:t> lap</a:t>
            </a:r>
            <a:endParaRPr lang="en-US" smtClean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09600" y="1600200"/>
            <a:ext cx="8229600" cy="4525963"/>
          </a:xfrm>
        </p:spPr>
        <p:txBody>
          <a:bodyPr/>
          <a:lstStyle/>
          <a:p>
            <a:pPr lvl="2" eaLnBrk="1" hangingPunct="1">
              <a:buFontTx/>
              <a:buNone/>
            </a:pPr>
            <a:endParaRPr lang="en-US" smtClean="0"/>
          </a:p>
          <a:p>
            <a:pPr eaLnBrk="1" hangingPunct="1">
              <a:buFontTx/>
              <a:buNone/>
            </a:pPr>
            <a:endParaRPr lang="en-US" smtClean="0"/>
          </a:p>
          <a:p>
            <a:pPr eaLnBrk="1" hangingPunct="1">
              <a:buFontTx/>
              <a:buNone/>
            </a:pPr>
            <a:endParaRPr lang="en-US" smtClean="0"/>
          </a:p>
        </p:txBody>
      </p:sp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95400" y="1371600"/>
            <a:ext cx="6418263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3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9C90326C-527B-4142-901A-A7AF1ADA713C}" type="slidenum">
              <a:rPr lang="en-US" smtClean="0"/>
              <a:pPr/>
              <a:t>34</a:t>
            </a:fld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274638"/>
            <a:ext cx="87630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hu-HU" smtClean="0"/>
              <a:t>Projektnaptárak </a:t>
            </a:r>
            <a:br>
              <a:rPr lang="hu-HU" smtClean="0"/>
            </a:br>
            <a:r>
              <a:rPr lang="en-US" smtClean="0"/>
              <a:t>(Tools</a:t>
            </a:r>
            <a:r>
              <a:rPr lang="sr-Latn-CS" smtClean="0">
                <a:cs typeface="Arial" charset="0"/>
              </a:rPr>
              <a:t>→</a:t>
            </a:r>
            <a:r>
              <a:rPr lang="en-US" smtClean="0"/>
              <a:t>Change Working Time)</a:t>
            </a:r>
          </a:p>
        </p:txBody>
      </p:sp>
      <p:pic>
        <p:nvPicPr>
          <p:cNvPr id="8195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800" y="1676400"/>
            <a:ext cx="7669213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96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2FD28F8F-4120-443B-A79B-09D772081432}" type="slidenum">
              <a:rPr lang="en-US" smtClean="0"/>
              <a:pPr/>
              <a:t>35</a:t>
            </a:fld>
            <a:endParaRPr lang="en-US" smtClean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914400"/>
          </a:xfrm>
        </p:spPr>
        <p:txBody>
          <a:bodyPr/>
          <a:lstStyle/>
          <a:p>
            <a:pPr eaLnBrk="1" hangingPunct="1"/>
            <a:r>
              <a:rPr lang="hu-HU" sz="3600" smtClean="0"/>
              <a:t>Nézet </a:t>
            </a:r>
            <a:r>
              <a:rPr lang="en-US" sz="3600" smtClean="0"/>
              <a:t>(View)</a:t>
            </a:r>
            <a:r>
              <a:rPr lang="hu-HU" sz="3600" smtClean="0"/>
              <a:t> kiválasztása és oszlop hozzáadása</a:t>
            </a:r>
            <a:endParaRPr lang="en-US" sz="3600" smtClean="0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914400"/>
            <a:ext cx="8839200" cy="5943600"/>
          </a:xfrm>
        </p:spPr>
        <p:txBody>
          <a:bodyPr/>
          <a:lstStyle/>
          <a:p>
            <a:pPr>
              <a:spcBef>
                <a:spcPct val="0"/>
              </a:spcBef>
            </a:pPr>
            <a:r>
              <a:rPr lang="en-US" sz="2800" smtClean="0"/>
              <a:t>Task Sheet </a:t>
            </a:r>
            <a:r>
              <a:rPr lang="hu-HU" sz="2800" smtClean="0"/>
              <a:t>nézet</a:t>
            </a:r>
            <a:r>
              <a:rPr lang="sr-Latn-CS" sz="2800" smtClean="0"/>
              <a:t> </a:t>
            </a:r>
            <a:r>
              <a:rPr lang="en-US" sz="2800" smtClean="0"/>
              <a:t>(View</a:t>
            </a:r>
            <a:r>
              <a:rPr lang="sr-Latn-CS" sz="2800" smtClean="0">
                <a:cs typeface="Arial" charset="0"/>
              </a:rPr>
              <a:t> → </a:t>
            </a:r>
            <a:r>
              <a:rPr lang="en-US" sz="2800" smtClean="0"/>
              <a:t>More </a:t>
            </a:r>
            <a:r>
              <a:rPr lang="sr-Latn-CS" sz="2800" smtClean="0"/>
              <a:t>V</a:t>
            </a:r>
            <a:r>
              <a:rPr lang="en-US" sz="2800" smtClean="0"/>
              <a:t>iews</a:t>
            </a:r>
            <a:r>
              <a:rPr lang="sr-Latn-CS" sz="2800" smtClean="0">
                <a:cs typeface="Arial" charset="0"/>
              </a:rPr>
              <a:t> → </a:t>
            </a:r>
            <a:r>
              <a:rPr lang="en-US" sz="2800" smtClean="0"/>
              <a:t>Task Sheet view),</a:t>
            </a:r>
            <a:endParaRPr lang="sr-Latn-CS" sz="2800" smtClean="0"/>
          </a:p>
          <a:p>
            <a:pPr>
              <a:spcBef>
                <a:spcPct val="0"/>
              </a:spcBef>
            </a:pPr>
            <a:r>
              <a:rPr lang="hu-HU" sz="2800" smtClean="0"/>
              <a:t>oszlopok megjelenítése és eltüntetése szükség szerint</a:t>
            </a:r>
            <a:r>
              <a:rPr lang="sr-Latn-CS" sz="2800" smtClean="0"/>
              <a:t>,</a:t>
            </a:r>
            <a:endParaRPr lang="en-US" sz="2800" smtClean="0"/>
          </a:p>
          <a:p>
            <a:pPr eaLnBrk="1" hangingPunct="1"/>
            <a:r>
              <a:rPr lang="hu-HU" sz="2800" smtClean="0"/>
              <a:t>a következő oszlopok megjelenítése tanácsos</a:t>
            </a:r>
            <a:r>
              <a:rPr lang="en-US" sz="2800" smtClean="0"/>
              <a:t>:</a:t>
            </a:r>
          </a:p>
          <a:p>
            <a:pPr lvl="1" eaLnBrk="1" hangingPunct="1"/>
            <a:r>
              <a:rPr lang="sr-Latn-CS" smtClean="0"/>
              <a:t>a feladat neve (Task Name)</a:t>
            </a:r>
            <a:endParaRPr lang="en-US" smtClean="0"/>
          </a:p>
          <a:p>
            <a:pPr lvl="1" eaLnBrk="1" hangingPunct="1"/>
            <a:r>
              <a:rPr lang="sr-Latn-CS" smtClean="0"/>
              <a:t>a feladat elvégzettségének szintje (% Complete)</a:t>
            </a:r>
            <a:endParaRPr lang="en-US" smtClean="0"/>
          </a:p>
          <a:p>
            <a:pPr lvl="1" eaLnBrk="1" hangingPunct="1"/>
            <a:r>
              <a:rPr lang="sr-Latn-CS" smtClean="0"/>
              <a:t>a feladat hossza, becsült időtartama (Duration),</a:t>
            </a:r>
            <a:endParaRPr lang="en-US" smtClean="0"/>
          </a:p>
          <a:p>
            <a:pPr lvl="1" eaLnBrk="1" hangingPunct="1"/>
            <a:r>
              <a:rPr lang="sr-Latn-CS" smtClean="0"/>
              <a:t>a tervezett munka mennyisége (Work),</a:t>
            </a:r>
            <a:endParaRPr lang="en-US" smtClean="0"/>
          </a:p>
          <a:p>
            <a:pPr lvl="1" eaLnBrk="1" hangingPunct="1"/>
            <a:r>
              <a:rPr lang="sr-Latn-CS" smtClean="0"/>
              <a:t>kezdő dátum (Start),</a:t>
            </a:r>
            <a:endParaRPr lang="en-US" smtClean="0"/>
          </a:p>
          <a:p>
            <a:pPr lvl="1" eaLnBrk="1" hangingPunct="1"/>
            <a:r>
              <a:rPr lang="sr-Latn-CS" smtClean="0"/>
              <a:t>befejezési dátum (Finish),</a:t>
            </a:r>
            <a:endParaRPr lang="en-US" smtClean="0"/>
          </a:p>
          <a:p>
            <a:pPr lvl="1" eaLnBrk="1" hangingPunct="1"/>
            <a:r>
              <a:rPr lang="sr-Latn-CS" smtClean="0"/>
              <a:t>erőforrások (Resources).</a:t>
            </a:r>
            <a:endParaRPr lang="en-US" smtClean="0"/>
          </a:p>
          <a:p>
            <a:pPr lvl="1" eaLnBrk="1" hangingPunct="1"/>
            <a:endParaRPr lang="en-US" sz="2400" smtClean="0"/>
          </a:p>
        </p:txBody>
      </p:sp>
      <p:sp>
        <p:nvSpPr>
          <p:cNvPr id="9220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3460FCF2-5A6B-48AB-907D-5762ED43D86D}" type="slidenum">
              <a:rPr lang="en-US" smtClean="0"/>
              <a:pPr/>
              <a:t>36</a:t>
            </a:fld>
            <a:endParaRPr lang="en-US" smtClean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2438400"/>
          </a:xfrm>
        </p:spPr>
        <p:txBody>
          <a:bodyPr/>
          <a:lstStyle/>
          <a:p>
            <a:r>
              <a:rPr lang="en-US" smtClean="0"/>
              <a:t>1</a:t>
            </a:r>
            <a:r>
              <a:rPr lang="sr-Latn-CS" smtClean="0"/>
              <a:t>. gyakorlat: </a:t>
            </a:r>
            <a:r>
              <a:rPr lang="hu-HU" smtClean="0"/>
              <a:t>Projektfájl megnyitása, mentése, alapbeállítások elvégzése</a:t>
            </a:r>
            <a:endParaRPr lang="en-US" sz="3200" smtClean="0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3276600"/>
            <a:ext cx="8534400" cy="3078163"/>
          </a:xfrm>
        </p:spPr>
        <p:txBody>
          <a:bodyPr>
            <a:normAutofit/>
          </a:bodyPr>
          <a:lstStyle/>
          <a:p>
            <a:pPr eaLnBrk="1" hangingPunct="1"/>
            <a:r>
              <a:rPr lang="en-US" sz="4000" smtClean="0"/>
              <a:t>V</a:t>
            </a:r>
            <a:r>
              <a:rPr lang="hu-HU" sz="4000" smtClean="0"/>
              <a:t>égezzük el a gyakorlatot!</a:t>
            </a:r>
          </a:p>
        </p:txBody>
      </p:sp>
      <p:sp>
        <p:nvSpPr>
          <p:cNvPr id="10244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DD81E65D-EBBB-4C6A-B08F-E0019F4A7E7F}" type="slidenum">
              <a:rPr lang="en-US" smtClean="0"/>
              <a:pPr/>
              <a:t>37</a:t>
            </a:fld>
            <a:endParaRPr lang="en-US" smtClean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2316162"/>
          </a:xfrm>
        </p:spPr>
        <p:txBody>
          <a:bodyPr>
            <a:normAutofit/>
          </a:bodyPr>
          <a:lstStyle/>
          <a:p>
            <a:r>
              <a:rPr lang="hu-HU" b="1" smtClean="0"/>
              <a:t>ÚTMUTATÓ A 2. GYAKORLATHOZ</a:t>
            </a:r>
            <a:r>
              <a:rPr lang="hu-HU" smtClean="0"/>
              <a:t>:</a:t>
            </a:r>
            <a:br>
              <a:rPr lang="hu-HU" smtClean="0"/>
            </a:br>
            <a:r>
              <a:rPr lang="hu-HU" smtClean="0"/>
              <a:t>A FELADATOK BEVITELE ÉS RENDSZEREZÉSE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438400"/>
            <a:ext cx="8229600" cy="4267200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hu-HU" smtClean="0"/>
              <a:t>A projektet alkotó feladatok bevitele az előkészített projektfájlba,</a:t>
            </a:r>
          </a:p>
          <a:p>
            <a:pPr marL="514350" indent="-514350">
              <a:buFont typeface="+mj-lt"/>
              <a:buAutoNum type="arabicPeriod"/>
            </a:pPr>
            <a:r>
              <a:rPr lang="hu-HU" smtClean="0"/>
              <a:t>A bevitt  feladatok rendszerezése (összefoglaló feladatok, közönséges feladatok meghatározása).</a:t>
            </a:r>
            <a:endParaRPr lang="en-US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/>
            <a:r>
              <a:rPr lang="sr-Latn-CS" sz="4000" smtClean="0"/>
              <a:t>A feladatok (tevékenységek) rendszerezése</a:t>
            </a:r>
            <a:endParaRPr lang="en-US" sz="4000" smtClean="0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95400"/>
            <a:ext cx="8305800" cy="5562600"/>
          </a:xfrm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sr-Latn-CS" smtClean="0"/>
              <a:t>fő összefoglaló tevékenység (magába foglalja az egész projektet),</a:t>
            </a:r>
            <a:endParaRPr lang="en-US" smtClean="0"/>
          </a:p>
          <a:p>
            <a:pPr eaLnBrk="1" hangingPunct="1">
              <a:spcBef>
                <a:spcPct val="0"/>
              </a:spcBef>
            </a:pPr>
            <a:r>
              <a:rPr lang="hu-HU" smtClean="0"/>
              <a:t>összefoglaló tevékenységek</a:t>
            </a:r>
            <a:r>
              <a:rPr lang="sr-Latn-CS" smtClean="0"/>
              <a:t> (a projektmunka jelentősebb fázisai),</a:t>
            </a:r>
            <a:endParaRPr lang="en-US" smtClean="0"/>
          </a:p>
          <a:p>
            <a:pPr eaLnBrk="1" hangingPunct="1">
              <a:spcBef>
                <a:spcPct val="0"/>
              </a:spcBef>
            </a:pPr>
            <a:r>
              <a:rPr lang="hu-HU" smtClean="0"/>
              <a:t>altevékenységek </a:t>
            </a:r>
            <a:r>
              <a:rPr lang="sr-Latn-CS" smtClean="0"/>
              <a:t>(konkrét tevékenységek),</a:t>
            </a:r>
            <a:endParaRPr lang="en-US" smtClean="0"/>
          </a:p>
          <a:p>
            <a:pPr eaLnBrk="1" hangingPunct="1">
              <a:spcBef>
                <a:spcPct val="0"/>
              </a:spcBef>
            </a:pPr>
            <a:r>
              <a:rPr lang="hu-HU" smtClean="0"/>
              <a:t>a feladatok viselkedése az erőforrások hozzárendelésekor (tevékenységtípusok): a</a:t>
            </a:r>
            <a:r>
              <a:rPr lang="sr-Latn-CS" smtClean="0"/>
              <a:t> munkamennyiség-, az erőforrások száma- és a feladathossz közötti összefüggés.</a:t>
            </a:r>
            <a:endParaRPr lang="en-US" smtClean="0"/>
          </a:p>
        </p:txBody>
      </p:sp>
      <p:sp>
        <p:nvSpPr>
          <p:cNvPr id="11268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3AAAFFA6-0B38-4130-B4D2-11B4A1F51100}" type="slidenum">
              <a:rPr lang="en-US" smtClean="0"/>
              <a:pPr/>
              <a:t>39</a:t>
            </a:fld>
            <a:endParaRPr lang="en-US" smtClean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81000"/>
            <a:ext cx="8229600" cy="731838"/>
          </a:xfrm>
        </p:spPr>
        <p:txBody>
          <a:bodyPr/>
          <a:lstStyle/>
          <a:p>
            <a:pPr eaLnBrk="1" hangingPunct="1"/>
            <a:r>
              <a:rPr lang="sr-Latn-CS" sz="4000" smtClean="0"/>
              <a:t> </a:t>
            </a:r>
            <a:r>
              <a:rPr lang="hu-HU" sz="4000" smtClean="0"/>
              <a:t>A fő összefoglaló tevékenység</a:t>
            </a:r>
            <a:endParaRPr lang="en-US" sz="4000" smtClean="0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95400"/>
            <a:ext cx="8229600" cy="5562600"/>
          </a:xfrm>
        </p:spPr>
        <p:txBody>
          <a:bodyPr/>
          <a:lstStyle/>
          <a:p>
            <a:pPr eaLnBrk="1" hangingPunct="1"/>
            <a:r>
              <a:rPr lang="sr-Latn-CS" smtClean="0"/>
              <a:t>A fő összefoglaló tevékenység jellemzői</a:t>
            </a:r>
            <a:r>
              <a:rPr lang="en-US" smtClean="0"/>
              <a:t>:</a:t>
            </a:r>
          </a:p>
          <a:p>
            <a:pPr lvl="1" eaLnBrk="1" hangingPunct="1"/>
            <a:r>
              <a:rPr lang="en-US" sz="3200" smtClean="0"/>
              <a:t>ID = 0</a:t>
            </a:r>
          </a:p>
          <a:p>
            <a:pPr lvl="1" eaLnBrk="1" hangingPunct="1"/>
            <a:r>
              <a:rPr lang="sr-Latn-CS" sz="3200" smtClean="0"/>
              <a:t>Unique</a:t>
            </a:r>
            <a:r>
              <a:rPr lang="en-US" sz="3200" smtClean="0"/>
              <a:t> ID = 0</a:t>
            </a:r>
            <a:r>
              <a:rPr lang="sr-Latn-CS" sz="3200" smtClean="0"/>
              <a:t> </a:t>
            </a:r>
            <a:endParaRPr lang="en-US" sz="3200" smtClean="0"/>
          </a:p>
          <a:p>
            <a:pPr lvl="1" eaLnBrk="1" hangingPunct="1"/>
            <a:r>
              <a:rPr lang="en-US" sz="3200" smtClean="0"/>
              <a:t>Outline Level = 0 </a:t>
            </a:r>
            <a:endParaRPr lang="sr-Latn-CS" sz="3200" smtClean="0"/>
          </a:p>
          <a:p>
            <a:pPr lvl="1" eaLnBrk="1" hangingPunct="1"/>
            <a:r>
              <a:rPr lang="en-US" sz="3200" smtClean="0"/>
              <a:t>Summary </a:t>
            </a:r>
            <a:r>
              <a:rPr lang="sr-Latn-CS" sz="3200" smtClean="0"/>
              <a:t>=</a:t>
            </a:r>
            <a:r>
              <a:rPr lang="en-US" sz="3200" smtClean="0"/>
              <a:t> </a:t>
            </a:r>
            <a:r>
              <a:rPr lang="sr-Latn-CS" sz="3200" smtClean="0"/>
              <a:t>Yes</a:t>
            </a:r>
            <a:endParaRPr lang="en-US" sz="3200" smtClean="0"/>
          </a:p>
          <a:p>
            <a:pPr eaLnBrk="1" hangingPunct="1"/>
            <a:r>
              <a:rPr lang="hu-HU" smtClean="0"/>
              <a:t>Csak a fő összefoglaló tevékenység lehet</a:t>
            </a:r>
            <a:r>
              <a:rPr lang="en-US" smtClean="0"/>
              <a:t> Outline Level</a:t>
            </a:r>
            <a:r>
              <a:rPr lang="sr-Latn-CS" smtClean="0"/>
              <a:t> = </a:t>
            </a:r>
            <a:r>
              <a:rPr lang="en-US" smtClean="0"/>
              <a:t>0</a:t>
            </a:r>
            <a:r>
              <a:rPr lang="hu-HU" smtClean="0"/>
              <a:t> szinten</a:t>
            </a:r>
            <a:r>
              <a:rPr lang="sr-Latn-CS" smtClean="0"/>
              <a:t>.</a:t>
            </a:r>
            <a:endParaRPr lang="en-US" smtClean="0"/>
          </a:p>
        </p:txBody>
      </p:sp>
      <p:sp>
        <p:nvSpPr>
          <p:cNvPr id="12292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37374DE6-1F83-4597-BCF4-C546220D09A8}" type="slidenum">
              <a:rPr lang="en-US" smtClean="0"/>
              <a:pPr/>
              <a:t>40</a:t>
            </a:fld>
            <a:endParaRPr lang="en-US" smtClean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r-Latn-CS" smtClean="0"/>
              <a:t>Összefoglaló tevékenységek</a:t>
            </a:r>
            <a:endParaRPr lang="en-US" smtClean="0"/>
          </a:p>
        </p:txBody>
      </p:sp>
      <p:pic>
        <p:nvPicPr>
          <p:cNvPr id="13315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381000" y="1905000"/>
            <a:ext cx="8324850" cy="2065338"/>
          </a:xfrm>
          <a:noFill/>
        </p:spPr>
      </p:pic>
      <p:sp>
        <p:nvSpPr>
          <p:cNvPr id="13316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641B4A86-63CB-4707-9400-B26BE231D993}" type="slidenum">
              <a:rPr lang="en-US" smtClean="0"/>
              <a:pPr/>
              <a:t>41</a:t>
            </a:fld>
            <a:endParaRPr lang="en-US" smtClean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r-Latn-CS" smtClean="0"/>
              <a:t>Altevékenységek</a:t>
            </a:r>
            <a:endParaRPr lang="en-US" smtClean="0"/>
          </a:p>
        </p:txBody>
      </p:sp>
      <p:pic>
        <p:nvPicPr>
          <p:cNvPr id="14339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28600" y="1676400"/>
            <a:ext cx="8775700" cy="4271963"/>
          </a:xfrm>
          <a:noFill/>
        </p:spPr>
      </p:pic>
      <p:sp>
        <p:nvSpPr>
          <p:cNvPr id="14340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0BC3D39F-F48D-42CC-9C03-8A452BE9DC40}" type="slidenum">
              <a:rPr lang="en-US" smtClean="0"/>
              <a:pPr/>
              <a:t>42</a:t>
            </a:fld>
            <a:endParaRPr lang="en-US" smtClean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905000"/>
          </a:xfrm>
        </p:spPr>
        <p:txBody>
          <a:bodyPr/>
          <a:lstStyle/>
          <a:p>
            <a:pPr eaLnBrk="1" hangingPunct="1"/>
            <a:r>
              <a:rPr lang="sr-Latn-CS" smtClean="0"/>
              <a:t>Tevékenységtípusok:</a:t>
            </a:r>
            <a:r>
              <a:rPr lang="sr-Latn-CS" sz="3200" smtClean="0"/>
              <a:t/>
            </a:r>
            <a:br>
              <a:rPr lang="sr-Latn-CS" sz="3200" smtClean="0"/>
            </a:br>
            <a:r>
              <a:rPr lang="sr-Latn-CS" sz="3200" smtClean="0"/>
              <a:t>A munkamennyiség-, az erőforrások száma- és a feladathossz közötti összefüggés</a:t>
            </a:r>
            <a:endParaRPr lang="en-US" sz="3200" smtClean="0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905000"/>
            <a:ext cx="9144000" cy="49530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hu-HU" sz="2600" b="1" smtClean="0"/>
              <a:t>Állandó erőforrás mennyiségű </a:t>
            </a:r>
            <a:r>
              <a:rPr lang="sr-Latn-CS" sz="2600" b="1" smtClean="0"/>
              <a:t>(Units) tevékenység</a:t>
            </a:r>
            <a:r>
              <a:rPr lang="en-US" sz="2600" b="1" smtClean="0"/>
              <a:t> </a:t>
            </a:r>
            <a:r>
              <a:rPr lang="en-US" sz="2600" smtClean="0"/>
              <a:t>– </a:t>
            </a:r>
            <a:r>
              <a:rPr lang="hu-HU" sz="2600" smtClean="0"/>
              <a:t>adott mennyiségű erőforrással végzett feladatok, a munka mennyisége (Work) és a tevékenységhossz (Duration) nem hat ki az erőforrások mennyiségére (számára)</a:t>
            </a:r>
            <a:r>
              <a:rPr lang="en-US" sz="2600" smtClean="0"/>
              <a:t>.</a:t>
            </a:r>
          </a:p>
          <a:p>
            <a:pPr eaLnBrk="1" hangingPunct="1">
              <a:lnSpc>
                <a:spcPct val="80000"/>
              </a:lnSpc>
            </a:pPr>
            <a:r>
              <a:rPr lang="sr-Latn-CS" sz="2600" b="1" smtClean="0"/>
              <a:t>Állandó munkamennyiségű tevékenység</a:t>
            </a:r>
            <a:r>
              <a:rPr lang="en-US" sz="2600" b="1" smtClean="0"/>
              <a:t> </a:t>
            </a:r>
            <a:r>
              <a:rPr lang="en-US" sz="2600" smtClean="0"/>
              <a:t>– </a:t>
            </a:r>
            <a:r>
              <a:rPr lang="hu-HU" sz="2600" smtClean="0"/>
              <a:t>a munka mennyisége nem függ a feladathossztól és az erőforrásmennyiségtől</a:t>
            </a:r>
            <a:r>
              <a:rPr lang="en-US" sz="2600" smtClean="0"/>
              <a:t>.</a:t>
            </a:r>
          </a:p>
          <a:p>
            <a:pPr eaLnBrk="1" hangingPunct="1">
              <a:lnSpc>
                <a:spcPct val="80000"/>
              </a:lnSpc>
            </a:pPr>
            <a:r>
              <a:rPr lang="hu-HU" sz="2600" b="1" smtClean="0"/>
              <a:t>Állandó feladathosszú tevékenység </a:t>
            </a:r>
            <a:r>
              <a:rPr lang="en-US" sz="2600" smtClean="0"/>
              <a:t>(</a:t>
            </a:r>
            <a:r>
              <a:rPr lang="hu-HU" sz="2600" smtClean="0"/>
              <a:t>javasolt alapbeállítás</a:t>
            </a:r>
            <a:r>
              <a:rPr lang="en-US" sz="2600" smtClean="0"/>
              <a:t>) – </a:t>
            </a:r>
            <a:r>
              <a:rPr lang="hu-HU" sz="2600" smtClean="0"/>
              <a:t>a feladathossz  (az elvégzés ideje) nem függ a munkamennyiségtől és az erőforrásmennyiségtől.</a:t>
            </a:r>
            <a:endParaRPr lang="en-US" sz="2600" smtClean="0"/>
          </a:p>
          <a:p>
            <a:pPr eaLnBrk="1" hangingPunct="1">
              <a:lnSpc>
                <a:spcPct val="80000"/>
              </a:lnSpc>
            </a:pPr>
            <a:r>
              <a:rPr lang="sr-Latn-CS" sz="2600" b="1" smtClean="0"/>
              <a:t>Munkamennyiség-alapú tevékenység  </a:t>
            </a:r>
            <a:r>
              <a:rPr lang="en-US" sz="2600" smtClean="0"/>
              <a:t>–</a:t>
            </a:r>
            <a:r>
              <a:rPr lang="hu-HU" sz="2600" smtClean="0"/>
              <a:t> a feladathossz változik az erőforrásmennyiség változtatásakor, de a munkamennyiség állandó marad</a:t>
            </a:r>
            <a:r>
              <a:rPr lang="sr-Latn-CS" sz="2600" smtClean="0"/>
              <a:t>.</a:t>
            </a:r>
            <a:endParaRPr lang="en-US" sz="2600" smtClean="0"/>
          </a:p>
        </p:txBody>
      </p:sp>
      <p:sp>
        <p:nvSpPr>
          <p:cNvPr id="15364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B90A8D7E-E74A-4BF9-AE42-1C041F70E7F2}" type="slidenum">
              <a:rPr lang="en-US" smtClean="0"/>
              <a:pPr/>
              <a:t>43</a:t>
            </a:fld>
            <a:endParaRPr lang="en-US" smtClean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sr-Latn-CS" smtClean="0"/>
              <a:t>A tevékenységtípus megadása</a:t>
            </a:r>
            <a:endParaRPr lang="en-US" smtClean="0"/>
          </a:p>
        </p:txBody>
      </p:sp>
      <p:pic>
        <p:nvPicPr>
          <p:cNvPr id="16387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27063" y="1066800"/>
            <a:ext cx="8281987" cy="579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8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1E363FD4-F9B0-4471-A79E-AB7D96B883FA}" type="slidenum">
              <a:rPr lang="en-US" smtClean="0"/>
              <a:pPr/>
              <a:t>44</a:t>
            </a:fld>
            <a:endParaRPr lang="en-US" smtClean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858962"/>
          </a:xfrm>
        </p:spPr>
        <p:txBody>
          <a:bodyPr>
            <a:normAutofit/>
          </a:bodyPr>
          <a:lstStyle/>
          <a:p>
            <a:pPr eaLnBrk="1" hangingPunct="1"/>
            <a:r>
              <a:rPr lang="en-US" smtClean="0"/>
              <a:t>2</a:t>
            </a:r>
            <a:r>
              <a:rPr lang="sr-Latn-CS" smtClean="0"/>
              <a:t>. gyakorlat: A feladatok bevitele és rendszerezése</a:t>
            </a:r>
            <a:endParaRPr lang="en-US" smtClean="0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743200"/>
            <a:ext cx="8229600" cy="3382963"/>
          </a:xfrm>
        </p:spPr>
        <p:txBody>
          <a:bodyPr>
            <a:normAutofit/>
          </a:bodyPr>
          <a:lstStyle/>
          <a:p>
            <a:r>
              <a:rPr lang="en-US" sz="4000" smtClean="0"/>
              <a:t>V</a:t>
            </a:r>
            <a:r>
              <a:rPr lang="hu-HU" sz="4000" smtClean="0"/>
              <a:t>égezzük el a gyakorlatot!</a:t>
            </a:r>
          </a:p>
        </p:txBody>
      </p:sp>
      <p:sp>
        <p:nvSpPr>
          <p:cNvPr id="17412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5093B57F-6743-4FEA-98C1-320287C96260}" type="slidenum">
              <a:rPr lang="en-US" smtClean="0"/>
              <a:pPr/>
              <a:t>45</a:t>
            </a:fld>
            <a:endParaRPr lang="en-US" smtClean="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316162"/>
          </a:xfrm>
        </p:spPr>
        <p:txBody>
          <a:bodyPr>
            <a:normAutofit/>
          </a:bodyPr>
          <a:lstStyle/>
          <a:p>
            <a:r>
              <a:rPr lang="hu-HU" b="1" smtClean="0"/>
              <a:t>ÚTMUTATÓ A 3. GYAKORLATHOZ</a:t>
            </a:r>
            <a:r>
              <a:rPr lang="hu-HU" smtClean="0"/>
              <a:t>:</a:t>
            </a:r>
            <a:br>
              <a:rPr lang="hu-HU" smtClean="0"/>
            </a:br>
            <a:r>
              <a:rPr lang="hu-HU" smtClean="0"/>
              <a:t>A TEVÉKENYSÉGEKRE VONATKOZÓ TOVÁBBI INFORMÁCIÓK BEVITELE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667000"/>
            <a:ext cx="8229600" cy="4038600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hu-HU" smtClean="0"/>
              <a:t>Korlátok beállítása,</a:t>
            </a:r>
          </a:p>
          <a:p>
            <a:pPr marL="514350" indent="-514350">
              <a:buFont typeface="+mj-lt"/>
              <a:buAutoNum type="arabicPeriod"/>
            </a:pPr>
            <a:r>
              <a:rPr lang="hu-HU" smtClean="0"/>
              <a:t>Tevékenységhosszak megadása,</a:t>
            </a:r>
          </a:p>
          <a:p>
            <a:pPr marL="514350" indent="-514350">
              <a:buFont typeface="+mj-lt"/>
              <a:buAutoNum type="arabicPeriod"/>
            </a:pPr>
            <a:r>
              <a:rPr lang="hu-HU" smtClean="0"/>
              <a:t>Logikai függőségek kézi beállítása,</a:t>
            </a:r>
          </a:p>
          <a:p>
            <a:pPr marL="514350" indent="-514350">
              <a:buFont typeface="+mj-lt"/>
              <a:buAutoNum type="arabicPeriod"/>
            </a:pPr>
            <a:r>
              <a:rPr lang="hu-HU" smtClean="0"/>
              <a:t>Logikai függőségek beállítása több feladatnál egyidőben,</a:t>
            </a:r>
          </a:p>
          <a:p>
            <a:pPr marL="514350" indent="-514350">
              <a:buFont typeface="+mj-lt"/>
              <a:buAutoNum type="arabicPeriod"/>
            </a:pPr>
            <a:r>
              <a:rPr lang="hu-HU" smtClean="0"/>
              <a:t>A logikai függőségek finomítása késések hozzáadásával.</a:t>
            </a:r>
            <a:endParaRPr lang="en-US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554162"/>
          </a:xfrm>
        </p:spPr>
        <p:txBody>
          <a:bodyPr/>
          <a:lstStyle/>
          <a:p>
            <a:pPr eaLnBrk="1" hangingPunct="1"/>
            <a:r>
              <a:rPr lang="sr-Latn-CS" smtClean="0"/>
              <a:t>A tevékenységekre vonatkozó információk</a:t>
            </a:r>
            <a:endParaRPr lang="en-US" smtClean="0"/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057400"/>
            <a:ext cx="8458200" cy="4068763"/>
          </a:xfrm>
        </p:spPr>
        <p:txBody>
          <a:bodyPr/>
          <a:lstStyle/>
          <a:p>
            <a:pPr marL="0">
              <a:buFontTx/>
              <a:buNone/>
              <a:defRPr/>
            </a:pPr>
            <a:r>
              <a:rPr lang="hu-HU" smtClean="0"/>
              <a:t>Adatbevitel és beállítások a </a:t>
            </a:r>
            <a:r>
              <a:rPr lang="en-US" smtClean="0"/>
              <a:t>Task Information</a:t>
            </a:r>
            <a:r>
              <a:rPr lang="hu-HU" smtClean="0"/>
              <a:t> ablakban</a:t>
            </a:r>
            <a:r>
              <a:rPr lang="sr-Latn-CS" smtClean="0"/>
              <a:t>:</a:t>
            </a:r>
          </a:p>
          <a:p>
            <a:pPr>
              <a:defRPr/>
            </a:pPr>
            <a:r>
              <a:rPr lang="sr-Latn-CS" smtClean="0"/>
              <a:t>mérföldkövek felvétele,</a:t>
            </a:r>
            <a:endParaRPr lang="en-US" smtClean="0"/>
          </a:p>
          <a:p>
            <a:pPr eaLnBrk="1" hangingPunct="1">
              <a:defRPr/>
            </a:pPr>
            <a:r>
              <a:rPr lang="sr-Latn-CS" smtClean="0"/>
              <a:t>tevékenységhosszak bevitele,</a:t>
            </a:r>
            <a:endParaRPr lang="en-US" smtClean="0"/>
          </a:p>
          <a:p>
            <a:pPr eaLnBrk="1" hangingPunct="1">
              <a:defRPr/>
            </a:pPr>
            <a:r>
              <a:rPr lang="sr-Latn-CS" smtClean="0"/>
              <a:t>korlátok megadása,</a:t>
            </a:r>
            <a:endParaRPr lang="en-US" smtClean="0"/>
          </a:p>
          <a:p>
            <a:pPr eaLnBrk="1" hangingPunct="1">
              <a:defRPr/>
            </a:pPr>
            <a:r>
              <a:rPr lang="sr-Latn-CS" smtClean="0"/>
              <a:t>a tevékenységek közötti logikai függőségek megadása.</a:t>
            </a:r>
            <a:endParaRPr lang="en-US" smtClean="0"/>
          </a:p>
        </p:txBody>
      </p:sp>
      <p:sp>
        <p:nvSpPr>
          <p:cNvPr id="18436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C1E5642E-EDF6-4D7A-AA4A-460671B8CACD}" type="slidenum">
              <a:rPr lang="en-US" smtClean="0"/>
              <a:pPr/>
              <a:t>47</a:t>
            </a:fld>
            <a:endParaRPr lang="en-US" smtClean="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417638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sr-Latn-CS" smtClean="0"/>
              <a:t>Task </a:t>
            </a:r>
            <a:r>
              <a:rPr lang="en-US" smtClean="0"/>
              <a:t>Information</a:t>
            </a:r>
            <a:r>
              <a:rPr lang="hu-HU" smtClean="0"/>
              <a:t> ablak</a:t>
            </a:r>
            <a:r>
              <a:rPr lang="sr-Latn-CS" smtClean="0"/>
              <a:t>, </a:t>
            </a:r>
            <a:br>
              <a:rPr lang="sr-Latn-CS" smtClean="0"/>
            </a:br>
            <a:r>
              <a:rPr lang="sr-Latn-CS" smtClean="0"/>
              <a:t>General lap</a:t>
            </a:r>
            <a:endParaRPr lang="en-US" smtClean="0"/>
          </a:p>
        </p:txBody>
      </p:sp>
      <p:pic>
        <p:nvPicPr>
          <p:cNvPr id="19459" name="Picture 8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914400" y="1447800"/>
            <a:ext cx="7543800" cy="5037138"/>
          </a:xfrm>
        </p:spPr>
      </p:pic>
      <p:sp>
        <p:nvSpPr>
          <p:cNvPr id="19460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F12B990D-3A7F-456D-BBA0-8D24420527C1}" type="slidenum">
              <a:rPr lang="en-US" smtClean="0"/>
              <a:pPr/>
              <a:t>48</a:t>
            </a:fld>
            <a:endParaRPr lang="en-US" smtClean="0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229600" cy="10668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sr-Latn-CS" smtClean="0"/>
              <a:t>Task </a:t>
            </a:r>
            <a:r>
              <a:rPr lang="en-US" smtClean="0"/>
              <a:t>Information</a:t>
            </a:r>
            <a:r>
              <a:rPr lang="hu-HU" smtClean="0"/>
              <a:t> ablak</a:t>
            </a:r>
            <a:r>
              <a:rPr lang="sr-Latn-CS" smtClean="0"/>
              <a:t>, </a:t>
            </a:r>
            <a:br>
              <a:rPr lang="sr-Latn-CS" smtClean="0"/>
            </a:br>
            <a:r>
              <a:rPr lang="sr-Latn-CS" smtClean="0"/>
              <a:t>Predecessors lap</a:t>
            </a:r>
            <a:endParaRPr lang="en-US" smtClean="0"/>
          </a:p>
        </p:txBody>
      </p:sp>
      <p:pic>
        <p:nvPicPr>
          <p:cNvPr id="20483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762000" y="1631950"/>
            <a:ext cx="7620000" cy="5226050"/>
          </a:xfrm>
          <a:noFill/>
        </p:spPr>
      </p:pic>
      <p:sp>
        <p:nvSpPr>
          <p:cNvPr id="20484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4457BEEF-491D-45B1-A2D2-4CA0F6E1C27C}" type="slidenum">
              <a:rPr lang="en-US" smtClean="0"/>
              <a:pPr/>
              <a:t>49</a:t>
            </a:fld>
            <a:endParaRPr lang="en-US" smtClean="0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2954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sr-Latn-CS" smtClean="0"/>
              <a:t>Task </a:t>
            </a:r>
            <a:r>
              <a:rPr lang="en-US" smtClean="0"/>
              <a:t>Information</a:t>
            </a:r>
            <a:r>
              <a:rPr lang="hu-HU" smtClean="0"/>
              <a:t> ablak</a:t>
            </a:r>
            <a:r>
              <a:rPr lang="sr-Latn-CS" smtClean="0"/>
              <a:t>, </a:t>
            </a:r>
            <a:br>
              <a:rPr lang="sr-Latn-CS" smtClean="0"/>
            </a:br>
            <a:r>
              <a:rPr lang="sr-Latn-CS" smtClean="0"/>
              <a:t>Resources lap</a:t>
            </a:r>
            <a:endParaRPr lang="en-US" smtClean="0"/>
          </a:p>
        </p:txBody>
      </p:sp>
      <p:pic>
        <p:nvPicPr>
          <p:cNvPr id="21507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533400" y="1476375"/>
            <a:ext cx="7848600" cy="5381625"/>
          </a:xfrm>
          <a:noFill/>
        </p:spPr>
      </p:pic>
      <p:sp>
        <p:nvSpPr>
          <p:cNvPr id="21508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93E4F5A8-2A17-4CF3-BC5E-0FAD05F9592B}" type="slidenum">
              <a:rPr lang="en-US" smtClean="0"/>
              <a:pPr/>
              <a:t>50</a:t>
            </a:fld>
            <a:endParaRPr lang="en-US" smtClean="0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2954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sr-Latn-CS" sz="4000" smtClean="0"/>
              <a:t>Task </a:t>
            </a:r>
            <a:r>
              <a:rPr lang="en-US" sz="4000" smtClean="0"/>
              <a:t>Information</a:t>
            </a:r>
            <a:r>
              <a:rPr lang="hu-HU" sz="4000" smtClean="0"/>
              <a:t> ablak</a:t>
            </a:r>
            <a:r>
              <a:rPr lang="sr-Latn-CS" sz="4000" smtClean="0"/>
              <a:t>, </a:t>
            </a:r>
            <a:br>
              <a:rPr lang="sr-Latn-CS" sz="4000" smtClean="0"/>
            </a:br>
            <a:r>
              <a:rPr lang="sr-Latn-CS" sz="4000" smtClean="0"/>
              <a:t>Advanced lap</a:t>
            </a:r>
            <a:endParaRPr lang="en-US" sz="4000" smtClean="0"/>
          </a:p>
        </p:txBody>
      </p:sp>
      <p:pic>
        <p:nvPicPr>
          <p:cNvPr id="22531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609600" y="1311275"/>
            <a:ext cx="7924800" cy="5546725"/>
          </a:xfrm>
          <a:noFill/>
        </p:spPr>
      </p:pic>
      <p:sp>
        <p:nvSpPr>
          <p:cNvPr id="22532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6C5FE742-B786-42D3-A224-69135E0F05FB}" type="slidenum">
              <a:rPr lang="en-US" smtClean="0"/>
              <a:pPr/>
              <a:t>51</a:t>
            </a:fld>
            <a:endParaRPr lang="en-US" smtClean="0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sr-Latn-CS" smtClean="0"/>
              <a:t>Task </a:t>
            </a:r>
            <a:r>
              <a:rPr lang="en-US" smtClean="0"/>
              <a:t>Information</a:t>
            </a:r>
            <a:r>
              <a:rPr lang="hu-HU" smtClean="0"/>
              <a:t> ablak</a:t>
            </a:r>
            <a:r>
              <a:rPr lang="sr-Latn-CS" smtClean="0"/>
              <a:t>, Notes lap: feljegyzések készítése</a:t>
            </a:r>
            <a:endParaRPr lang="en-US" smtClean="0"/>
          </a:p>
        </p:txBody>
      </p:sp>
      <p:pic>
        <p:nvPicPr>
          <p:cNvPr id="23555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0" y="1687513"/>
            <a:ext cx="7391400" cy="5170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6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A2DFFEB5-A229-418A-98D6-0A79D0BADD02}" type="slidenum">
              <a:rPr lang="en-US" smtClean="0"/>
              <a:pPr/>
              <a:t>52</a:t>
            </a:fld>
            <a:endParaRPr lang="en-US" smtClean="0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981200"/>
          </a:xfrm>
        </p:spPr>
        <p:txBody>
          <a:bodyPr/>
          <a:lstStyle/>
          <a:p>
            <a:pPr eaLnBrk="1" hangingPunct="1"/>
            <a:r>
              <a:rPr lang="sr-Latn-CS" sz="4000" smtClean="0"/>
              <a:t>Task </a:t>
            </a:r>
            <a:r>
              <a:rPr lang="en-US" sz="4000" smtClean="0"/>
              <a:t>Information</a:t>
            </a:r>
            <a:r>
              <a:rPr lang="hu-HU" sz="4000" smtClean="0"/>
              <a:t> ablak</a:t>
            </a:r>
            <a:r>
              <a:rPr lang="sr-Latn-CS" sz="4000" smtClean="0"/>
              <a:t>, </a:t>
            </a:r>
            <a:br>
              <a:rPr lang="sr-Latn-CS" sz="4000" smtClean="0"/>
            </a:br>
            <a:r>
              <a:rPr lang="sr-Latn-CS" sz="4000" smtClean="0"/>
              <a:t>Advanced lap: mérföldkövek felvétele (</a:t>
            </a:r>
            <a:r>
              <a:rPr lang="en-US" sz="4000" smtClean="0"/>
              <a:t>Milestone</a:t>
            </a:r>
            <a:r>
              <a:rPr lang="sr-Latn-CS" sz="4000" smtClean="0"/>
              <a:t>)</a:t>
            </a:r>
            <a:endParaRPr lang="en-US" sz="4000" smtClean="0"/>
          </a:p>
        </p:txBody>
      </p:sp>
      <p:pic>
        <p:nvPicPr>
          <p:cNvPr id="24579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457200" y="1981200"/>
            <a:ext cx="8070850" cy="4876800"/>
          </a:xfrm>
          <a:noFill/>
        </p:spPr>
      </p:pic>
      <p:sp>
        <p:nvSpPr>
          <p:cNvPr id="24580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88E9B9EB-42D2-43DD-8876-2E0DF758A3B9}" type="slidenum">
              <a:rPr lang="en-US" smtClean="0"/>
              <a:pPr/>
              <a:t>53</a:t>
            </a:fld>
            <a:endParaRPr lang="en-US" smtClean="0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/>
          <a:p>
            <a:pPr eaLnBrk="1" hangingPunct="1"/>
            <a:r>
              <a:rPr lang="hu-HU" smtClean="0"/>
              <a:t>A várható tevékenységhossz</a:t>
            </a:r>
            <a:endParaRPr lang="en-US" smtClean="0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71600"/>
            <a:ext cx="8229600" cy="5257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sr-Latn-CS" smtClean="0"/>
              <a:t>Task Sheet ablak, General lap,</a:t>
            </a:r>
          </a:p>
          <a:p>
            <a:pPr eaLnBrk="1" hangingPunct="1">
              <a:lnSpc>
                <a:spcPct val="90000"/>
              </a:lnSpc>
            </a:pPr>
            <a:r>
              <a:rPr lang="hu-HU" smtClean="0"/>
              <a:t>A tervezés során a tevékenységhossz</a:t>
            </a:r>
            <a:r>
              <a:rPr lang="sr-Latn-CS" smtClean="0"/>
              <a:t> (Duration) bevitelekor</a:t>
            </a:r>
            <a:r>
              <a:rPr lang="en-US" smtClean="0"/>
              <a:t>, </a:t>
            </a:r>
            <a:r>
              <a:rPr lang="hu-HU" smtClean="0"/>
              <a:t>a feladat elvégzéséhez szükséges várható (tervezett) időt írjuk be</a:t>
            </a:r>
            <a:r>
              <a:rPr lang="en-US" smtClean="0"/>
              <a:t>.</a:t>
            </a:r>
          </a:p>
          <a:p>
            <a:pPr eaLnBrk="1" hangingPunct="1">
              <a:lnSpc>
                <a:spcPct val="90000"/>
              </a:lnSpc>
            </a:pPr>
            <a:r>
              <a:rPr lang="hu-HU" smtClean="0"/>
              <a:t>A lehetséges időegységek</a:t>
            </a:r>
            <a:r>
              <a:rPr lang="sr-Latn-CS" smtClean="0"/>
              <a:t>:</a:t>
            </a:r>
            <a:endParaRPr lang="en-US" smtClean="0"/>
          </a:p>
          <a:p>
            <a:pPr lvl="1" eaLnBrk="1" hangingPunct="1">
              <a:lnSpc>
                <a:spcPct val="90000"/>
              </a:lnSpc>
            </a:pPr>
            <a:r>
              <a:rPr lang="sr-Latn-CS" smtClean="0"/>
              <a:t>m</a:t>
            </a:r>
            <a:r>
              <a:rPr lang="en-US" smtClean="0"/>
              <a:t> = </a:t>
            </a:r>
            <a:r>
              <a:rPr lang="hu-HU" smtClean="0"/>
              <a:t>perc</a:t>
            </a:r>
            <a:r>
              <a:rPr lang="sr-Latn-CS" smtClean="0"/>
              <a:t>,</a:t>
            </a:r>
            <a:endParaRPr lang="en-US" smtClean="0"/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H = </a:t>
            </a:r>
            <a:r>
              <a:rPr lang="hu-HU" smtClean="0"/>
              <a:t>óra</a:t>
            </a:r>
            <a:r>
              <a:rPr lang="sr-Latn-CS" smtClean="0"/>
              <a:t>,</a:t>
            </a:r>
            <a:endParaRPr lang="en-US" smtClean="0"/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D = </a:t>
            </a:r>
            <a:r>
              <a:rPr lang="hu-HU" smtClean="0"/>
              <a:t>nap</a:t>
            </a:r>
            <a:r>
              <a:rPr lang="sr-Latn-CS" smtClean="0"/>
              <a:t>,</a:t>
            </a:r>
            <a:endParaRPr lang="en-US" smtClean="0"/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W = </a:t>
            </a:r>
            <a:r>
              <a:rPr lang="hu-HU" smtClean="0"/>
              <a:t>hét</a:t>
            </a:r>
            <a:r>
              <a:rPr lang="sr-Latn-CS" smtClean="0"/>
              <a:t>,</a:t>
            </a:r>
            <a:endParaRPr lang="en-US" smtClean="0"/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M = </a:t>
            </a:r>
            <a:r>
              <a:rPr lang="hu-HU" smtClean="0"/>
              <a:t>hónap</a:t>
            </a:r>
            <a:r>
              <a:rPr lang="sr-Latn-CS" smtClean="0"/>
              <a:t>.</a:t>
            </a:r>
            <a:endParaRPr lang="en-US" smtClean="0"/>
          </a:p>
          <a:p>
            <a:pPr lvl="1" eaLnBrk="1" hangingPunct="1">
              <a:lnSpc>
                <a:spcPct val="90000"/>
              </a:lnSpc>
            </a:pPr>
            <a:endParaRPr lang="en-US" smtClean="0"/>
          </a:p>
        </p:txBody>
      </p:sp>
      <p:sp>
        <p:nvSpPr>
          <p:cNvPr id="25604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357E1EEA-9ECD-437A-BEF0-D7302A5C80A4}" type="slidenum">
              <a:rPr lang="en-US" smtClean="0"/>
              <a:pPr/>
              <a:t>54</a:t>
            </a:fld>
            <a:endParaRPr lang="en-US" smtClean="0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0"/>
            <a:ext cx="82296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hu-HU" sz="4000" smtClean="0"/>
              <a:t>A tevékenységek elvégzésére vonatkozó időkorlátok</a:t>
            </a:r>
            <a:endParaRPr lang="en-US" sz="4000" smtClean="0"/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524000"/>
            <a:ext cx="9144000" cy="53340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sr-Latn-CS" sz="3000" smtClean="0"/>
              <a:t>Task Sheet ablak, Advanced lap, Constraints cella,</a:t>
            </a:r>
            <a:endParaRPr lang="en-US" sz="3000" smtClean="0"/>
          </a:p>
          <a:p>
            <a:pPr eaLnBrk="1" hangingPunct="1">
              <a:lnSpc>
                <a:spcPct val="90000"/>
              </a:lnSpc>
              <a:defRPr/>
            </a:pPr>
            <a:r>
              <a:rPr lang="hu-HU" sz="3000" smtClean="0"/>
              <a:t>A korlátok </a:t>
            </a:r>
            <a:r>
              <a:rPr lang="sr-Latn-CS" sz="3000" smtClean="0"/>
              <a:t>(Constraints) típusai:</a:t>
            </a:r>
            <a:endParaRPr lang="en-US" sz="3000" smtClean="0"/>
          </a:p>
          <a:p>
            <a:pPr marL="0" lvl="1" indent="-274320" eaLnBrk="1" hangingPunct="1">
              <a:lnSpc>
                <a:spcPct val="90000"/>
              </a:lnSpc>
              <a:spcBef>
                <a:spcPts val="600"/>
              </a:spcBef>
              <a:defRPr/>
            </a:pPr>
            <a:r>
              <a:rPr lang="hu-HU" sz="2900" smtClean="0"/>
              <a:t>minél később kell elkezdeni </a:t>
            </a:r>
            <a:r>
              <a:rPr lang="sr-Latn-CS" sz="2900" smtClean="0"/>
              <a:t>(as late as possible),</a:t>
            </a:r>
            <a:endParaRPr lang="en-US" sz="2900" smtClean="0"/>
          </a:p>
          <a:p>
            <a:pPr marL="0" lvl="1" indent="-274320" eaLnBrk="1" hangingPunct="1">
              <a:lnSpc>
                <a:spcPct val="90000"/>
              </a:lnSpc>
              <a:spcBef>
                <a:spcPts val="0"/>
              </a:spcBef>
              <a:defRPr/>
            </a:pPr>
            <a:r>
              <a:rPr lang="hu-HU" sz="2900" smtClean="0"/>
              <a:t>minél hamarabb kell elkezdeni </a:t>
            </a:r>
            <a:r>
              <a:rPr lang="sr-Latn-CS" sz="2900" smtClean="0"/>
              <a:t>(as soon as possible),</a:t>
            </a:r>
            <a:endParaRPr lang="en-US" sz="2900" smtClean="0"/>
          </a:p>
          <a:p>
            <a:pPr marL="0" lvl="1" indent="-274320" eaLnBrk="1" hangingPunct="1">
              <a:lnSpc>
                <a:spcPct val="90000"/>
              </a:lnSpc>
              <a:spcBef>
                <a:spcPts val="0"/>
              </a:spcBef>
              <a:defRPr/>
            </a:pPr>
            <a:r>
              <a:rPr lang="hu-HU" sz="2900" smtClean="0"/>
              <a:t>ne fejeződjön be hamarabb mint</a:t>
            </a:r>
            <a:r>
              <a:rPr lang="sr-Latn-CS" sz="2900" smtClean="0"/>
              <a:t> (f</a:t>
            </a:r>
            <a:r>
              <a:rPr lang="en-US" sz="2900" smtClean="0"/>
              <a:t>inish no earlier than</a:t>
            </a:r>
            <a:r>
              <a:rPr lang="sr-Latn-CS" sz="2900" smtClean="0"/>
              <a:t>),</a:t>
            </a:r>
            <a:endParaRPr lang="en-US" sz="2900" smtClean="0"/>
          </a:p>
          <a:p>
            <a:pPr marL="0" lvl="1" indent="-274320" eaLnBrk="1" hangingPunct="1">
              <a:lnSpc>
                <a:spcPct val="90000"/>
              </a:lnSpc>
              <a:spcBef>
                <a:spcPts val="0"/>
              </a:spcBef>
              <a:defRPr/>
            </a:pPr>
            <a:r>
              <a:rPr lang="hu-HU" sz="2900" smtClean="0"/>
              <a:t>ne fejeződjön be később mint </a:t>
            </a:r>
            <a:r>
              <a:rPr lang="sr-Latn-CS" sz="2900" smtClean="0"/>
              <a:t>(f</a:t>
            </a:r>
            <a:r>
              <a:rPr lang="en-US" sz="2900" smtClean="0"/>
              <a:t>inish no later than</a:t>
            </a:r>
            <a:r>
              <a:rPr lang="sr-Latn-CS" sz="2900" smtClean="0"/>
              <a:t>),</a:t>
            </a:r>
            <a:endParaRPr lang="en-US" sz="2900" smtClean="0"/>
          </a:p>
          <a:p>
            <a:pPr marL="0" lvl="1" indent="-274320" eaLnBrk="1" hangingPunct="1">
              <a:lnSpc>
                <a:spcPct val="90000"/>
              </a:lnSpc>
              <a:spcBef>
                <a:spcPts val="0"/>
              </a:spcBef>
              <a:defRPr/>
            </a:pPr>
            <a:r>
              <a:rPr lang="sr-Latn-CS" sz="2900" smtClean="0"/>
              <a:t>a megadott dátummal kell befejeződnie (m</a:t>
            </a:r>
            <a:r>
              <a:rPr lang="en-US" sz="2900" smtClean="0"/>
              <a:t>ust finish on</a:t>
            </a:r>
            <a:r>
              <a:rPr lang="sr-Latn-CS" sz="2900" smtClean="0"/>
              <a:t>),</a:t>
            </a:r>
            <a:endParaRPr lang="en-US" sz="2900" smtClean="0"/>
          </a:p>
          <a:p>
            <a:pPr marL="0" lvl="1" indent="-274320" eaLnBrk="1" hangingPunct="1">
              <a:lnSpc>
                <a:spcPct val="90000"/>
              </a:lnSpc>
              <a:spcBef>
                <a:spcPts val="0"/>
              </a:spcBef>
              <a:defRPr/>
            </a:pPr>
            <a:r>
              <a:rPr lang="sr-Latn-CS" sz="2900" smtClean="0"/>
              <a:t>a megadott dátummal kell elkezdődnie (m</a:t>
            </a:r>
            <a:r>
              <a:rPr lang="en-US" sz="2900" smtClean="0"/>
              <a:t>ust start on</a:t>
            </a:r>
            <a:r>
              <a:rPr lang="sr-Latn-CS" sz="2900" smtClean="0"/>
              <a:t>),</a:t>
            </a:r>
            <a:endParaRPr lang="en-US" sz="2900" smtClean="0"/>
          </a:p>
          <a:p>
            <a:pPr marL="0" lvl="1" indent="-274320" eaLnBrk="1" hangingPunct="1">
              <a:lnSpc>
                <a:spcPct val="90000"/>
              </a:lnSpc>
              <a:spcBef>
                <a:spcPts val="0"/>
              </a:spcBef>
              <a:defRPr/>
            </a:pPr>
            <a:r>
              <a:rPr lang="sr-Latn-CS" sz="2900" smtClean="0"/>
              <a:t>ne </a:t>
            </a:r>
            <a:r>
              <a:rPr lang="hu-HU" sz="2900" smtClean="0"/>
              <a:t>kezdődjön el hamarabb mint</a:t>
            </a:r>
            <a:r>
              <a:rPr lang="sr-Latn-CS" sz="2900" smtClean="0"/>
              <a:t> (s</a:t>
            </a:r>
            <a:r>
              <a:rPr lang="en-US" sz="2900" smtClean="0"/>
              <a:t>tart no earlier than</a:t>
            </a:r>
            <a:r>
              <a:rPr lang="sr-Latn-CS" sz="2900" smtClean="0"/>
              <a:t>),</a:t>
            </a:r>
            <a:endParaRPr lang="en-US" sz="2900" smtClean="0"/>
          </a:p>
          <a:p>
            <a:pPr marL="0" lvl="1" indent="-274320" eaLnBrk="1" hangingPunct="1">
              <a:lnSpc>
                <a:spcPct val="90000"/>
              </a:lnSpc>
              <a:spcBef>
                <a:spcPts val="0"/>
              </a:spcBef>
              <a:defRPr/>
            </a:pPr>
            <a:r>
              <a:rPr lang="hu-HU" sz="2900" smtClean="0"/>
              <a:t>ne kezdődjön később mint </a:t>
            </a:r>
            <a:r>
              <a:rPr lang="sr-Latn-CS" sz="2900" smtClean="0"/>
              <a:t>(s</a:t>
            </a:r>
            <a:r>
              <a:rPr lang="en-US" sz="2900" smtClean="0"/>
              <a:t>tart no later than</a:t>
            </a:r>
            <a:r>
              <a:rPr lang="sr-Latn-CS" sz="2900" smtClean="0"/>
              <a:t>).</a:t>
            </a:r>
            <a:endParaRPr lang="en-US" sz="2900" smtClean="0"/>
          </a:p>
          <a:p>
            <a:pPr lvl="1" eaLnBrk="1" hangingPunct="1">
              <a:lnSpc>
                <a:spcPct val="90000"/>
              </a:lnSpc>
              <a:defRPr/>
            </a:pPr>
            <a:endParaRPr lang="en-US" sz="2400" smtClean="0"/>
          </a:p>
          <a:p>
            <a:pPr eaLnBrk="1" hangingPunct="1">
              <a:lnSpc>
                <a:spcPct val="90000"/>
              </a:lnSpc>
              <a:defRPr/>
            </a:pPr>
            <a:endParaRPr lang="en-US" sz="2800" smtClean="0"/>
          </a:p>
        </p:txBody>
      </p:sp>
      <p:sp>
        <p:nvSpPr>
          <p:cNvPr id="26628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875BB73C-D643-492B-A926-7EA5234282FE}" type="slidenum">
              <a:rPr lang="en-US" smtClean="0"/>
              <a:pPr/>
              <a:t>55</a:t>
            </a:fld>
            <a:endParaRPr lang="en-US" smtClean="0"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417638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sr-Latn-CS" smtClean="0"/>
              <a:t>Logikai függőségek a tevékenységek között</a:t>
            </a:r>
            <a:endParaRPr lang="en-US" smtClean="0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447800"/>
            <a:ext cx="9144000" cy="5410200"/>
          </a:xfrm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sr-Latn-CS" smtClean="0"/>
              <a:t>Task Information ablak, Predecessor lap, Type cella,</a:t>
            </a:r>
          </a:p>
          <a:p>
            <a:pPr eaLnBrk="1" hangingPunct="1">
              <a:spcBef>
                <a:spcPct val="0"/>
              </a:spcBef>
            </a:pPr>
            <a:r>
              <a:rPr lang="sr-Latn-CS" smtClean="0"/>
              <a:t>A </a:t>
            </a:r>
            <a:r>
              <a:rPr lang="en-US" smtClean="0"/>
              <a:t>logikai </a:t>
            </a:r>
            <a:r>
              <a:rPr lang="sr-Latn-CS" smtClean="0"/>
              <a:t>függőségek (kapcsolatok) fajtái:</a:t>
            </a:r>
            <a:endParaRPr lang="en-US" smtClean="0"/>
          </a:p>
          <a:p>
            <a:pPr lvl="1" eaLnBrk="1" hangingPunct="1">
              <a:spcBef>
                <a:spcPct val="0"/>
              </a:spcBef>
            </a:pPr>
            <a:r>
              <a:rPr lang="hu-HU" sz="3200" smtClean="0"/>
              <a:t>befejezés-kezdés kapcsolat </a:t>
            </a:r>
            <a:r>
              <a:rPr lang="en-US" sz="3200" smtClean="0"/>
              <a:t>(</a:t>
            </a:r>
            <a:r>
              <a:rPr lang="sr-Latn-CS" sz="3200" smtClean="0"/>
              <a:t>FS - finish to start, </a:t>
            </a:r>
            <a:r>
              <a:rPr lang="hu-HU" sz="3200" smtClean="0"/>
              <a:t>ez az alapbeállítás, ezt használjuk leggyakrabban</a:t>
            </a:r>
            <a:r>
              <a:rPr lang="en-US" sz="3200" smtClean="0"/>
              <a:t>)</a:t>
            </a:r>
            <a:r>
              <a:rPr lang="sr-Latn-CS" sz="3200" smtClean="0"/>
              <a:t>,</a:t>
            </a:r>
          </a:p>
          <a:p>
            <a:pPr lvl="1" eaLnBrk="1" hangingPunct="1">
              <a:spcBef>
                <a:spcPct val="0"/>
              </a:spcBef>
            </a:pPr>
            <a:r>
              <a:rPr lang="sr-Latn-CS" sz="3200" smtClean="0"/>
              <a:t>kezdés-befejezés kapcsolat</a:t>
            </a:r>
            <a:r>
              <a:rPr lang="en-US" sz="3200" smtClean="0"/>
              <a:t> (SF</a:t>
            </a:r>
            <a:r>
              <a:rPr lang="hu-HU" sz="3200" smtClean="0"/>
              <a:t> - start to finish</a:t>
            </a:r>
            <a:r>
              <a:rPr lang="en-US" sz="3200" smtClean="0"/>
              <a:t>)</a:t>
            </a:r>
            <a:r>
              <a:rPr lang="sr-Latn-CS" sz="3200" smtClean="0"/>
              <a:t>,</a:t>
            </a:r>
            <a:endParaRPr lang="en-US" sz="3200" smtClean="0"/>
          </a:p>
          <a:p>
            <a:pPr lvl="1" eaLnBrk="1" hangingPunct="1">
              <a:spcBef>
                <a:spcPct val="0"/>
              </a:spcBef>
            </a:pPr>
            <a:r>
              <a:rPr lang="hu-HU" sz="3200" smtClean="0"/>
              <a:t>kezdés-kezdés kapcsolat </a:t>
            </a:r>
            <a:r>
              <a:rPr lang="en-US" sz="3200" smtClean="0"/>
              <a:t>(SS</a:t>
            </a:r>
            <a:r>
              <a:rPr lang="hu-HU" sz="3200" smtClean="0"/>
              <a:t> - start to start</a:t>
            </a:r>
            <a:r>
              <a:rPr lang="en-US" sz="3200" smtClean="0"/>
              <a:t>)</a:t>
            </a:r>
            <a:r>
              <a:rPr lang="sr-Latn-CS" sz="3200" smtClean="0"/>
              <a:t>,</a:t>
            </a:r>
            <a:endParaRPr lang="en-US" sz="3200" smtClean="0"/>
          </a:p>
          <a:p>
            <a:pPr lvl="1" eaLnBrk="1" hangingPunct="1">
              <a:spcBef>
                <a:spcPct val="0"/>
              </a:spcBef>
            </a:pPr>
            <a:r>
              <a:rPr lang="hu-HU" sz="3200" smtClean="0"/>
              <a:t>befejezés-befejezés kapcsolat </a:t>
            </a:r>
            <a:r>
              <a:rPr lang="en-US" sz="3200" smtClean="0"/>
              <a:t>(FF</a:t>
            </a:r>
            <a:r>
              <a:rPr lang="hu-HU" sz="3200" smtClean="0"/>
              <a:t> - finish to finish</a:t>
            </a:r>
            <a:r>
              <a:rPr lang="en-US" sz="3200" smtClean="0"/>
              <a:t>)</a:t>
            </a:r>
            <a:r>
              <a:rPr lang="sr-Latn-CS" sz="3200" smtClean="0"/>
              <a:t>.</a:t>
            </a:r>
            <a:endParaRPr lang="en-US" sz="3200" smtClean="0"/>
          </a:p>
          <a:p>
            <a:pPr lvl="1" eaLnBrk="1" hangingPunct="1"/>
            <a:endParaRPr lang="en-US" smtClean="0"/>
          </a:p>
          <a:p>
            <a:pPr lvl="1" eaLnBrk="1" hangingPunct="1">
              <a:buFontTx/>
              <a:buNone/>
            </a:pPr>
            <a:endParaRPr lang="en-US" smtClean="0"/>
          </a:p>
        </p:txBody>
      </p:sp>
      <p:sp>
        <p:nvSpPr>
          <p:cNvPr id="27652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0B90E101-B9E8-4A21-822A-C0507C272B12}" type="slidenum">
              <a:rPr lang="en-US" smtClean="0"/>
              <a:pPr/>
              <a:t>56</a:t>
            </a:fld>
            <a:endParaRPr lang="en-US" smtClean="0"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858962"/>
          </a:xfrm>
        </p:spPr>
        <p:txBody>
          <a:bodyPr>
            <a:normAutofit fontScale="90000"/>
          </a:bodyPr>
          <a:lstStyle/>
          <a:p>
            <a:r>
              <a:rPr lang="en-US" smtClean="0"/>
              <a:t>3</a:t>
            </a:r>
            <a:r>
              <a:rPr lang="sr-Latn-CS" smtClean="0"/>
              <a:t>.</a:t>
            </a:r>
            <a:r>
              <a:rPr lang="en-US" smtClean="0"/>
              <a:t> gyakorlat</a:t>
            </a:r>
            <a:r>
              <a:rPr lang="hu-HU" smtClean="0"/>
              <a:t>: A tevékenységekre vonatkozó további információk bevitele</a:t>
            </a:r>
            <a:endParaRPr lang="en-US" smtClean="0"/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3048000"/>
            <a:ext cx="8229600" cy="3078163"/>
          </a:xfrm>
        </p:spPr>
        <p:txBody>
          <a:bodyPr/>
          <a:lstStyle/>
          <a:p>
            <a:r>
              <a:rPr lang="en-US" sz="4000" smtClean="0"/>
              <a:t>V</a:t>
            </a:r>
            <a:r>
              <a:rPr lang="hu-HU" sz="4000" smtClean="0"/>
              <a:t>égezzük el a gyakorlatot!</a:t>
            </a:r>
          </a:p>
          <a:p>
            <a:pPr eaLnBrk="1" hangingPunct="1">
              <a:buFontTx/>
              <a:buNone/>
            </a:pPr>
            <a:r>
              <a:rPr lang="sr-Latn-CS" smtClean="0"/>
              <a:t> </a:t>
            </a:r>
            <a:r>
              <a:rPr lang="en-US" smtClean="0"/>
              <a:t> </a:t>
            </a:r>
          </a:p>
        </p:txBody>
      </p:sp>
      <p:sp>
        <p:nvSpPr>
          <p:cNvPr id="28676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02D471DF-5DA3-4D3A-BBC3-2FF6779CB86F}" type="slidenum">
              <a:rPr lang="en-US" smtClean="0"/>
              <a:pPr/>
              <a:t>57</a:t>
            </a:fld>
            <a:endParaRPr lang="en-US" smtClean="0"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316162"/>
          </a:xfrm>
        </p:spPr>
        <p:txBody>
          <a:bodyPr>
            <a:normAutofit/>
          </a:bodyPr>
          <a:lstStyle/>
          <a:p>
            <a:r>
              <a:rPr lang="hu-HU" b="1" smtClean="0"/>
              <a:t>ÚTMUTATÓ A 4. GYAKORLATHOZ</a:t>
            </a:r>
            <a:r>
              <a:rPr lang="hu-HU" smtClean="0"/>
              <a:t>:</a:t>
            </a:r>
            <a:br>
              <a:rPr lang="hu-HU" smtClean="0"/>
            </a:br>
            <a:r>
              <a:rPr lang="hu-HU" smtClean="0"/>
              <a:t>AZ ERŐFORRÁSOK BEVITELE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200400"/>
            <a:ext cx="8229600" cy="3505200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hu-HU" smtClean="0"/>
              <a:t>Az erőforrás nevének beírása,</a:t>
            </a:r>
          </a:p>
          <a:p>
            <a:pPr marL="514350" indent="-514350">
              <a:buFont typeface="+mj-lt"/>
              <a:buAutoNum type="arabicPeriod"/>
            </a:pPr>
            <a:r>
              <a:rPr lang="hu-HU" smtClean="0"/>
              <a:t>Az erőforrás típusának meghatározása,</a:t>
            </a:r>
          </a:p>
          <a:p>
            <a:pPr marL="514350" indent="-514350">
              <a:buFont typeface="+mj-lt"/>
              <a:buAutoNum type="arabicPeriod"/>
            </a:pPr>
            <a:r>
              <a:rPr lang="hu-HU" smtClean="0"/>
              <a:t>Költségek rendelése az erőforrásokhoz,</a:t>
            </a:r>
          </a:p>
          <a:p>
            <a:pPr marL="514350" indent="-514350">
              <a:buFont typeface="+mj-lt"/>
              <a:buAutoNum type="arabicPeriod"/>
            </a:pPr>
            <a:r>
              <a:rPr lang="hu-HU" smtClean="0"/>
              <a:t>Erőforrások rendelése a feladatokhoz,</a:t>
            </a:r>
          </a:p>
          <a:p>
            <a:pPr marL="514350" indent="-514350">
              <a:buFont typeface="+mj-lt"/>
              <a:buAutoNum type="arabicPeriod"/>
            </a:pPr>
            <a:r>
              <a:rPr lang="hu-HU" smtClean="0"/>
              <a:t>A becsült tevékenységhosszak bevitele.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u-HU" smtClean="0"/>
              <a:t>Erőforrások</a:t>
            </a:r>
            <a:endParaRPr lang="en-US" smtClean="0"/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hu-HU" smtClean="0"/>
              <a:t>az erőforrások fajtái</a:t>
            </a:r>
            <a:r>
              <a:rPr lang="sr-Latn-CS" smtClean="0"/>
              <a:t>,</a:t>
            </a:r>
            <a:endParaRPr lang="en-US" smtClean="0"/>
          </a:p>
          <a:p>
            <a:pPr eaLnBrk="1" hangingPunct="1"/>
            <a:r>
              <a:rPr lang="hu-HU" smtClean="0"/>
              <a:t>az erőforrások bevitele</a:t>
            </a:r>
            <a:r>
              <a:rPr lang="sr-Latn-CS" smtClean="0"/>
              <a:t>,</a:t>
            </a:r>
            <a:endParaRPr lang="en-US" smtClean="0"/>
          </a:p>
          <a:p>
            <a:pPr eaLnBrk="1" hangingPunct="1"/>
            <a:r>
              <a:rPr lang="sr-Latn-CS" smtClean="0"/>
              <a:t>erőforrások rendelése a feladatokhoz (tevékenységekhez),</a:t>
            </a:r>
            <a:endParaRPr lang="en-US" smtClean="0"/>
          </a:p>
          <a:p>
            <a:pPr eaLnBrk="1" hangingPunct="1"/>
            <a:r>
              <a:rPr lang="hu-HU" smtClean="0"/>
              <a:t>a </a:t>
            </a:r>
            <a:r>
              <a:rPr lang="en-US" smtClean="0"/>
              <a:t>"munka" </a:t>
            </a:r>
            <a:r>
              <a:rPr lang="hu-HU" smtClean="0"/>
              <a:t>(</a:t>
            </a:r>
            <a:r>
              <a:rPr lang="en-US" smtClean="0"/>
              <a:t>munkamennyis</a:t>
            </a:r>
            <a:r>
              <a:rPr lang="hu-HU" smtClean="0"/>
              <a:t>ég) </a:t>
            </a:r>
            <a:r>
              <a:rPr lang="en-US" smtClean="0"/>
              <a:t>fogalma.</a:t>
            </a:r>
          </a:p>
          <a:p>
            <a:pPr eaLnBrk="1" hangingPunct="1"/>
            <a:endParaRPr lang="en-US" smtClean="0"/>
          </a:p>
          <a:p>
            <a:pPr eaLnBrk="1" hangingPunct="1"/>
            <a:endParaRPr lang="en-US" smtClean="0"/>
          </a:p>
          <a:p>
            <a:pPr eaLnBrk="1" hangingPunct="1">
              <a:buFontTx/>
              <a:buNone/>
            </a:pPr>
            <a:endParaRPr lang="en-US" smtClean="0"/>
          </a:p>
          <a:p>
            <a:pPr eaLnBrk="1" hangingPunct="1"/>
            <a:endParaRPr lang="en-US" smtClean="0"/>
          </a:p>
        </p:txBody>
      </p:sp>
      <p:sp>
        <p:nvSpPr>
          <p:cNvPr id="29700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B286F35E-0D34-48C5-9212-11B6EC0F90F8}" type="slidenum">
              <a:rPr lang="en-US" smtClean="0"/>
              <a:pPr/>
              <a:t>59</a:t>
            </a:fld>
            <a:endParaRPr lang="en-US" smtClean="0"/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/>
          <a:p>
            <a:pPr eaLnBrk="1" hangingPunct="1"/>
            <a:r>
              <a:rPr lang="hu-HU" smtClean="0"/>
              <a:t>Az erőforrások fajtái</a:t>
            </a:r>
            <a:endParaRPr lang="en-US" smtClean="0"/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19200"/>
            <a:ext cx="8686800" cy="5410200"/>
          </a:xfrm>
        </p:spPr>
        <p:txBody>
          <a:bodyPr>
            <a:normAutofit lnSpcReduction="10000"/>
          </a:bodyPr>
          <a:lstStyle/>
          <a:p>
            <a:pPr eaLnBrk="1" hangingPunct="1">
              <a:spcBef>
                <a:spcPts val="0"/>
              </a:spcBef>
              <a:defRPr/>
            </a:pPr>
            <a:r>
              <a:rPr lang="hu-HU" smtClean="0"/>
              <a:t>munka típusú erőforrás</a:t>
            </a:r>
            <a:r>
              <a:rPr lang="sr-Latn-CS" smtClean="0"/>
              <a:t> (emberek vagy csoportok),</a:t>
            </a:r>
          </a:p>
          <a:p>
            <a:pPr eaLnBrk="1" hangingPunct="1">
              <a:spcBef>
                <a:spcPts val="0"/>
              </a:spcBef>
              <a:defRPr/>
            </a:pPr>
            <a:r>
              <a:rPr lang="hu-HU" smtClean="0"/>
              <a:t>eszközök </a:t>
            </a:r>
            <a:r>
              <a:rPr lang="sr-Latn-CS" smtClean="0"/>
              <a:t>(munkagépek, számítógép hardver, helyiségek...),</a:t>
            </a:r>
          </a:p>
          <a:p>
            <a:pPr marL="0" eaLnBrk="1" hangingPunct="1">
              <a:spcBef>
                <a:spcPts val="0"/>
              </a:spcBef>
              <a:buFontTx/>
              <a:buNone/>
              <a:defRPr/>
            </a:pPr>
            <a:r>
              <a:rPr lang="sr-Latn-CS" smtClean="0"/>
              <a:t>A két fenti típust az MS Project munka (</a:t>
            </a:r>
            <a:r>
              <a:rPr lang="sr-Latn-CS" b="1" smtClean="0"/>
              <a:t>Work</a:t>
            </a:r>
            <a:r>
              <a:rPr lang="sr-Latn-CS" smtClean="0"/>
              <a:t>) típusként kezeli</a:t>
            </a:r>
            <a:endParaRPr lang="en-US" smtClean="0"/>
          </a:p>
          <a:p>
            <a:pPr eaLnBrk="1" hangingPunct="1">
              <a:spcBef>
                <a:spcPts val="0"/>
              </a:spcBef>
              <a:defRPr/>
            </a:pPr>
            <a:r>
              <a:rPr lang="hu-HU" smtClean="0"/>
              <a:t>anyagok (</a:t>
            </a:r>
            <a:r>
              <a:rPr lang="hu-HU" b="1" smtClean="0"/>
              <a:t>Material</a:t>
            </a:r>
            <a:r>
              <a:rPr lang="hu-HU" smtClean="0"/>
              <a:t>) </a:t>
            </a:r>
            <a:r>
              <a:rPr lang="sr-Latn-CS" smtClean="0"/>
              <a:t>(a projekt végrehajtása közben fogyó anyagok),</a:t>
            </a:r>
          </a:p>
          <a:p>
            <a:pPr eaLnBrk="1" hangingPunct="1">
              <a:spcBef>
                <a:spcPts val="0"/>
              </a:spcBef>
              <a:defRPr/>
            </a:pPr>
            <a:r>
              <a:rPr lang="sr-Latn-CS" smtClean="0"/>
              <a:t>költségek (</a:t>
            </a:r>
            <a:r>
              <a:rPr lang="sr-Latn-CS" b="1" smtClean="0"/>
              <a:t>Cost</a:t>
            </a:r>
            <a:r>
              <a:rPr lang="sr-Latn-CS" smtClean="0"/>
              <a:t>) (utiköltségek vagy más</a:t>
            </a:r>
            <a:r>
              <a:rPr lang="en-US" smtClean="0"/>
              <a:t>,</a:t>
            </a:r>
            <a:r>
              <a:rPr lang="sr-Latn-CS" smtClean="0"/>
              <a:t> ami nem közvetlenül a projekt végrehajtásával kapcsolatos, de költséggel jár).</a:t>
            </a:r>
          </a:p>
        </p:txBody>
      </p:sp>
      <p:sp>
        <p:nvSpPr>
          <p:cNvPr id="30724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E68F1FA1-603C-4BF8-BB8F-D43F62FC8693}" type="slidenum">
              <a:rPr lang="en-US" smtClean="0"/>
              <a:pPr/>
              <a:t>60</a:t>
            </a:fld>
            <a:endParaRPr lang="en-US" smtClean="0"/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762000"/>
          </a:xfrm>
        </p:spPr>
        <p:txBody>
          <a:bodyPr/>
          <a:lstStyle/>
          <a:p>
            <a:pPr eaLnBrk="1" hangingPunct="1"/>
            <a:r>
              <a:rPr lang="hu-HU" smtClean="0"/>
              <a:t>Az erőforrások bevitele</a:t>
            </a:r>
            <a:endParaRPr lang="en-US" smtClean="0"/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838200"/>
            <a:ext cx="8686800" cy="6019800"/>
          </a:xfrm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sr-Latn-CS" smtClean="0"/>
              <a:t>akkor tanácsos az erőforrások bevitele, ha már a feladatokat bevittük és logikai függőségeiket meghatároztuk,</a:t>
            </a:r>
            <a:endParaRPr lang="en-US" smtClean="0"/>
          </a:p>
          <a:p>
            <a:pPr eaLnBrk="1" hangingPunct="1">
              <a:spcBef>
                <a:spcPct val="0"/>
              </a:spcBef>
            </a:pPr>
            <a:r>
              <a:rPr lang="hu-HU" smtClean="0"/>
              <a:t>nevet kell adni</a:t>
            </a:r>
            <a:r>
              <a:rPr lang="sr-Latn-CS" smtClean="0"/>
              <a:t> (Resource Name)</a:t>
            </a:r>
            <a:r>
              <a:rPr lang="en-US" smtClean="0"/>
              <a:t> </a:t>
            </a:r>
            <a:r>
              <a:rPr lang="hu-HU" smtClean="0"/>
              <a:t>és meg kell határozni a menyiséget</a:t>
            </a:r>
            <a:r>
              <a:rPr lang="sr-Latn-CS" smtClean="0"/>
              <a:t> (Units) minden erőforrásnál,</a:t>
            </a:r>
            <a:endParaRPr lang="en-US" smtClean="0"/>
          </a:p>
          <a:p>
            <a:pPr eaLnBrk="1" hangingPunct="1">
              <a:spcBef>
                <a:spcPct val="0"/>
              </a:spcBef>
            </a:pPr>
            <a:r>
              <a:rPr lang="sr-Latn-CS" smtClean="0"/>
              <a:t>a tevékenységhossz (Duration) a tervezett idő  napokban kifejezve, amely alatt a tevékenység elvégezhető,</a:t>
            </a:r>
            <a:endParaRPr lang="en-US" smtClean="0"/>
          </a:p>
          <a:p>
            <a:pPr eaLnBrk="1" hangingPunct="1">
              <a:spcBef>
                <a:spcPct val="0"/>
              </a:spcBef>
            </a:pPr>
            <a:r>
              <a:rPr lang="sr-Latn-CS" smtClean="0"/>
              <a:t>a munkamennyiség</a:t>
            </a:r>
            <a:r>
              <a:rPr lang="en-US" smtClean="0"/>
              <a:t> </a:t>
            </a:r>
            <a:r>
              <a:rPr lang="sr-Latn-CS" smtClean="0"/>
              <a:t>(Work) </a:t>
            </a:r>
            <a:r>
              <a:rPr lang="hu-HU" smtClean="0"/>
              <a:t>a feladat elvégzésre fordított erőfeszítés mennyisége, órákban kifejezve</a:t>
            </a:r>
            <a:r>
              <a:rPr lang="sr-Latn-CS" smtClean="0"/>
              <a:t>.</a:t>
            </a:r>
            <a:endParaRPr lang="en-US" smtClean="0"/>
          </a:p>
          <a:p>
            <a:pPr eaLnBrk="1" hangingPunct="1"/>
            <a:endParaRPr lang="en-US" sz="2800" smtClean="0"/>
          </a:p>
        </p:txBody>
      </p:sp>
      <p:sp>
        <p:nvSpPr>
          <p:cNvPr id="31748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C187CB8C-BAB7-42AF-B298-2B831B1545F3}" type="slidenum">
              <a:rPr lang="en-US" smtClean="0"/>
              <a:pPr/>
              <a:t>61</a:t>
            </a:fld>
            <a:endParaRPr lang="en-US" smtClean="0"/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>4</a:t>
            </a:r>
            <a:r>
              <a:rPr lang="sr-Latn-CS" smtClean="0"/>
              <a:t>. gyakorlat: </a:t>
            </a:r>
            <a:r>
              <a:rPr lang="hu-HU" smtClean="0"/>
              <a:t>Az erőforrások bevitele</a:t>
            </a:r>
            <a:endParaRPr lang="en-US" smtClean="0"/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514600"/>
            <a:ext cx="8229600" cy="3611563"/>
          </a:xfrm>
        </p:spPr>
        <p:txBody>
          <a:bodyPr/>
          <a:lstStyle/>
          <a:p>
            <a:r>
              <a:rPr lang="en-US" sz="4000" smtClean="0"/>
              <a:t>V</a:t>
            </a:r>
            <a:r>
              <a:rPr lang="hu-HU" sz="4000" smtClean="0"/>
              <a:t>égezzük el a gyakorlatot!</a:t>
            </a:r>
          </a:p>
          <a:p>
            <a:pPr eaLnBrk="1" hangingPunct="1"/>
            <a:endParaRPr lang="en-US" smtClean="0"/>
          </a:p>
        </p:txBody>
      </p:sp>
      <p:sp>
        <p:nvSpPr>
          <p:cNvPr id="32772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CF20C573-8B5E-4A6D-B3E5-01F03E86DC9E}" type="slidenum">
              <a:rPr lang="en-US" smtClean="0"/>
              <a:pPr/>
              <a:t>62</a:t>
            </a:fld>
            <a:endParaRPr lang="en-US" smtClean="0"/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316162"/>
          </a:xfrm>
        </p:spPr>
        <p:txBody>
          <a:bodyPr>
            <a:normAutofit/>
          </a:bodyPr>
          <a:lstStyle/>
          <a:p>
            <a:r>
              <a:rPr lang="hu-HU" b="1" smtClean="0"/>
              <a:t>ÚTMUTATÓ A 5. GYAKORLATHOZ</a:t>
            </a:r>
            <a:r>
              <a:rPr lang="hu-HU" smtClean="0"/>
              <a:t>:</a:t>
            </a:r>
            <a:br>
              <a:rPr lang="hu-HU" smtClean="0"/>
            </a:br>
            <a:r>
              <a:rPr lang="hu-HU" smtClean="0"/>
              <a:t>A BÁZISTERV MENTÉSE ÉS A TÉNYLEGES ÉRTÉKEK BEVITELE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743200"/>
            <a:ext cx="8686800" cy="4114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u-HU" sz="4000" smtClean="0"/>
              <a:t>A projektterv elkészítésével a projekt szervezése nem fejeződött be.</a:t>
            </a:r>
          </a:p>
          <a:p>
            <a:pPr marL="0" indent="0">
              <a:buNone/>
            </a:pPr>
            <a:r>
              <a:rPr lang="hu-HU" sz="4000" smtClean="0"/>
              <a:t>A további teenndők:</a:t>
            </a:r>
          </a:p>
          <a:p>
            <a:pPr marL="514350" indent="-514350">
              <a:buFont typeface="+mj-lt"/>
              <a:buAutoNum type="arabicPeriod"/>
            </a:pPr>
            <a:r>
              <a:rPr lang="hu-HU" sz="4000" smtClean="0"/>
              <a:t>A bázisterv mentése</a:t>
            </a:r>
          </a:p>
          <a:p>
            <a:pPr marL="514350" indent="-514350">
              <a:buFont typeface="+mj-lt"/>
              <a:buAutoNum type="arabicPeriod"/>
            </a:pPr>
            <a:r>
              <a:rPr lang="hu-HU" sz="4000" smtClean="0"/>
              <a:t>A projekt nyomon követése</a:t>
            </a:r>
            <a:endParaRPr lang="en-US" sz="4000"/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sr-Latn-CS" smtClean="0"/>
              <a:t>A projekt végrehajtásának nyomon követése (Tracking)</a:t>
            </a:r>
            <a:endParaRPr lang="en-US" smtClean="0"/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057400"/>
            <a:ext cx="8229600" cy="4068763"/>
          </a:xfrm>
        </p:spPr>
        <p:txBody>
          <a:bodyPr/>
          <a:lstStyle/>
          <a:p>
            <a:pPr eaLnBrk="1" hangingPunct="1"/>
            <a:r>
              <a:rPr lang="sr-Latn-CS" smtClean="0"/>
              <a:t>a bázisterv mentése,</a:t>
            </a:r>
            <a:endParaRPr lang="en-US" smtClean="0"/>
          </a:p>
          <a:p>
            <a:pPr eaLnBrk="1" hangingPunct="1"/>
            <a:r>
              <a:rPr lang="hu-HU" smtClean="0"/>
              <a:t>a tényleges előrehaladásra vonatkozó információk bevitele.</a:t>
            </a:r>
            <a:endParaRPr lang="en-US" smtClean="0"/>
          </a:p>
        </p:txBody>
      </p:sp>
      <p:sp>
        <p:nvSpPr>
          <p:cNvPr id="33796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2A685A3E-7CC8-44DB-9076-BC7329F7FB46}" type="slidenum">
              <a:rPr lang="en-US" smtClean="0"/>
              <a:pPr/>
              <a:t>64</a:t>
            </a:fld>
            <a:endParaRPr lang="en-US" smtClean="0"/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u-HU" smtClean="0"/>
              <a:t>A bázisterv mentése</a:t>
            </a:r>
            <a:endParaRPr lang="en-US" smtClean="0"/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hu-HU" smtClean="0"/>
              <a:t>a bázisterv mentésének célja</a:t>
            </a:r>
            <a:r>
              <a:rPr lang="sr-Latn-CS" smtClean="0"/>
              <a:t>,</a:t>
            </a:r>
            <a:endParaRPr lang="en-US" smtClean="0"/>
          </a:p>
          <a:p>
            <a:pPr eaLnBrk="1" hangingPunct="1"/>
            <a:r>
              <a:rPr lang="hu-HU" smtClean="0"/>
              <a:t>hogyan végezzük</a:t>
            </a:r>
            <a:r>
              <a:rPr lang="en-US" smtClean="0"/>
              <a:t>?</a:t>
            </a:r>
          </a:p>
          <a:p>
            <a:pPr lvl="1" eaLnBrk="1" hangingPunct="1"/>
            <a:r>
              <a:rPr lang="sr-Latn-CS" smtClean="0"/>
              <a:t>Tools</a:t>
            </a:r>
            <a:r>
              <a:rPr lang="en-US" smtClean="0"/>
              <a:t> </a:t>
            </a:r>
            <a:r>
              <a:rPr lang="sr-Latn-CS" smtClean="0">
                <a:cs typeface="Arial" charset="0"/>
              </a:rPr>
              <a:t>→</a:t>
            </a:r>
            <a:r>
              <a:rPr lang="en-US" smtClean="0">
                <a:cs typeface="Arial" charset="0"/>
              </a:rPr>
              <a:t> Tracking </a:t>
            </a:r>
            <a:r>
              <a:rPr lang="sr-Latn-CS" smtClean="0">
                <a:cs typeface="Arial" charset="0"/>
              </a:rPr>
              <a:t>→</a:t>
            </a:r>
            <a:r>
              <a:rPr lang="en-US" smtClean="0">
                <a:cs typeface="Arial" charset="0"/>
              </a:rPr>
              <a:t> </a:t>
            </a:r>
            <a:r>
              <a:rPr lang="en-US" smtClean="0"/>
              <a:t>Save Baseline</a:t>
            </a:r>
            <a:r>
              <a:rPr lang="en-US" i="1" smtClean="0"/>
              <a:t> </a:t>
            </a:r>
          </a:p>
          <a:p>
            <a:pPr lvl="1" eaLnBrk="1" hangingPunct="1"/>
            <a:r>
              <a:rPr lang="hu-HU" smtClean="0"/>
              <a:t>be kell kapcsolni az </a:t>
            </a:r>
            <a:r>
              <a:rPr lang="en-US" smtClean="0"/>
              <a:t>Entire project</a:t>
            </a:r>
            <a:r>
              <a:rPr lang="hu-HU" smtClean="0"/>
              <a:t> opciót</a:t>
            </a:r>
            <a:r>
              <a:rPr lang="en-US" smtClean="0"/>
              <a:t>!</a:t>
            </a:r>
          </a:p>
        </p:txBody>
      </p:sp>
      <p:sp>
        <p:nvSpPr>
          <p:cNvPr id="34820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F9972049-3419-43E9-9C4F-F99C8FD12AF7}" type="slidenum">
              <a:rPr lang="en-US" smtClean="0"/>
              <a:pPr/>
              <a:t>65</a:t>
            </a:fld>
            <a:endParaRPr lang="en-US" smtClean="0"/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hu-HU" smtClean="0"/>
              <a:t>A tényleges előrehaladásra vonatkozó információk bevitele</a:t>
            </a:r>
            <a:endParaRPr lang="en-US" smtClean="0"/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76400"/>
            <a:ext cx="8229600" cy="5181600"/>
          </a:xfrm>
        </p:spPr>
        <p:txBody>
          <a:bodyPr/>
          <a:lstStyle/>
          <a:p>
            <a:pPr eaLnBrk="1" hangingPunct="1"/>
            <a:r>
              <a:rPr lang="sr-Latn-CS" smtClean="0"/>
              <a:t>nyissuk meg a Task Sheet ablakot,</a:t>
            </a:r>
            <a:endParaRPr lang="en-US" smtClean="0"/>
          </a:p>
          <a:p>
            <a:pPr eaLnBrk="1" hangingPunct="1"/>
            <a:r>
              <a:rPr lang="hu-HU" smtClean="0"/>
              <a:t>vigyük be a tényleges kezdés dátumát</a:t>
            </a:r>
            <a:r>
              <a:rPr lang="sr-Latn-CS" smtClean="0"/>
              <a:t>,</a:t>
            </a:r>
            <a:endParaRPr lang="en-US" smtClean="0"/>
          </a:p>
          <a:p>
            <a:pPr lvl="1" eaLnBrk="1" hangingPunct="1"/>
            <a:r>
              <a:rPr lang="hu-HU" sz="3200" smtClean="0"/>
              <a:t>szüntessük meg a felesleges korlátokat</a:t>
            </a:r>
            <a:r>
              <a:rPr lang="sr-Latn-CS" sz="3200" smtClean="0"/>
              <a:t>,</a:t>
            </a:r>
            <a:endParaRPr lang="en-US" sz="3200" smtClean="0"/>
          </a:p>
          <a:p>
            <a:pPr eaLnBrk="1" hangingPunct="1"/>
            <a:r>
              <a:rPr lang="hu-HU" smtClean="0"/>
              <a:t>vigyük be a tevékenység tényleges hosszát</a:t>
            </a:r>
            <a:r>
              <a:rPr lang="sr-Latn-CS" smtClean="0"/>
              <a:t>,</a:t>
            </a:r>
            <a:endParaRPr lang="en-US" smtClean="0"/>
          </a:p>
          <a:p>
            <a:pPr eaLnBrk="1" hangingPunct="1"/>
            <a:r>
              <a:rPr lang="hu-HU" smtClean="0"/>
              <a:t>igazítsuk a tevékenység elvégzettségének fokát </a:t>
            </a:r>
            <a:r>
              <a:rPr lang="en-US" smtClean="0"/>
              <a:t>100%</a:t>
            </a:r>
            <a:r>
              <a:rPr lang="hu-HU" smtClean="0"/>
              <a:t>-ra</a:t>
            </a:r>
            <a:r>
              <a:rPr lang="sr-Latn-CS" smtClean="0"/>
              <a:t>,</a:t>
            </a:r>
            <a:endParaRPr lang="en-US" smtClean="0"/>
          </a:p>
          <a:p>
            <a:pPr eaLnBrk="1" hangingPunct="1"/>
            <a:r>
              <a:rPr lang="hu-HU" smtClean="0"/>
              <a:t>lényeges, hogy az adatokat milyen sorrendben visszük be.</a:t>
            </a:r>
            <a:endParaRPr lang="en-US" smtClean="0"/>
          </a:p>
        </p:txBody>
      </p:sp>
      <p:sp>
        <p:nvSpPr>
          <p:cNvPr id="35844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4827F8B5-CBD7-414A-8FD3-D170BEE27A4F}" type="slidenum">
              <a:rPr lang="en-US" smtClean="0"/>
              <a:pPr/>
              <a:t>66</a:t>
            </a:fld>
            <a:endParaRPr lang="en-US" smtClean="0"/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smtClean="0"/>
              <a:t>5</a:t>
            </a:r>
            <a:r>
              <a:rPr lang="sr-Latn-CS" smtClean="0"/>
              <a:t>. gyakorlat: A bázisterv mentése és a tényleges értékek bevitele</a:t>
            </a:r>
            <a:endParaRPr lang="en-US" smtClean="0"/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590800"/>
            <a:ext cx="8229600" cy="3535363"/>
          </a:xfrm>
        </p:spPr>
        <p:txBody>
          <a:bodyPr/>
          <a:lstStyle/>
          <a:p>
            <a:pPr eaLnBrk="1" hangingPunct="1"/>
            <a:r>
              <a:rPr lang="hu-HU" smtClean="0"/>
              <a:t>Végezzük el a gyakorlatot!</a:t>
            </a:r>
            <a:endParaRPr lang="en-US" smtClean="0"/>
          </a:p>
        </p:txBody>
      </p:sp>
      <p:sp>
        <p:nvSpPr>
          <p:cNvPr id="36868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6BE63400-2D69-48DB-9008-288DC76E2CAE}" type="slidenum">
              <a:rPr lang="en-US" smtClean="0"/>
              <a:pPr/>
              <a:t>67</a:t>
            </a:fld>
            <a:endParaRPr lang="en-US" smtClean="0"/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524000"/>
          </a:xfrm>
        </p:spPr>
        <p:txBody>
          <a:bodyPr>
            <a:normAutofit/>
          </a:bodyPr>
          <a:lstStyle/>
          <a:p>
            <a:r>
              <a:rPr lang="hu-HU" b="1" smtClean="0"/>
              <a:t>ÚTMUTATÓ A 6. GYAKORLATHOZ:</a:t>
            </a:r>
            <a:br>
              <a:rPr lang="hu-HU" b="1" smtClean="0"/>
            </a:br>
            <a:r>
              <a:rPr lang="hu-HU" smtClean="0"/>
              <a:t>NÉZETEK, TÁBLÁZATOK, SZŰRŐK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57400"/>
            <a:ext cx="8229600" cy="4648200"/>
          </a:xfrm>
        </p:spPr>
        <p:txBody>
          <a:bodyPr/>
          <a:lstStyle/>
          <a:p>
            <a:r>
              <a:rPr lang="sr-Latn-CS" smtClean="0"/>
              <a:t>a leggyakrabban alkalmazott nézetek (Views):</a:t>
            </a:r>
            <a:endParaRPr lang="en-US" smtClean="0"/>
          </a:p>
          <a:p>
            <a:pPr lvl="1"/>
            <a:r>
              <a:rPr lang="sr-Latn-CS" sz="3200" smtClean="0"/>
              <a:t>Task View nézet,</a:t>
            </a:r>
            <a:endParaRPr lang="en-US" sz="3200" smtClean="0"/>
          </a:p>
          <a:p>
            <a:pPr lvl="1"/>
            <a:r>
              <a:rPr lang="en-US" sz="3200" smtClean="0"/>
              <a:t>Gantt Chart</a:t>
            </a:r>
            <a:r>
              <a:rPr lang="hu-HU" sz="3200" smtClean="0"/>
              <a:t> nézet</a:t>
            </a:r>
            <a:r>
              <a:rPr lang="sr-Latn-CS" sz="3200" smtClean="0"/>
              <a:t>,</a:t>
            </a:r>
            <a:r>
              <a:rPr lang="en-US" sz="3200" i="1" smtClean="0"/>
              <a:t> </a:t>
            </a:r>
          </a:p>
          <a:p>
            <a:pPr lvl="1"/>
            <a:r>
              <a:rPr lang="hu-HU" sz="3200" smtClean="0"/>
              <a:t>Tracking</a:t>
            </a:r>
            <a:r>
              <a:rPr lang="en-US" sz="3200" smtClean="0"/>
              <a:t> Gantt </a:t>
            </a:r>
            <a:r>
              <a:rPr lang="hu-HU" sz="3200" smtClean="0"/>
              <a:t>nézet</a:t>
            </a:r>
            <a:r>
              <a:rPr lang="sr-Latn-CS" sz="3200" smtClean="0"/>
              <a:t>,</a:t>
            </a:r>
            <a:endParaRPr lang="en-US" sz="3200" i="1" smtClean="0"/>
          </a:p>
          <a:p>
            <a:pPr lvl="1"/>
            <a:r>
              <a:rPr lang="sr-Latn-CS" sz="3200" smtClean="0"/>
              <a:t>saját szerkesztésű nézetek.</a:t>
            </a:r>
            <a:endParaRPr lang="en-US" sz="3200" smtClean="0"/>
          </a:p>
          <a:p>
            <a:r>
              <a:rPr lang="hu-HU" smtClean="0"/>
              <a:t>táblázatok </a:t>
            </a:r>
            <a:r>
              <a:rPr lang="sr-Latn-CS" smtClean="0"/>
              <a:t>(Tables),</a:t>
            </a:r>
            <a:endParaRPr lang="en-US" smtClean="0"/>
          </a:p>
          <a:p>
            <a:r>
              <a:rPr lang="hu-HU" smtClean="0"/>
              <a:t>szűrők és csoportok </a:t>
            </a:r>
            <a:r>
              <a:rPr lang="sr-Latn-CS" smtClean="0"/>
              <a:t>(Filters, Groups).</a:t>
            </a:r>
            <a:endParaRPr lang="en-US" smtClean="0"/>
          </a:p>
          <a:p>
            <a:pPr>
              <a:buNone/>
            </a:pPr>
            <a:endParaRPr lang="en-US"/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r-Latn-CS" smtClean="0"/>
              <a:t>Task Sheet nézet</a:t>
            </a:r>
            <a:endParaRPr lang="en-US" smtClean="0"/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sr-Latn-CS" smtClean="0"/>
              <a:t>gyakran alapul szolgál más nézeteknek,</a:t>
            </a:r>
            <a:endParaRPr lang="en-US" smtClean="0"/>
          </a:p>
          <a:p>
            <a:pPr eaLnBrk="1" hangingPunct="1"/>
            <a:r>
              <a:rPr lang="sr-Latn-CS" smtClean="0"/>
              <a:t>jól alkalmazható saját szerkesztésű nézeteknél.</a:t>
            </a:r>
            <a:endParaRPr lang="en-US" smtClean="0"/>
          </a:p>
        </p:txBody>
      </p:sp>
      <p:sp>
        <p:nvSpPr>
          <p:cNvPr id="38916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92E3D025-8B5D-4D09-97E9-14CFA2031AB7}" type="slidenum">
              <a:rPr lang="en-US" smtClean="0"/>
              <a:pPr/>
              <a:t>69</a:t>
            </a:fld>
            <a:endParaRPr lang="en-US" smtClean="0"/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Gantt Chart</a:t>
            </a:r>
            <a:r>
              <a:rPr lang="hu-HU" smtClean="0"/>
              <a:t> nézet</a:t>
            </a:r>
            <a:endParaRPr lang="en-US" smtClean="0"/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smtClean="0"/>
          </a:p>
          <a:p>
            <a:pPr eaLnBrk="1" hangingPunct="1"/>
            <a:endParaRPr lang="en-US" smtClean="0"/>
          </a:p>
        </p:txBody>
      </p:sp>
      <p:pic>
        <p:nvPicPr>
          <p:cNvPr id="39940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14400" y="1295400"/>
            <a:ext cx="7315200" cy="5305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9941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7A4A750D-9977-4FAB-A91C-BEF7A5A5CA04}" type="slidenum">
              <a:rPr lang="en-US" smtClean="0"/>
              <a:pPr/>
              <a:t>70</a:t>
            </a:fld>
            <a:endParaRPr lang="en-US" smtClean="0"/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r-Latn-CS" smtClean="0"/>
              <a:t>T</a:t>
            </a:r>
            <a:r>
              <a:rPr lang="en-US" smtClean="0"/>
              <a:t>racking Gantt</a:t>
            </a:r>
            <a:r>
              <a:rPr lang="hu-HU" smtClean="0"/>
              <a:t> nézet</a:t>
            </a:r>
            <a:endParaRPr lang="en-US" smtClean="0"/>
          </a:p>
        </p:txBody>
      </p:sp>
      <p:pic>
        <p:nvPicPr>
          <p:cNvPr id="40963" name="Picture 3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457200" y="1516063"/>
            <a:ext cx="8382000" cy="4610100"/>
          </a:xfrm>
        </p:spPr>
      </p:pic>
      <p:sp>
        <p:nvSpPr>
          <p:cNvPr id="40964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18355408-0169-4AD9-A272-D87911F862E5}" type="slidenum">
              <a:rPr lang="en-US" smtClean="0"/>
              <a:pPr/>
              <a:t>71</a:t>
            </a:fld>
            <a:endParaRPr lang="en-US" smtClean="0"/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/>
          <a:lstStyle/>
          <a:p>
            <a:pPr eaLnBrk="1" hangingPunct="1"/>
            <a:r>
              <a:rPr lang="hu-HU" smtClean="0"/>
              <a:t>Saját szerkesztésű nézetek</a:t>
            </a:r>
            <a:endParaRPr lang="en-US" smtClean="0"/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hu-HU" smtClean="0"/>
              <a:t>A nézetek a következő elemeket tartalmazzák:</a:t>
            </a:r>
            <a:endParaRPr lang="en-US" smtClean="0"/>
          </a:p>
          <a:p>
            <a:pPr lvl="1" eaLnBrk="1" hangingPunct="1"/>
            <a:r>
              <a:rPr lang="sr-Latn-CS" smtClean="0"/>
              <a:t>t</a:t>
            </a:r>
            <a:r>
              <a:rPr lang="hu-HU" smtClean="0"/>
              <a:t>áblázatok</a:t>
            </a:r>
            <a:r>
              <a:rPr lang="sr-Latn-CS" smtClean="0"/>
              <a:t>,</a:t>
            </a:r>
            <a:endParaRPr lang="en-US" smtClean="0"/>
          </a:p>
          <a:p>
            <a:pPr lvl="1" eaLnBrk="1" hangingPunct="1"/>
            <a:r>
              <a:rPr lang="hu-HU" smtClean="0"/>
              <a:t>szűrési eredmények</a:t>
            </a:r>
            <a:r>
              <a:rPr lang="sr-Latn-CS" smtClean="0"/>
              <a:t>,</a:t>
            </a:r>
            <a:endParaRPr lang="en-US" smtClean="0"/>
          </a:p>
          <a:p>
            <a:pPr lvl="1" eaLnBrk="1" hangingPunct="1"/>
            <a:r>
              <a:rPr lang="hu-HU" smtClean="0"/>
              <a:t>csoportok</a:t>
            </a:r>
            <a:r>
              <a:rPr lang="sr-Latn-CS" smtClean="0"/>
              <a:t>.</a:t>
            </a:r>
            <a:endParaRPr lang="en-US" smtClean="0"/>
          </a:p>
          <a:p>
            <a:pPr eaLnBrk="1" hangingPunct="1"/>
            <a:r>
              <a:rPr lang="sr-Latn-CS" smtClean="0"/>
              <a:t>Tanácsos  másolni és új név alatt elmenteni a saját szerkesztésű nézeteket és a velük kapcsolatos szűrőket és csoportokat.</a:t>
            </a:r>
            <a:endParaRPr lang="en-US" smtClean="0"/>
          </a:p>
          <a:p>
            <a:pPr eaLnBrk="1" hangingPunct="1">
              <a:buFontTx/>
              <a:buNone/>
            </a:pPr>
            <a:endParaRPr lang="en-US" smtClean="0"/>
          </a:p>
        </p:txBody>
      </p:sp>
      <p:sp>
        <p:nvSpPr>
          <p:cNvPr id="41988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E48B700F-26DE-4503-BEA4-C1A6479361B9}" type="slidenum">
              <a:rPr lang="en-US" smtClean="0"/>
              <a:pPr/>
              <a:t>72</a:t>
            </a:fld>
            <a:endParaRPr lang="en-US" smtClean="0"/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u-HU" smtClean="0"/>
              <a:t>Táblázatok</a:t>
            </a:r>
            <a:endParaRPr lang="en-US" smtClean="0"/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905000"/>
            <a:ext cx="8229600" cy="4221163"/>
          </a:xfrm>
        </p:spPr>
        <p:txBody>
          <a:bodyPr/>
          <a:lstStyle/>
          <a:p>
            <a:pPr eaLnBrk="1" hangingPunct="1"/>
            <a:r>
              <a:rPr lang="pl-PL" smtClean="0"/>
              <a:t>Adatok bemutatása oszlopokba és sorokba rendezve.</a:t>
            </a:r>
          </a:p>
          <a:p>
            <a:pPr eaLnBrk="1" hangingPunct="1"/>
            <a:r>
              <a:rPr lang="sr-Latn-CS" smtClean="0"/>
              <a:t>Szerkesztési információkat is őriz a szoftver a táblázatokra vonatkozóan.</a:t>
            </a:r>
            <a:endParaRPr lang="en-US" smtClean="0"/>
          </a:p>
        </p:txBody>
      </p:sp>
      <p:sp>
        <p:nvSpPr>
          <p:cNvPr id="43012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53D263E0-69E2-460C-9AE6-8CEA98DED900}" type="slidenum">
              <a:rPr lang="en-US" smtClean="0"/>
              <a:pPr/>
              <a:t>73</a:t>
            </a:fld>
            <a:endParaRPr lang="en-US" smtClean="0"/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417638"/>
          </a:xfrm>
        </p:spPr>
        <p:txBody>
          <a:bodyPr/>
          <a:lstStyle/>
          <a:p>
            <a:pPr eaLnBrk="1" hangingPunct="1"/>
            <a:r>
              <a:rPr lang="hu-HU" smtClean="0"/>
              <a:t>Szűrők és csoportok</a:t>
            </a:r>
            <a:endParaRPr lang="en-US" smtClean="0"/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524000"/>
            <a:ext cx="8229600" cy="51054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hu-HU" smtClean="0"/>
              <a:t>A szűrők - lehetővé teszik a tevékenységek részhalmazának kiválasztását és megjelenítését</a:t>
            </a:r>
            <a:r>
              <a:rPr lang="sr-Latn-CS" smtClean="0"/>
              <a:t>.</a:t>
            </a:r>
            <a:endParaRPr lang="en-US" smtClean="0"/>
          </a:p>
          <a:p>
            <a:pPr eaLnBrk="1" hangingPunct="1">
              <a:lnSpc>
                <a:spcPct val="90000"/>
              </a:lnSpc>
            </a:pPr>
            <a:r>
              <a:rPr lang="hu-HU" smtClean="0"/>
              <a:t>A csoportok </a:t>
            </a:r>
            <a:r>
              <a:rPr lang="en-US" smtClean="0"/>
              <a:t>- </a:t>
            </a:r>
            <a:r>
              <a:rPr lang="hu-HU" smtClean="0"/>
              <a:t>a sorokat tudják átszervezni a tartalmuk alapján</a:t>
            </a:r>
            <a:r>
              <a:rPr lang="en-US" smtClean="0"/>
              <a:t>.</a:t>
            </a:r>
          </a:p>
          <a:p>
            <a:pPr eaLnBrk="1" hangingPunct="1">
              <a:lnSpc>
                <a:spcPct val="90000"/>
              </a:lnSpc>
            </a:pPr>
            <a:r>
              <a:rPr lang="hu-HU" smtClean="0"/>
              <a:t>A szűrőket és csoportokat használhatjuk együtt is és külön-külön is.</a:t>
            </a:r>
            <a:endParaRPr lang="en-US" smtClean="0"/>
          </a:p>
          <a:p>
            <a:pPr eaLnBrk="1" hangingPunct="1">
              <a:lnSpc>
                <a:spcPct val="90000"/>
              </a:lnSpc>
            </a:pPr>
            <a:r>
              <a:rPr lang="hu-HU" smtClean="0"/>
              <a:t>Szűrők és csoportok létrehozásakor használhatunk egy vagy több feltételt</a:t>
            </a:r>
            <a:r>
              <a:rPr lang="sr-Latn-CS" smtClean="0"/>
              <a:t>.</a:t>
            </a:r>
            <a:endParaRPr lang="en-US" smtClean="0"/>
          </a:p>
        </p:txBody>
      </p:sp>
      <p:sp>
        <p:nvSpPr>
          <p:cNvPr id="44036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1D65CB89-6279-407B-BF66-D172BC7000D6}" type="slidenum">
              <a:rPr lang="en-US" smtClean="0"/>
              <a:pPr/>
              <a:t>74</a:t>
            </a:fld>
            <a:endParaRPr lang="en-US" smtClean="0"/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630362"/>
          </a:xfrm>
        </p:spPr>
        <p:txBody>
          <a:bodyPr>
            <a:normAutofit/>
          </a:bodyPr>
          <a:lstStyle/>
          <a:p>
            <a:pPr eaLnBrk="1" hangingPunct="1"/>
            <a:r>
              <a:rPr lang="en-US" smtClean="0"/>
              <a:t>6</a:t>
            </a:r>
            <a:r>
              <a:rPr lang="sr-Latn-CS" smtClean="0"/>
              <a:t>. gyakorlat: Nézetek, táblázatok, szűrők</a:t>
            </a:r>
            <a:endParaRPr lang="en-US" smtClean="0"/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590800"/>
            <a:ext cx="8229600" cy="3535363"/>
          </a:xfrm>
        </p:spPr>
        <p:txBody>
          <a:bodyPr/>
          <a:lstStyle/>
          <a:p>
            <a:r>
              <a:rPr lang="hu-HU" smtClean="0"/>
              <a:t>Végezzük el a gyakorlatot!</a:t>
            </a:r>
            <a:endParaRPr lang="en-US" smtClean="0"/>
          </a:p>
          <a:p>
            <a:pPr eaLnBrk="1" hangingPunct="1">
              <a:buFontTx/>
              <a:buNone/>
            </a:pPr>
            <a:endParaRPr lang="en-US" smtClean="0"/>
          </a:p>
        </p:txBody>
      </p:sp>
      <p:sp>
        <p:nvSpPr>
          <p:cNvPr id="45060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79F3272E-BD63-42FB-8B97-5C7D4E10339B}" type="slidenum">
              <a:rPr lang="en-US" smtClean="0"/>
              <a:pPr/>
              <a:t>75</a:t>
            </a:fld>
            <a:endParaRPr lang="en-US" smtClean="0"/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57400"/>
            <a:ext cx="8229600" cy="40687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hu-HU" sz="4400" smtClean="0"/>
              <a:t>A 2. PÉLDA</a:t>
            </a:r>
          </a:p>
          <a:p>
            <a:pPr marL="0" indent="0" algn="ctr">
              <a:buNone/>
            </a:pPr>
            <a:r>
              <a:rPr lang="hu-HU" sz="4400" b="1" smtClean="0"/>
              <a:t>(FÉSZERÉPÍTÉS)</a:t>
            </a:r>
          </a:p>
          <a:p>
            <a:pPr marL="0" indent="0" algn="ctr">
              <a:buNone/>
            </a:pPr>
            <a:r>
              <a:rPr lang="hu-HU" sz="4400" smtClean="0"/>
              <a:t>VÉGE</a:t>
            </a:r>
          </a:p>
          <a:p>
            <a:pPr marL="0" indent="0" algn="ctr">
              <a:buNone/>
            </a:pPr>
            <a:endParaRPr lang="en-US" sz="4400"/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630362"/>
          </a:xfrm>
        </p:spPr>
        <p:txBody>
          <a:bodyPr>
            <a:normAutofit/>
          </a:bodyPr>
          <a:lstStyle/>
          <a:p>
            <a:r>
              <a:rPr lang="hu-HU" smtClean="0"/>
              <a:t>III-3 ÚJ UTAZÁSI PROGRAM BEVEZETÉSE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458200" cy="4876800"/>
          </a:xfrm>
        </p:spPr>
        <p:txBody>
          <a:bodyPr>
            <a:no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hu-HU" smtClean="0"/>
              <a:t>Cél: Röviden bemutatni egy olyan színvonalú projekttervet, amilyen a vizsgamunka kell hogy legyen.</a:t>
            </a:r>
          </a:p>
          <a:p>
            <a:pPr marL="514350" indent="-514350">
              <a:buFont typeface="+mj-lt"/>
              <a:buAutoNum type="arabicPeriod"/>
            </a:pPr>
            <a:r>
              <a:rPr lang="hu-HU" smtClean="0"/>
              <a:t>A példa egyszerűsége a következő dolgokban nyilvánul meg: </a:t>
            </a:r>
          </a:p>
          <a:p>
            <a:pPr marL="731520" indent="-274320">
              <a:spcBef>
                <a:spcPts val="0"/>
              </a:spcBef>
            </a:pPr>
            <a:r>
              <a:rPr lang="hu-HU" smtClean="0"/>
              <a:t>kis számú erőforrás dolgozik a projekten (3+)</a:t>
            </a:r>
          </a:p>
          <a:p>
            <a:pPr marL="731520" indent="-274320">
              <a:spcBef>
                <a:spcPts val="0"/>
              </a:spcBef>
            </a:pPr>
            <a:r>
              <a:rPr lang="hu-HU" smtClean="0"/>
              <a:t>a költségkeret nincs pontosan meghatározva (korlátozva).</a:t>
            </a:r>
          </a:p>
          <a:p>
            <a:pPr marL="731520" indent="-274320">
              <a:spcBef>
                <a:spcPts val="0"/>
              </a:spcBef>
            </a:pPr>
            <a:r>
              <a:rPr lang="hu-HU" smtClean="0"/>
              <a:t>nem használunk semmi jelentős felszerelést.</a:t>
            </a:r>
          </a:p>
          <a:p>
            <a:pPr marL="731520" indent="-274320">
              <a:spcBef>
                <a:spcPts val="0"/>
              </a:spcBef>
              <a:buNone/>
            </a:pPr>
            <a:r>
              <a:rPr lang="hu-HU" smtClean="0"/>
              <a:t> 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14400"/>
          </a:xfrm>
        </p:spPr>
        <p:txBody>
          <a:bodyPr/>
          <a:lstStyle/>
          <a:p>
            <a:r>
              <a:rPr lang="hu-HU" smtClean="0"/>
              <a:t>III-3.1 A PROJEKT LEÍRÁSA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914400"/>
            <a:ext cx="8839200" cy="5943600"/>
          </a:xfrm>
        </p:spPr>
        <p:txBody>
          <a:bodyPr>
            <a:normAutofit fontScale="85000" lnSpcReduction="10000"/>
          </a:bodyPr>
          <a:lstStyle/>
          <a:p>
            <a:r>
              <a:rPr lang="sr-Latn-CS" smtClean="0"/>
              <a:t>A </a:t>
            </a:r>
            <a:r>
              <a:rPr lang="sr-Latn-CS" i="1" smtClean="0"/>
              <a:t>Follow me – NIS Jugopetrol tourism </a:t>
            </a:r>
            <a:r>
              <a:rPr lang="sr-Latn-CS" smtClean="0"/>
              <a:t>utazási iroda vezetősége a piackutatás eredményeinek felhasználásával arra a megállapításra jutott, hogy a meglévő kínálatok mellé új utazási programot kell felvenni. Úgy határoztak, hogy az új projekttel a fiatalokat célozzák meg. A fiatalok nagy érdeklődésével összhangban a legvonzóbb útirányként  a Franciaország - Spanyolország - Olaszország vonalat jelölték meg. </a:t>
            </a:r>
            <a:endParaRPr lang="en-US" smtClean="0"/>
          </a:p>
          <a:p>
            <a:r>
              <a:rPr lang="sr-Latn-CS" smtClean="0"/>
              <a:t>Az új utazási program bevezetésével kapcsolatos célok, határidők, összetettség, erőforrások, munkalebontási szerkezet és a munka terjedelme olyan szintűek, hogy ezt a munkát projektnek tekintjük. Ez az eset miatt és tekintettel a további fejlesztési tervekre, az utazási iroda bevezeti a projektirányítást a munkába. </a:t>
            </a:r>
            <a:endParaRPr lang="en-US" smtClean="0"/>
          </a:p>
          <a:p>
            <a:pPr marL="0" indent="0">
              <a:buNone/>
            </a:pPr>
            <a:endParaRPr lang="en-US"/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447800"/>
          </a:xfrm>
        </p:spPr>
        <p:txBody>
          <a:bodyPr>
            <a:normAutofit/>
          </a:bodyPr>
          <a:lstStyle/>
          <a:p>
            <a:r>
              <a:rPr lang="hu-HU" smtClean="0"/>
              <a:t>III-3.2 A PROJEKT CÉLJAI - </a:t>
            </a:r>
            <a:br>
              <a:rPr lang="hu-HU" smtClean="0"/>
            </a:br>
            <a:r>
              <a:rPr lang="hu-HU" smtClean="0"/>
              <a:t>SIKERKRITÉRIUMOK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524000"/>
            <a:ext cx="8839200" cy="5334000"/>
          </a:xfrm>
        </p:spPr>
        <p:txBody>
          <a:bodyPr>
            <a:normAutofit/>
          </a:bodyPr>
          <a:lstStyle/>
          <a:p>
            <a:pPr lvl="0"/>
            <a:r>
              <a:rPr lang="sr-Latn-CS" b="1" smtClean="0"/>
              <a:t>1. cél</a:t>
            </a:r>
            <a:r>
              <a:rPr lang="sr-Latn-CS" smtClean="0"/>
              <a:t> – A projekt befejezése 2007. nov. 11-re.</a:t>
            </a:r>
            <a:endParaRPr lang="en-US" smtClean="0"/>
          </a:p>
          <a:p>
            <a:pPr lvl="0"/>
            <a:r>
              <a:rPr lang="sr-Latn-CS" b="1" smtClean="0"/>
              <a:t>2. cél </a:t>
            </a:r>
            <a:r>
              <a:rPr lang="sr-Latn-CS" smtClean="0"/>
              <a:t>– Az új utazási program bevezetése az állandó kínálat részeként.</a:t>
            </a:r>
            <a:endParaRPr lang="en-US" smtClean="0"/>
          </a:p>
          <a:p>
            <a:pPr lvl="0"/>
            <a:r>
              <a:rPr lang="sr-Latn-CS" b="1" smtClean="0"/>
              <a:t>3. cél </a:t>
            </a:r>
            <a:r>
              <a:rPr lang="sr-Latn-CS" smtClean="0"/>
              <a:t>– Kapcsolatok megteremtése külföldi partnerekkel és szerződéses viszony kialakítása  velük.</a:t>
            </a:r>
            <a:endParaRPr lang="en-US" smtClean="0"/>
          </a:p>
          <a:p>
            <a:pPr lvl="0"/>
            <a:r>
              <a:rPr lang="sr-Latn-CS" b="1" smtClean="0"/>
              <a:t>4. cél </a:t>
            </a:r>
            <a:r>
              <a:rPr lang="sr-Latn-CS" smtClean="0"/>
              <a:t>– A projekt megvalósítása megfelelő költségvetésen belül.</a:t>
            </a:r>
            <a:endParaRPr lang="en-US" smtClean="0"/>
          </a:p>
          <a:p>
            <a:pPr marL="0" indent="0">
              <a:buNone/>
            </a:pPr>
            <a:endParaRPr lang="en-US"/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hu-HU" smtClean="0"/>
              <a:t>III-3.3 MUNKALEBONTÁSI RENDSZER- WBS DIAGRAM</a:t>
            </a:r>
            <a:endParaRPr lang="en-US"/>
          </a:p>
        </p:txBody>
      </p:sp>
      <p:pic>
        <p:nvPicPr>
          <p:cNvPr id="8" name="Content Placeholder 7" descr="vspm - wbs - MAGYAR.bmp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447800"/>
            <a:ext cx="9030603" cy="5200870"/>
          </a:xfrm>
        </p:spPr>
      </p:pic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hu-HU" smtClean="0"/>
              <a:t>III-3.4 A PROJEKT FELADATAI - AZ </a:t>
            </a:r>
            <a:r>
              <a:rPr lang="hu-HU" b="1" smtClean="0"/>
              <a:t>ELŐKÉSZÜLETEK</a:t>
            </a:r>
            <a:r>
              <a:rPr lang="hu-HU" smtClean="0"/>
              <a:t> ÖSSZEFOGLALÓ FELADAT</a:t>
            </a:r>
            <a:endParaRPr lang="en-US" b="1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228600" y="1295400"/>
            <a:ext cx="8915400" cy="55626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sr-Latn-CS" sz="3600" b="1" u="sng" smtClean="0"/>
              <a:t>1. Előkészületek</a:t>
            </a:r>
            <a:endParaRPr lang="en-US" sz="3600" smtClean="0"/>
          </a:p>
          <a:p>
            <a:pPr>
              <a:buNone/>
            </a:pPr>
            <a:r>
              <a:rPr lang="sr-Latn-CS" sz="3600" smtClean="0"/>
              <a:t>    1.1. Az indokoltság kiértékelése</a:t>
            </a:r>
            <a:endParaRPr lang="en-US" sz="3600" smtClean="0"/>
          </a:p>
          <a:p>
            <a:pPr>
              <a:buNone/>
            </a:pPr>
            <a:r>
              <a:rPr lang="sr-Latn-CS" sz="3600" smtClean="0"/>
              <a:t>    1.2. Ötletterv</a:t>
            </a:r>
            <a:endParaRPr lang="en-US" sz="3600" smtClean="0"/>
          </a:p>
          <a:p>
            <a:pPr>
              <a:buNone/>
            </a:pPr>
            <a:r>
              <a:rPr lang="sr-Latn-CS" sz="3600" smtClean="0"/>
              <a:t>          1.2.1. Az elvárások pontosítása</a:t>
            </a:r>
            <a:endParaRPr lang="en-US" sz="3600" smtClean="0"/>
          </a:p>
          <a:p>
            <a:pPr>
              <a:buNone/>
            </a:pPr>
            <a:r>
              <a:rPr lang="sr-Latn-CS" sz="3600" smtClean="0"/>
              <a:t>    1.3. Az alapok kidolgozása</a:t>
            </a:r>
            <a:endParaRPr lang="en-US" sz="3600" smtClean="0"/>
          </a:p>
          <a:p>
            <a:pPr>
              <a:buNone/>
            </a:pPr>
            <a:r>
              <a:rPr lang="sr-Latn-CS" sz="3600" smtClean="0"/>
              <a:t>          1.3.1. A célok meghatározása</a:t>
            </a:r>
            <a:endParaRPr lang="en-US" sz="3600" smtClean="0"/>
          </a:p>
          <a:p>
            <a:pPr>
              <a:buNone/>
            </a:pPr>
            <a:r>
              <a:rPr lang="sr-Latn-CS" sz="3600" smtClean="0"/>
              <a:t>          1.3.2. A kritériumok meghatározása</a:t>
            </a:r>
            <a:endParaRPr lang="en-US" sz="3600" smtClean="0"/>
          </a:p>
          <a:p>
            <a:pPr>
              <a:buNone/>
            </a:pPr>
            <a:r>
              <a:rPr lang="sr-Latn-CS" sz="3600" smtClean="0"/>
              <a:t>          1.3.3. A terjedelem meghatározása</a:t>
            </a:r>
            <a:endParaRPr lang="en-US" sz="3600" smtClean="0"/>
          </a:p>
          <a:p>
            <a:pPr>
              <a:buNone/>
            </a:pPr>
            <a:endParaRPr lang="en-US"/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hu-HU" smtClean="0"/>
              <a:t>III-3.5 A PROJEKT FELADATAI - A </a:t>
            </a:r>
            <a:r>
              <a:rPr lang="hu-HU" b="1" smtClean="0"/>
              <a:t>LOGISZTIKA</a:t>
            </a:r>
            <a:r>
              <a:rPr lang="hu-HU" smtClean="0"/>
              <a:t> ÖSSZEFOGLALÓ FELADAT</a:t>
            </a:r>
            <a:endParaRPr lang="en-US" b="1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228600" y="1295400"/>
            <a:ext cx="8915400" cy="5562600"/>
          </a:xfrm>
        </p:spPr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sr-Latn-CS" b="1" u="sng" smtClean="0"/>
              <a:t>2. Logisztika</a:t>
            </a:r>
            <a:endParaRPr lang="en-US" smtClean="0"/>
          </a:p>
          <a:p>
            <a:pPr>
              <a:buNone/>
            </a:pPr>
            <a:r>
              <a:rPr lang="sr-Latn-CS" smtClean="0"/>
              <a:t>    2.1. Kapcsolat felvétele a nagykövetségekkel</a:t>
            </a:r>
            <a:endParaRPr lang="en-US" smtClean="0"/>
          </a:p>
          <a:p>
            <a:pPr>
              <a:buNone/>
            </a:pPr>
            <a:r>
              <a:rPr lang="sr-Latn-CS" smtClean="0"/>
              <a:t>    2.2. Szállodák felderítése</a:t>
            </a:r>
            <a:endParaRPr lang="en-US" smtClean="0"/>
          </a:p>
          <a:p>
            <a:pPr>
              <a:buNone/>
            </a:pPr>
            <a:r>
              <a:rPr lang="sr-Latn-CS" smtClean="0"/>
              <a:t>           2.2.1. Információk gyűjtése a szállodákról</a:t>
            </a:r>
            <a:endParaRPr lang="en-US" smtClean="0"/>
          </a:p>
          <a:p>
            <a:pPr>
              <a:buNone/>
            </a:pPr>
            <a:r>
              <a:rPr lang="sr-Latn-CS" smtClean="0"/>
              <a:t>           2.2.2. A számításba jövő szállodák kiválasztása</a:t>
            </a:r>
            <a:endParaRPr lang="en-US" smtClean="0"/>
          </a:p>
          <a:p>
            <a:pPr>
              <a:buNone/>
            </a:pPr>
            <a:r>
              <a:rPr lang="sr-Latn-CS" smtClean="0"/>
              <a:t>           2.2.3. Kapcsolatok felvétele a szállodákkal</a:t>
            </a:r>
            <a:endParaRPr lang="en-US" smtClean="0"/>
          </a:p>
          <a:p>
            <a:pPr>
              <a:buNone/>
            </a:pPr>
            <a:r>
              <a:rPr lang="sr-Latn-CS" smtClean="0"/>
              <a:t>    2.3. Szállítóvállalat felderítése</a:t>
            </a:r>
            <a:endParaRPr lang="en-US" smtClean="0"/>
          </a:p>
          <a:p>
            <a:pPr>
              <a:buNone/>
            </a:pPr>
            <a:r>
              <a:rPr lang="sr-Latn-CS" smtClean="0"/>
              <a:t>           2.3.1. Információk gyűjtése a szállítókról</a:t>
            </a:r>
            <a:endParaRPr lang="en-US" smtClean="0"/>
          </a:p>
          <a:p>
            <a:pPr>
              <a:buNone/>
            </a:pPr>
            <a:r>
              <a:rPr lang="sr-Latn-CS" smtClean="0"/>
              <a:t>           2.3.2. A szállító kiválasztása</a:t>
            </a:r>
            <a:endParaRPr lang="en-US" smtClean="0"/>
          </a:p>
          <a:p>
            <a:pPr>
              <a:buNone/>
            </a:pPr>
            <a:r>
              <a:rPr lang="sr-Latn-CS" smtClean="0"/>
              <a:t>           2.3.3. Kapcsolat felvétele a szállítóval</a:t>
            </a:r>
            <a:endParaRPr lang="en-US" smtClean="0"/>
          </a:p>
          <a:p>
            <a:pPr>
              <a:buNone/>
            </a:pPr>
            <a:r>
              <a:rPr lang="sr-Latn-CS" smtClean="0"/>
              <a:t>    2.4. Vízumok beszerzése</a:t>
            </a:r>
            <a:endParaRPr lang="en-US" smtClean="0"/>
          </a:p>
          <a:p>
            <a:pPr>
              <a:buNone/>
            </a:pPr>
            <a:r>
              <a:rPr lang="sr-Latn-CS" smtClean="0"/>
              <a:t>    2.5. Szállodák biztosítása</a:t>
            </a:r>
            <a:endParaRPr lang="en-US" smtClean="0"/>
          </a:p>
          <a:p>
            <a:pPr>
              <a:buNone/>
            </a:pPr>
            <a:r>
              <a:rPr lang="sr-Latn-CS" smtClean="0"/>
              <a:t>           2.5.1. Helyfoglalás</a:t>
            </a:r>
            <a:endParaRPr lang="en-US" smtClean="0"/>
          </a:p>
          <a:p>
            <a:pPr>
              <a:buNone/>
            </a:pPr>
            <a:r>
              <a:rPr lang="sr-Latn-CS" smtClean="0"/>
              <a:t>           2.5.2. </a:t>
            </a:r>
            <a:r>
              <a:rPr lang="sr-Latn-CS" smtClean="0"/>
              <a:t>Szerződéskötés</a:t>
            </a:r>
            <a:r>
              <a:rPr lang="en-US" smtClean="0"/>
              <a:t> a sz</a:t>
            </a:r>
            <a:r>
              <a:rPr lang="hu-HU" smtClean="0"/>
              <a:t>állodákkal</a:t>
            </a:r>
            <a:endParaRPr lang="en-US" smtClean="0"/>
          </a:p>
          <a:p>
            <a:pPr>
              <a:buNone/>
            </a:pPr>
            <a:r>
              <a:rPr lang="sr-Latn-CS" smtClean="0"/>
              <a:t>    2.6. Szállító biztosítása</a:t>
            </a:r>
            <a:endParaRPr lang="en-US" smtClean="0"/>
          </a:p>
          <a:p>
            <a:pPr>
              <a:buNone/>
            </a:pPr>
            <a:r>
              <a:rPr lang="sr-Latn-CS" smtClean="0"/>
              <a:t>           2.6.1. </a:t>
            </a:r>
            <a:r>
              <a:rPr lang="sr-Latn-CS" smtClean="0"/>
              <a:t>Szállító lefoglalása</a:t>
            </a:r>
            <a:endParaRPr lang="en-US" smtClean="0"/>
          </a:p>
          <a:p>
            <a:pPr>
              <a:buNone/>
            </a:pPr>
            <a:r>
              <a:rPr lang="sr-Latn-CS" smtClean="0"/>
              <a:t>           2.6.2. </a:t>
            </a:r>
            <a:r>
              <a:rPr lang="sr-Latn-CS" smtClean="0"/>
              <a:t>Szerződéskötés a szállítóval</a:t>
            </a:r>
            <a:endParaRPr lang="en-US" smtClean="0"/>
          </a:p>
          <a:p>
            <a:pPr>
              <a:buNone/>
            </a:pPr>
            <a:endParaRPr lang="en-US"/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752600"/>
          </a:xfrm>
        </p:spPr>
        <p:txBody>
          <a:bodyPr>
            <a:normAutofit fontScale="90000"/>
          </a:bodyPr>
          <a:lstStyle/>
          <a:p>
            <a:r>
              <a:rPr lang="hu-HU" smtClean="0"/>
              <a:t>III-3.6 </a:t>
            </a:r>
            <a:r>
              <a:rPr lang="en-US" smtClean="0"/>
              <a:t>A PROJEKT </a:t>
            </a:r>
            <a:r>
              <a:rPr lang="hu-HU" smtClean="0"/>
              <a:t>FELADATAI - </a:t>
            </a:r>
            <a:br>
              <a:rPr lang="hu-HU" smtClean="0"/>
            </a:br>
            <a:r>
              <a:rPr lang="hu-HU" smtClean="0"/>
              <a:t>A </a:t>
            </a:r>
            <a:r>
              <a:rPr lang="hu-HU" b="1" smtClean="0"/>
              <a:t>PROGRAMKÉSZÍTÉS </a:t>
            </a:r>
            <a:r>
              <a:rPr lang="hu-HU" smtClean="0"/>
              <a:t>ÖSSZEFOGLALÓ FELADAT</a:t>
            </a:r>
            <a:endParaRPr lang="en-US" b="1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609600" y="2438400"/>
            <a:ext cx="8534400" cy="44196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sr-Latn-CS" sz="3600" b="1" u="sng" smtClean="0"/>
              <a:t>3. Programkészítés</a:t>
            </a:r>
            <a:endParaRPr lang="en-US" sz="3600" smtClean="0"/>
          </a:p>
          <a:p>
            <a:pPr>
              <a:buNone/>
            </a:pPr>
            <a:r>
              <a:rPr lang="sr-Latn-CS" sz="3600" smtClean="0"/>
              <a:t>     3.1. Az utazás időpontjának kijelölése</a:t>
            </a:r>
            <a:endParaRPr lang="en-US" sz="3600" smtClean="0"/>
          </a:p>
          <a:p>
            <a:pPr>
              <a:buNone/>
            </a:pPr>
            <a:r>
              <a:rPr lang="sr-Latn-CS" sz="3600" smtClean="0"/>
              <a:t>     3.2. Az útvezető kinevezése</a:t>
            </a:r>
            <a:endParaRPr lang="en-US" sz="3600" smtClean="0"/>
          </a:p>
          <a:p>
            <a:pPr>
              <a:buNone/>
            </a:pPr>
            <a:r>
              <a:rPr lang="sr-Latn-CS" sz="3600" smtClean="0"/>
              <a:t>     3.3. Szabad programok meghatározása</a:t>
            </a:r>
            <a:endParaRPr lang="en-US" sz="3600" smtClean="0"/>
          </a:p>
          <a:p>
            <a:pPr>
              <a:buNone/>
            </a:pPr>
            <a:r>
              <a:rPr lang="sr-Latn-CS" sz="3600" smtClean="0"/>
              <a:t>     3.4. Személyzet biztosítása</a:t>
            </a:r>
            <a:endParaRPr lang="en-US" sz="3600"/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hu-HU" smtClean="0"/>
              <a:t>III-3.7 A PROJEKT FELADATAI - </a:t>
            </a:r>
            <a:br>
              <a:rPr lang="hu-HU" smtClean="0"/>
            </a:br>
            <a:r>
              <a:rPr lang="hu-HU" smtClean="0"/>
              <a:t>A </a:t>
            </a:r>
            <a:r>
              <a:rPr lang="hu-HU" b="1" smtClean="0"/>
              <a:t>VÉGREHAJTÁS</a:t>
            </a:r>
            <a:r>
              <a:rPr lang="hu-HU" smtClean="0"/>
              <a:t> ÖSSZEFOGLALÓ FELADAT</a:t>
            </a:r>
            <a:endParaRPr lang="en-US" b="1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81000" y="1371600"/>
            <a:ext cx="8763000" cy="5486400"/>
          </a:xfrm>
        </p:spPr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sr-Latn-CS" sz="3600" b="1" u="sng" smtClean="0"/>
              <a:t>4. Végrehajtás</a:t>
            </a:r>
            <a:endParaRPr lang="en-US" sz="3600" smtClean="0"/>
          </a:p>
          <a:p>
            <a:pPr>
              <a:buNone/>
            </a:pPr>
            <a:r>
              <a:rPr lang="sr-Latn-CS" sz="3600" smtClean="0"/>
              <a:t>      4.1. Az új utazási program piacra dobása</a:t>
            </a:r>
            <a:endParaRPr lang="en-US" sz="3600" smtClean="0"/>
          </a:p>
          <a:p>
            <a:pPr>
              <a:buNone/>
            </a:pPr>
            <a:r>
              <a:rPr lang="sr-Latn-CS" sz="3600" smtClean="0"/>
              <a:t>             4.1.1. A marketing stratégia kialakítása</a:t>
            </a:r>
            <a:endParaRPr lang="en-US" sz="3600" smtClean="0"/>
          </a:p>
          <a:p>
            <a:pPr>
              <a:buNone/>
            </a:pPr>
            <a:r>
              <a:rPr lang="sr-Latn-CS" sz="3600" smtClean="0"/>
              <a:t>             4.1.2. Reklámanyag készítése</a:t>
            </a:r>
            <a:endParaRPr lang="en-US" sz="3600" smtClean="0"/>
          </a:p>
          <a:p>
            <a:pPr>
              <a:buNone/>
            </a:pPr>
            <a:r>
              <a:rPr lang="sr-Latn-CS" sz="3600" smtClean="0"/>
              <a:t>             4.1.3. A marketing stratégia kivitelezése</a:t>
            </a:r>
            <a:endParaRPr lang="en-US" sz="3600" smtClean="0"/>
          </a:p>
          <a:p>
            <a:pPr>
              <a:buNone/>
            </a:pPr>
            <a:r>
              <a:rPr lang="sr-Latn-CS" sz="3600" smtClean="0"/>
              <a:t>             4.1.4. Bemutató tevékenységek</a:t>
            </a:r>
            <a:endParaRPr lang="en-US" sz="3600" smtClean="0"/>
          </a:p>
          <a:p>
            <a:pPr>
              <a:buNone/>
            </a:pPr>
            <a:r>
              <a:rPr lang="sr-Latn-CS" sz="3600" smtClean="0"/>
              <a:t>             4.1.5. Az érdekeltek kikérdezése</a:t>
            </a:r>
            <a:endParaRPr lang="en-US" sz="3600" smtClean="0"/>
          </a:p>
          <a:p>
            <a:pPr>
              <a:buNone/>
            </a:pPr>
            <a:r>
              <a:rPr lang="en-US" sz="3600" smtClean="0"/>
              <a:t>    </a:t>
            </a:r>
            <a:r>
              <a:rPr lang="sr-Latn-CS" sz="3600" smtClean="0"/>
              <a:t>4.2</a:t>
            </a:r>
            <a:r>
              <a:rPr lang="sr-Latn-CS" sz="3600" smtClean="0"/>
              <a:t>. Az új utazási program kivitelezése</a:t>
            </a:r>
            <a:endParaRPr lang="en-US" sz="3600" smtClean="0"/>
          </a:p>
          <a:p>
            <a:pPr>
              <a:buNone/>
            </a:pPr>
            <a:r>
              <a:rPr lang="sr-Latn-CS" sz="3600" smtClean="0"/>
              <a:t>             4.2.1. Az utasok nyilvántartásba vétele</a:t>
            </a:r>
            <a:endParaRPr lang="en-US" sz="3600" smtClean="0"/>
          </a:p>
          <a:p>
            <a:pPr>
              <a:buNone/>
            </a:pPr>
            <a:r>
              <a:rPr lang="sr-Latn-CS" sz="3600" smtClean="0"/>
              <a:t>             4.2.2. Az </a:t>
            </a:r>
            <a:r>
              <a:rPr lang="sr-Latn-CS" sz="3600" smtClean="0"/>
              <a:t>indulás </a:t>
            </a:r>
            <a:r>
              <a:rPr lang="sr-Latn-CS" sz="3600" smtClean="0"/>
              <a:t>megszervezése</a:t>
            </a:r>
            <a:endParaRPr lang="en-US" sz="3600" smtClean="0"/>
          </a:p>
          <a:p>
            <a:pPr>
              <a:buNone/>
            </a:pPr>
            <a:r>
              <a:rPr lang="sr-Latn-CS" sz="3600" smtClean="0"/>
              <a:t>             4.2.3. A jóváhagyott terv végrehajtása</a:t>
            </a:r>
            <a:endParaRPr lang="en-US" sz="3600" smtClean="0"/>
          </a:p>
          <a:p>
            <a:pPr>
              <a:buNone/>
            </a:pPr>
            <a:r>
              <a:rPr lang="sr-Latn-CS" sz="3600" smtClean="0"/>
              <a:t>             4.2.4. A visszautazással kapcsolatos kötelezettségek rendezése</a:t>
            </a:r>
            <a:endParaRPr lang="en-US" sz="3600" smtClean="0"/>
          </a:p>
          <a:p>
            <a:pPr>
              <a:buNone/>
            </a:pPr>
            <a:r>
              <a:rPr lang="sr-Latn-CS" sz="3600" smtClean="0"/>
              <a:t>     4.3. Operatív jelentések készítése</a:t>
            </a:r>
            <a:endParaRPr lang="en-US" sz="3600" smtClean="0"/>
          </a:p>
          <a:p>
            <a:pPr>
              <a:buNone/>
            </a:pPr>
            <a:r>
              <a:rPr lang="sr-Latn-CS" sz="3600" smtClean="0"/>
              <a:t>             4.3.1. Az eredemények együttes megjelenítése</a:t>
            </a:r>
            <a:endParaRPr lang="en-US" sz="3600" smtClean="0"/>
          </a:p>
          <a:p>
            <a:pPr>
              <a:buNone/>
            </a:pPr>
            <a:r>
              <a:rPr lang="sr-Latn-CS" sz="3600" smtClean="0"/>
              <a:t>             4.3.2. A dokumentáció átadása</a:t>
            </a:r>
            <a:endParaRPr lang="en-US" sz="3600"/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hu-HU" smtClean="0"/>
              <a:t>III-3.9 A PROJEKT MÉRFÖLDKÖVEI</a:t>
            </a:r>
            <a:endParaRPr lang="en-US" b="1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</p:nvPr>
        </p:nvGraphicFramePr>
        <p:xfrm>
          <a:off x="304800" y="1524000"/>
          <a:ext cx="8495539" cy="3332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77608"/>
                <a:gridCol w="5088319"/>
                <a:gridCol w="2229612"/>
              </a:tblGrid>
              <a:tr h="218440">
                <a:tc>
                  <a:txBody>
                    <a:bodyPr/>
                    <a:lstStyle/>
                    <a:p>
                      <a:r>
                        <a:rPr lang="hu-HU" smtClean="0"/>
                        <a:t>SORSZÁM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smtClean="0"/>
                        <a:t>MÉRFÖLDKŐ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smtClean="0"/>
                        <a:t>TERVEZETT IDŐPONT</a:t>
                      </a:r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hu-HU" smtClean="0"/>
                        <a:t>1.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smtClean="0"/>
                        <a:t>Megkaptuk a jelentés</a:t>
                      </a:r>
                      <a:r>
                        <a:rPr lang="hu-HU" baseline="0" smtClean="0"/>
                        <a:t>t az indokoltság kiértékeléséről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u-HU" smtClean="0"/>
                        <a:t>2004.11.22.</a:t>
                      </a:r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hu-HU" smtClean="0"/>
                        <a:t>2.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smtClean="0"/>
                        <a:t>Aláírtuk a szerződéseket  a szállodákkal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u-HU" smtClean="0"/>
                        <a:t>2005.02.01.</a:t>
                      </a:r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hu-HU" smtClean="0"/>
                        <a:t>3.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smtClean="0"/>
                        <a:t>Aláírtuk a  szerződéseket a szállítókkal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u-HU" smtClean="0"/>
                        <a:t>2005.02.07.</a:t>
                      </a:r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hu-HU" smtClean="0"/>
                        <a:t>4.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smtClean="0"/>
                        <a:t>Az utazás programja elkészült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u-HU" smtClean="0"/>
                        <a:t>2005.03.01.</a:t>
                      </a:r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hu-HU" smtClean="0"/>
                        <a:t>5.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smtClean="0"/>
                        <a:t>A kivitelezési</a:t>
                      </a:r>
                      <a:r>
                        <a:rPr lang="hu-HU" baseline="0" smtClean="0"/>
                        <a:t> fázis elkezdődött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u-HU" smtClean="0"/>
                        <a:t>2005.03.11.</a:t>
                      </a:r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hu-HU" smtClean="0"/>
                        <a:t>6.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smtClean="0"/>
                        <a:t>Az első utazásban</a:t>
                      </a:r>
                      <a:r>
                        <a:rPr lang="hu-HU" baseline="0" smtClean="0"/>
                        <a:t> érdekeltek  bejelentkeztek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u-HU" smtClean="0"/>
                        <a:t>2005.04.15.</a:t>
                      </a:r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hu-HU" smtClean="0"/>
                        <a:t>7.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smtClean="0"/>
                        <a:t>Megkaptuk a vízumokat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u-HU" smtClean="0"/>
                        <a:t>2005.04.18.</a:t>
                      </a:r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hu-HU" smtClean="0"/>
                        <a:t>8.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smtClean="0"/>
                        <a:t>Megkezdődött az első utazás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u-HU" smtClean="0"/>
                        <a:t>2005.04.26.</a:t>
                      </a:r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524000"/>
          </a:xfrm>
        </p:spPr>
        <p:txBody>
          <a:bodyPr>
            <a:normAutofit/>
          </a:bodyPr>
          <a:lstStyle/>
          <a:p>
            <a:r>
              <a:rPr lang="hu-HU" b="1" smtClean="0"/>
              <a:t>ÚTMUTATÓ AZ 1. GYAKORLATHOZ:</a:t>
            </a:r>
            <a:br>
              <a:rPr lang="hu-HU" b="1" smtClean="0"/>
            </a:br>
            <a:r>
              <a:rPr lang="hu-HU" smtClean="0"/>
              <a:t>A BÁZISTERV ELEMZÉSE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686800" cy="5181600"/>
          </a:xfrm>
        </p:spPr>
        <p:txBody>
          <a:bodyPr>
            <a:normAutofit fontScale="85000" lnSpcReduction="20000"/>
          </a:bodyPr>
          <a:lstStyle/>
          <a:p>
            <a:r>
              <a:rPr lang="sr-Latn-CS" smtClean="0"/>
              <a:t>Nyissuk meg a Follow me - Bázisterv projektfájlt!</a:t>
            </a:r>
          </a:p>
          <a:p>
            <a:r>
              <a:rPr lang="sr-Latn-CS" smtClean="0"/>
              <a:t>Nézzük meg, mely információk vannak megjelenítve a Gantt-féle nézet táblázatos részében!</a:t>
            </a:r>
          </a:p>
          <a:p>
            <a:r>
              <a:rPr lang="sr-Latn-CS" smtClean="0"/>
              <a:t>A Gantt-féle diagramon vegyük szemre az összefoglaló feladatokat, a közönséges feladatokat, a logikai összefüggéseket és a mérföldköveket!</a:t>
            </a:r>
          </a:p>
          <a:p>
            <a:r>
              <a:rPr lang="sr-Latn-CS" smtClean="0"/>
              <a:t>Project</a:t>
            </a:r>
            <a:r>
              <a:rPr lang="en-US" smtClean="0"/>
              <a:t>|Filtered for|Summary tasks </a:t>
            </a:r>
            <a:r>
              <a:rPr lang="hu-HU" smtClean="0"/>
              <a:t>paranccsal rejtsük el a közönséges feladatokat (hogy csak az összefoglaló feladatok legyenek megjelenítve) majd jelenítsük meg őket újra</a:t>
            </a:r>
            <a:r>
              <a:rPr lang="sr-Latn-CS" smtClean="0"/>
              <a:t>!</a:t>
            </a:r>
          </a:p>
          <a:p>
            <a:r>
              <a:rPr lang="sr-Latn-CS" smtClean="0"/>
              <a:t>A kritikus tevékenységeket a Gantt-féle diagramon jelenítsük meg piros csíkokkal (</a:t>
            </a:r>
            <a:r>
              <a:rPr lang="hu-HU" smtClean="0"/>
              <a:t>Format</a:t>
            </a:r>
            <a:r>
              <a:rPr lang="en-US" smtClean="0"/>
              <a:t>|Gantt Chart Wizard</a:t>
            </a:r>
            <a:r>
              <a:rPr lang="sr-Latn-CS" smtClean="0"/>
              <a:t>)</a:t>
            </a:r>
            <a:r>
              <a:rPr lang="hu-HU" smtClean="0"/>
              <a:t>!</a:t>
            </a:r>
            <a:endParaRPr lang="en-US" smtClean="0"/>
          </a:p>
          <a:p>
            <a:pPr>
              <a:buNone/>
            </a:pPr>
            <a:endParaRPr lang="sr-Latn-CS" smtClean="0"/>
          </a:p>
          <a:p>
            <a:endParaRPr lang="sr-Latn-CS" smtClean="0"/>
          </a:p>
          <a:p>
            <a:endParaRPr lang="en-US"/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630362"/>
          </a:xfrm>
        </p:spPr>
        <p:txBody>
          <a:bodyPr>
            <a:normAutofit/>
          </a:bodyPr>
          <a:lstStyle/>
          <a:p>
            <a:pPr eaLnBrk="1" hangingPunct="1"/>
            <a:r>
              <a:rPr lang="sr-Latn-CS" smtClean="0"/>
              <a:t>1. gyakorlat: A bázisterv elemzése</a:t>
            </a:r>
            <a:endParaRPr lang="en-US" smtClean="0"/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590800"/>
            <a:ext cx="8229600" cy="3535363"/>
          </a:xfrm>
        </p:spPr>
        <p:txBody>
          <a:bodyPr/>
          <a:lstStyle/>
          <a:p>
            <a:r>
              <a:rPr lang="hu-HU" smtClean="0"/>
              <a:t>Végezzük el a gyakorlatot!</a:t>
            </a:r>
            <a:endParaRPr lang="en-US" smtClean="0"/>
          </a:p>
          <a:p>
            <a:pPr eaLnBrk="1" hangingPunct="1">
              <a:buFontTx/>
              <a:buNone/>
            </a:pPr>
            <a:endParaRPr lang="en-US" smtClean="0"/>
          </a:p>
        </p:txBody>
      </p:sp>
      <p:sp>
        <p:nvSpPr>
          <p:cNvPr id="45060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79F3272E-BD63-42FB-8B97-5C7D4E10339B}" type="slidenum">
              <a:rPr lang="en-US" smtClean="0"/>
              <a:pPr/>
              <a:t>87</a:t>
            </a:fld>
            <a:endParaRPr lang="en-US" smtClean="0"/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524000"/>
          </a:xfrm>
        </p:spPr>
        <p:txBody>
          <a:bodyPr>
            <a:normAutofit/>
          </a:bodyPr>
          <a:lstStyle/>
          <a:p>
            <a:r>
              <a:rPr lang="hu-HU" b="1" smtClean="0"/>
              <a:t>ÚTMUTATÓ AZ 2. GYAKORLATHOZ:</a:t>
            </a:r>
            <a:br>
              <a:rPr lang="hu-HU" b="1" smtClean="0"/>
            </a:br>
            <a:r>
              <a:rPr lang="hu-HU" smtClean="0"/>
              <a:t>A NYOMON KÖVETÉS ELEMZÉSE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57400"/>
            <a:ext cx="8229600" cy="4648200"/>
          </a:xfrm>
        </p:spPr>
        <p:txBody>
          <a:bodyPr>
            <a:normAutofit lnSpcReduction="10000"/>
          </a:bodyPr>
          <a:lstStyle/>
          <a:p>
            <a:r>
              <a:rPr lang="sr-Latn-CS" smtClean="0"/>
              <a:t>Nyissuk meg a Follow me - Nyomon követés  2005.febr.22 projektfájlt!</a:t>
            </a:r>
          </a:p>
          <a:p>
            <a:r>
              <a:rPr lang="sr-Latn-CS" smtClean="0"/>
              <a:t>Vegyük szemre a Gantt-féle diagram csíkjai közötti különbséget a febr. 22 dátum előtt és után!</a:t>
            </a:r>
          </a:p>
          <a:p>
            <a:r>
              <a:rPr lang="sr-Latn-CS" smtClean="0"/>
              <a:t>Nyissuk me a Tracking Gantt nézetet (View</a:t>
            </a:r>
            <a:r>
              <a:rPr lang="en-US" smtClean="0"/>
              <a:t>|Tracking Gantt)</a:t>
            </a:r>
            <a:r>
              <a:rPr lang="sr-Latn-CS" smtClean="0"/>
              <a:t>!</a:t>
            </a:r>
          </a:p>
          <a:p>
            <a:r>
              <a:rPr lang="sr-Latn-CS" smtClean="0"/>
              <a:t>Vegyük szemre a késéseket az egyes feladatoknál!</a:t>
            </a:r>
          </a:p>
          <a:p>
            <a:endParaRPr lang="sr-Latn-CS" smtClean="0"/>
          </a:p>
          <a:p>
            <a:endParaRPr lang="en-US"/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630362"/>
          </a:xfrm>
        </p:spPr>
        <p:txBody>
          <a:bodyPr>
            <a:normAutofit/>
          </a:bodyPr>
          <a:lstStyle/>
          <a:p>
            <a:pPr eaLnBrk="1" hangingPunct="1"/>
            <a:r>
              <a:rPr lang="sr-Latn-CS" smtClean="0"/>
              <a:t>2. gyakorlat: </a:t>
            </a:r>
            <a:r>
              <a:rPr lang="hu-HU" smtClean="0"/>
              <a:t>A nyomon követés elemzése</a:t>
            </a:r>
            <a:endParaRPr lang="en-US" smtClean="0"/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590800"/>
            <a:ext cx="8229600" cy="3535363"/>
          </a:xfrm>
        </p:spPr>
        <p:txBody>
          <a:bodyPr/>
          <a:lstStyle/>
          <a:p>
            <a:r>
              <a:rPr lang="hu-HU" smtClean="0"/>
              <a:t>Végezzük el a gyakorlatot!</a:t>
            </a:r>
            <a:endParaRPr lang="en-US" smtClean="0"/>
          </a:p>
          <a:p>
            <a:pPr eaLnBrk="1" hangingPunct="1">
              <a:buFontTx/>
              <a:buNone/>
            </a:pPr>
            <a:endParaRPr lang="en-US" smtClean="0"/>
          </a:p>
        </p:txBody>
      </p:sp>
      <p:sp>
        <p:nvSpPr>
          <p:cNvPr id="45060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79F3272E-BD63-42FB-8B97-5C7D4E10339B}" type="slidenum">
              <a:rPr lang="en-US" smtClean="0"/>
              <a:pPr/>
              <a:t>89</a:t>
            </a:fld>
            <a:endParaRPr lang="en-US" smtClean="0"/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hu-HU" sz="4400" smtClean="0"/>
              <a:t>A 3.PÉLDA </a:t>
            </a:r>
          </a:p>
          <a:p>
            <a:pPr marL="0" indent="0" algn="ctr">
              <a:buNone/>
            </a:pPr>
            <a:r>
              <a:rPr lang="sr-Latn-CS" sz="4400" b="1" smtClean="0"/>
              <a:t>(ÚJ UTAZÁSI PROGRAM BEVEZETÉSE)</a:t>
            </a:r>
          </a:p>
          <a:p>
            <a:pPr marL="0" indent="0" algn="ctr">
              <a:buNone/>
            </a:pPr>
            <a:r>
              <a:rPr lang="sr-Latn-CS" sz="4400" smtClean="0"/>
              <a:t>VÉGE</a:t>
            </a:r>
            <a:endParaRPr lang="en-US" sz="4400"/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477962"/>
          </a:xfrm>
        </p:spPr>
        <p:txBody>
          <a:bodyPr>
            <a:normAutofit/>
          </a:bodyPr>
          <a:lstStyle/>
          <a:p>
            <a:pPr eaLnBrk="1" hangingPunct="1"/>
            <a:r>
              <a:rPr lang="sr-Latn-CS" smtClean="0"/>
              <a:t>Zárószó</a:t>
            </a:r>
            <a:endParaRPr lang="en-US" smtClean="0"/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47800"/>
            <a:ext cx="8686800" cy="5410200"/>
          </a:xfrm>
        </p:spPr>
        <p:txBody>
          <a:bodyPr>
            <a:noAutofit/>
          </a:bodyPr>
          <a:lstStyle/>
          <a:p>
            <a:pPr eaLnBrk="1" hangingPunct="1">
              <a:lnSpc>
                <a:spcPct val="90000"/>
              </a:lnSpc>
              <a:defRPr/>
            </a:pPr>
            <a:r>
              <a:rPr lang="hu-HU" sz="4000" smtClean="0"/>
              <a:t>Ez csak a jéghegy csúcsa volt </a:t>
            </a:r>
            <a:r>
              <a:rPr lang="en-US" sz="4000" smtClean="0"/>
              <a:t>(</a:t>
            </a:r>
            <a:r>
              <a:rPr lang="hu-HU" sz="4000" smtClean="0"/>
              <a:t>a szoftver számtalan más lehetőséget kínál).</a:t>
            </a:r>
            <a:endParaRPr lang="en-US" sz="4000" smtClean="0"/>
          </a:p>
          <a:p>
            <a:pPr eaLnBrk="1" hangingPunct="1">
              <a:lnSpc>
                <a:spcPct val="90000"/>
              </a:lnSpc>
              <a:defRPr/>
            </a:pPr>
            <a:r>
              <a:rPr lang="hu-HU" sz="4000" smtClean="0"/>
              <a:t>Az </a:t>
            </a:r>
            <a:r>
              <a:rPr lang="en-US" sz="4000" smtClean="0"/>
              <a:t>MS Project 2007 </a:t>
            </a:r>
            <a:r>
              <a:rPr lang="hu-HU" sz="4000" smtClean="0"/>
              <a:t>megkönnyíti a tervezést, de nem tervezhet helyettünk.</a:t>
            </a:r>
            <a:endParaRPr lang="en-US" sz="4000" smtClean="0"/>
          </a:p>
          <a:p>
            <a:pPr eaLnBrk="1" hangingPunct="1">
              <a:lnSpc>
                <a:spcPct val="90000"/>
              </a:lnSpc>
              <a:defRPr/>
            </a:pPr>
            <a:r>
              <a:rPr lang="hu-HU" sz="4000" smtClean="0"/>
              <a:t>Jelentős erőfeszítésre van szükség a szoftver hatékony alkalmazásának elsajátításához (tanfolyamok, irodalom, gyakorlat).</a:t>
            </a:r>
            <a:endParaRPr lang="en-US" sz="4000" smtClean="0"/>
          </a:p>
        </p:txBody>
      </p:sp>
      <p:sp>
        <p:nvSpPr>
          <p:cNvPr id="46084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9C75DB67-BEAB-4163-9AE4-60FD7AAD71DE}" type="slidenum">
              <a:rPr lang="en-US" smtClean="0"/>
              <a:pPr/>
              <a:t>91</a:t>
            </a:fld>
            <a:endParaRPr lang="en-US" smtClean="0"/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u-HU" smtClean="0"/>
              <a:t>VÉGE AZ III. RÉSZNEK</a:t>
            </a:r>
            <a:endParaRPr lang="en-US"/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hu-HU" smtClean="0"/>
              <a:t>(EGYSZERŰ MINTA-PROJEKTEK)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5E122-CA3A-4C97-A5B5-28AA6DA579A8}" type="slidenum">
              <a:rPr lang="en-US" smtClean="0"/>
              <a:pPr/>
              <a:t>92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2633</TotalTime>
  <Words>3811</Words>
  <Application>Microsoft Office PowerPoint</Application>
  <PresentationFormat>On-screen Show (4:3)</PresentationFormat>
  <Paragraphs>517</Paragraphs>
  <Slides>92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92</vt:i4>
      </vt:variant>
    </vt:vector>
  </HeadingPairs>
  <TitlesOfParts>
    <vt:vector size="93" baseType="lpstr">
      <vt:lpstr>Office Theme</vt:lpstr>
      <vt:lpstr>Tantárgy: PROJEKTIRÁNYÍTÁS Előadó: Dr. Burány Nándor</vt:lpstr>
      <vt:lpstr>III. RÉSZ    EGYSZERŰ MINTA-PROJEKTEK </vt:lpstr>
      <vt:lpstr>III-1 FELKÉSZÜLÉS KIRÁNDULÁSRA</vt:lpstr>
      <vt:lpstr>III-1.1 A PROJEKT LEÍRÁSA</vt:lpstr>
      <vt:lpstr>III-1.2 TEVÉKENYSÉGLISTA</vt:lpstr>
      <vt:lpstr>ÚTMUTATÓ AZ 1. GYAKORLATHOZ:  ÚJ PROJEKTFÁJL MEGNYITÁSA, MENTÉSE, ALAPBEÁLLÍTÁSOK ELVÉGZÉSE</vt:lpstr>
      <vt:lpstr>ÚJ PROJEKTFÁJL MEGNYITÁSA</vt:lpstr>
      <vt:lpstr>AZ IDŐSKÁLA BEÁLLÍTÁSA</vt:lpstr>
      <vt:lpstr>1. gyakorlat:  Új projektfájl megnyitása, mentése,  alapbeállítások elvégzése</vt:lpstr>
      <vt:lpstr>ÚTMUTATÓ A 2. GYAKORLATHOZ: A FELADATOK BEVITELE ÉS RENDSZEREZÉSE</vt:lpstr>
      <vt:lpstr>A FELADATOK BEVITELE</vt:lpstr>
      <vt:lpstr>A TEVÉKENYSÉGHOSSZAK MEGADÁSA</vt:lpstr>
      <vt:lpstr> A LOGIKAI FÜGGŐSÉGEK DEFINIÁLÁSA</vt:lpstr>
      <vt:lpstr>2. gyakorlat:  A feladatok bevitele és rendszerezése</vt:lpstr>
      <vt:lpstr>ÚTMUTATÓ A 3. GYAKORLATHOZ: A KRITIKUS ÚT TANULMÁNYOZÁSA</vt:lpstr>
      <vt:lpstr>A KRITIKUS ÚT A HÁLÓTERVI DIAGRAMON</vt:lpstr>
      <vt:lpstr>KRITIKUS ÚT A GANTT-FÉLE DIAGRAMON</vt:lpstr>
      <vt:lpstr>3. gyakorlat:  A kritikus út tanulmányozása</vt:lpstr>
      <vt:lpstr>ÚTMUTATÓ A 4. GYAKORLATHOZ: IGAZÍTÁSOK A PROJEKTTERVEN A HATÁRIDŐ TISZTELETBEN TARTÁSA ÉRDEKÉBEN</vt:lpstr>
      <vt:lpstr>A TEVÉKENYSÉGEK PÁRHUZAMOS VÉGZÉSE</vt:lpstr>
      <vt:lpstr>A PROJEKT TERJEDELMÉNEK CSÖKKENTÉSE</vt:lpstr>
      <vt:lpstr>4. gyakorlat:  Igazítások a projektterven a határidő tiszteletben tartása érdekében</vt:lpstr>
      <vt:lpstr>Slide 23</vt:lpstr>
      <vt:lpstr>III-2 FÉSZERÉPÍTÉS</vt:lpstr>
      <vt:lpstr>CÉLKITŰZÉSEK</vt:lpstr>
      <vt:lpstr>A PROJEKTFELADAT LEÍRÁSA</vt:lpstr>
      <vt:lpstr>A PROJEKTTERJEDELEM (IGÉNYEK) MEGHATÁROZÁSA</vt:lpstr>
      <vt:lpstr>AZ EMBERI ERŐFORRÁSOK</vt:lpstr>
      <vt:lpstr>A TERV LÉPÉSEKRE BONTVA - 1</vt:lpstr>
      <vt:lpstr>A TERV LÉPÉSEKRE BONTVA - 2</vt:lpstr>
      <vt:lpstr>ÚTMUTATÓ AZ 1. GYAKORLATHOZ:  PROJEKTFÁJL MEGNYITÁSA, MENTÉSE, ALAPBEÁLLÍTÁSOK ELVÉGZÉSE</vt:lpstr>
      <vt:lpstr>A Project Information ablak  (Project Information dialog box)</vt:lpstr>
      <vt:lpstr>Alapbeállítások  (Tools → Options), Schedule lap</vt:lpstr>
      <vt:lpstr>Alapbeállítások,  View lap</vt:lpstr>
      <vt:lpstr>Projektnaptárak  (Tools→Change Working Time)</vt:lpstr>
      <vt:lpstr>Nézet (View) kiválasztása és oszlop hozzáadása</vt:lpstr>
      <vt:lpstr>1. gyakorlat: Projektfájl megnyitása, mentése, alapbeállítások elvégzése</vt:lpstr>
      <vt:lpstr>ÚTMUTATÓ A 2. GYAKORLATHOZ: A FELADATOK BEVITELE ÉS RENDSZEREZÉSE</vt:lpstr>
      <vt:lpstr>A feladatok (tevékenységek) rendszerezése</vt:lpstr>
      <vt:lpstr> A fő összefoglaló tevékenység</vt:lpstr>
      <vt:lpstr>Összefoglaló tevékenységek</vt:lpstr>
      <vt:lpstr>Altevékenységek</vt:lpstr>
      <vt:lpstr>Tevékenységtípusok: A munkamennyiség-, az erőforrások száma- és a feladathossz közötti összefüggés</vt:lpstr>
      <vt:lpstr>A tevékenységtípus megadása</vt:lpstr>
      <vt:lpstr>2. gyakorlat: A feladatok bevitele és rendszerezése</vt:lpstr>
      <vt:lpstr>ÚTMUTATÓ A 3. GYAKORLATHOZ: A TEVÉKENYSÉGEKRE VONATKOZÓ TOVÁBBI INFORMÁCIÓK BEVITELE</vt:lpstr>
      <vt:lpstr>A tevékenységekre vonatkozó információk</vt:lpstr>
      <vt:lpstr>Task Information ablak,  General lap</vt:lpstr>
      <vt:lpstr>Task Information ablak,  Predecessors lap</vt:lpstr>
      <vt:lpstr>Task Information ablak,  Resources lap</vt:lpstr>
      <vt:lpstr>Task Information ablak,  Advanced lap</vt:lpstr>
      <vt:lpstr>Task Information ablak, Notes lap: feljegyzések készítése</vt:lpstr>
      <vt:lpstr>Task Information ablak,  Advanced lap: mérföldkövek felvétele (Milestone)</vt:lpstr>
      <vt:lpstr>A várható tevékenységhossz</vt:lpstr>
      <vt:lpstr>A tevékenységek elvégzésére vonatkozó időkorlátok</vt:lpstr>
      <vt:lpstr>Logikai függőségek a tevékenységek között</vt:lpstr>
      <vt:lpstr>3. gyakorlat: A tevékenységekre vonatkozó további információk bevitele</vt:lpstr>
      <vt:lpstr>ÚTMUTATÓ A 4. GYAKORLATHOZ: AZ ERŐFORRÁSOK BEVITELE</vt:lpstr>
      <vt:lpstr>Erőforrások</vt:lpstr>
      <vt:lpstr>Az erőforrások fajtái</vt:lpstr>
      <vt:lpstr>Az erőforrások bevitele</vt:lpstr>
      <vt:lpstr>4. gyakorlat: Az erőforrások bevitele</vt:lpstr>
      <vt:lpstr>ÚTMUTATÓ A 5. GYAKORLATHOZ: A BÁZISTERV MENTÉSE ÉS A TÉNYLEGES ÉRTÉKEK BEVITELE</vt:lpstr>
      <vt:lpstr>A projekt végrehajtásának nyomon követése (Tracking)</vt:lpstr>
      <vt:lpstr>A bázisterv mentése</vt:lpstr>
      <vt:lpstr>A tényleges előrehaladásra vonatkozó információk bevitele</vt:lpstr>
      <vt:lpstr>5. gyakorlat: A bázisterv mentése és a tényleges értékek bevitele</vt:lpstr>
      <vt:lpstr>ÚTMUTATÓ A 6. GYAKORLATHOZ: NÉZETEK, TÁBLÁZATOK, SZŰRŐK</vt:lpstr>
      <vt:lpstr>Task Sheet nézet</vt:lpstr>
      <vt:lpstr>Gantt Chart nézet</vt:lpstr>
      <vt:lpstr>Tracking Gantt nézet</vt:lpstr>
      <vt:lpstr>Saját szerkesztésű nézetek</vt:lpstr>
      <vt:lpstr>Táblázatok</vt:lpstr>
      <vt:lpstr>Szűrők és csoportok</vt:lpstr>
      <vt:lpstr>6. gyakorlat: Nézetek, táblázatok, szűrők</vt:lpstr>
      <vt:lpstr>Slide 76</vt:lpstr>
      <vt:lpstr>III-3 ÚJ UTAZÁSI PROGRAM BEVEZETÉSE</vt:lpstr>
      <vt:lpstr>III-3.1 A PROJEKT LEÍRÁSA</vt:lpstr>
      <vt:lpstr>III-3.2 A PROJEKT CÉLJAI -  SIKERKRITÉRIUMOK</vt:lpstr>
      <vt:lpstr>III-3.3 MUNKALEBONTÁSI RENDSZER- WBS DIAGRAM</vt:lpstr>
      <vt:lpstr>III-3.4 A PROJEKT FELADATAI - AZ ELŐKÉSZÜLETEK ÖSSZEFOGLALÓ FELADAT</vt:lpstr>
      <vt:lpstr>III-3.5 A PROJEKT FELADATAI - A LOGISZTIKA ÖSSZEFOGLALÓ FELADAT</vt:lpstr>
      <vt:lpstr>III-3.6 A PROJEKT FELADATAI -  A PROGRAMKÉSZÍTÉS ÖSSZEFOGLALÓ FELADAT</vt:lpstr>
      <vt:lpstr>III-3.7 A PROJEKT FELADATAI -  A VÉGREHAJTÁS ÖSSZEFOGLALÓ FELADAT</vt:lpstr>
      <vt:lpstr>III-3.9 A PROJEKT MÉRFÖLDKÖVEI</vt:lpstr>
      <vt:lpstr>ÚTMUTATÓ AZ 1. GYAKORLATHOZ: A BÁZISTERV ELEMZÉSE</vt:lpstr>
      <vt:lpstr>1. gyakorlat: A bázisterv elemzése</vt:lpstr>
      <vt:lpstr>ÚTMUTATÓ AZ 2. GYAKORLATHOZ: A NYOMON KÖVETÉS ELEMZÉSE</vt:lpstr>
      <vt:lpstr>2. gyakorlat: A nyomon követés elemzése</vt:lpstr>
      <vt:lpstr>Slide 90</vt:lpstr>
      <vt:lpstr>Zárószó</vt:lpstr>
      <vt:lpstr>VÉGE AZ III. RÉSZNEK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PROJEKTIRÁNYÍTÁS 0</dc:title>
  <dc:creator>Dr. Burány Nándor</dc:creator>
  <cp:lastModifiedBy>Nandor Burany</cp:lastModifiedBy>
  <cp:revision>193</cp:revision>
  <dcterms:created xsi:type="dcterms:W3CDTF">2006-08-16T00:00:00Z</dcterms:created>
  <dcterms:modified xsi:type="dcterms:W3CDTF">2009-04-13T19:00:45Z</dcterms:modified>
</cp:coreProperties>
</file>