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83" r:id="rId4"/>
    <p:sldId id="279" r:id="rId5"/>
    <p:sldId id="280" r:id="rId6"/>
    <p:sldId id="281" r:id="rId7"/>
    <p:sldId id="282" r:id="rId8"/>
    <p:sldId id="277" r:id="rId9"/>
    <p:sldId id="273" r:id="rId10"/>
    <p:sldId id="269" r:id="rId11"/>
    <p:sldId id="271" r:id="rId12"/>
    <p:sldId id="272" r:id="rId13"/>
  </p:sldIdLst>
  <p:sldSz cx="9144000" cy="6858000" type="screen4x3"/>
  <p:notesSz cx="7099300" cy="102330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3" autoAdjust="0"/>
    <p:restoredTop sz="94660"/>
  </p:normalViewPr>
  <p:slideViewPr>
    <p:cSldViewPr>
      <p:cViewPr>
        <p:scale>
          <a:sx n="70" d="100"/>
          <a:sy n="70" d="100"/>
        </p:scale>
        <p:origin x="-281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65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65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EF01ACA-5074-4DBE-9948-1CCDE9ED4ED2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6363" cy="51165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19598"/>
            <a:ext cx="3076363" cy="51165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2E90A92-D372-4DB0-B46C-F1D6C1D54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65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65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A97966E-82CF-4174-9E95-67833CB0967B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0687"/>
            <a:ext cx="5679440" cy="4604861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6363" cy="51165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19598"/>
            <a:ext cx="3076363" cy="51165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78FF583-94B9-4C02-85A3-38EEF8EA32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1B9CA-2B01-42FC-BB4D-A5272BDFA61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1B9CA-2B01-42FC-BB4D-A5272BDFA61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mtClean="0"/>
              <a:t>Valahova be kellene venni a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FF583-94B9-4C02-85A3-38EEF8EA32A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00599-A9D0-4F0D-82F3-C1C4AFA3A1D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lectronicstag.com/Analog-electronics.htm" TargetMode="External"/><Relationship Id="rId3" Type="http://schemas.openxmlformats.org/officeDocument/2006/relationships/hyperlink" Target="http://www.altium.com/" TargetMode="External"/><Relationship Id="rId7" Type="http://schemas.openxmlformats.org/officeDocument/2006/relationships/hyperlink" Target="http://www.buerklin.com/" TargetMode="External"/><Relationship Id="rId2" Type="http://schemas.openxmlformats.org/officeDocument/2006/relationships/hyperlink" Target="http://www.linear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hukat/" TargetMode="External"/><Relationship Id="rId5" Type="http://schemas.openxmlformats.org/officeDocument/2006/relationships/hyperlink" Target="http://www.farnell.com/" TargetMode="External"/><Relationship Id="rId4" Type="http://schemas.openxmlformats.org/officeDocument/2006/relationships/hyperlink" Target="http://www.digikey.com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5"/>
            <a:ext cx="8458200" cy="1831975"/>
          </a:xfrm>
        </p:spPr>
        <p:txBody>
          <a:bodyPr>
            <a:normAutofit fontScale="90000"/>
          </a:bodyPr>
          <a:lstStyle/>
          <a:p>
            <a:r>
              <a:rPr lang="sr-Latn-CS" dirty="0" smtClean="0"/>
              <a:t>Predmet: ANALOGNA ELEKTRONIKA</a:t>
            </a:r>
            <a:br>
              <a:rPr lang="sr-Latn-CS" dirty="0" smtClean="0"/>
            </a:br>
            <a:r>
              <a:rPr lang="sr-Latn-CS" dirty="0" smtClean="0"/>
              <a:t>Predmetni nastavnik: Dr </a:t>
            </a:r>
            <a:r>
              <a:rPr lang="hu-HU" dirty="0" smtClean="0"/>
              <a:t>Nándor Burány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371600"/>
          </a:xfrm>
        </p:spPr>
        <p:txBody>
          <a:bodyPr/>
          <a:lstStyle/>
          <a:p>
            <a:r>
              <a:rPr lang="hu-HU" smtClean="0"/>
              <a:t>3. semestar</a:t>
            </a:r>
          </a:p>
          <a:p>
            <a:r>
              <a:rPr lang="hu-HU" smtClean="0"/>
              <a:t>Broj časova: 2+2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hu-HU" smtClean="0"/>
              <a:t>0. DEO</a:t>
            </a:r>
            <a:br>
              <a:rPr lang="hu-HU" smtClean="0"/>
            </a:br>
            <a:r>
              <a:rPr lang="hu-HU" smtClean="0">
                <a:latin typeface="Algerian" pitchFamily="82" charset="0"/>
              </a:rPr>
              <a:t>UVOD</a:t>
            </a:r>
            <a:endParaRPr lang="en-US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458200" cy="5562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600" smtClean="0"/>
              <a:t>Moto</a:t>
            </a:r>
          </a:p>
          <a:p>
            <a:pPr>
              <a:spcBef>
                <a:spcPts val="0"/>
              </a:spcBef>
            </a:pPr>
            <a:r>
              <a:rPr lang="sr-Latn-CS" sz="3600" smtClean="0"/>
              <a:t>A</a:t>
            </a:r>
            <a:r>
              <a:rPr lang="en-US" sz="3600" smtClean="0"/>
              <a:t>nal</a:t>
            </a:r>
            <a:r>
              <a:rPr lang="hu-HU" sz="3600" smtClean="0"/>
              <a:t>ogni svet</a:t>
            </a:r>
          </a:p>
          <a:p>
            <a:pPr>
              <a:spcBef>
                <a:spcPts val="0"/>
              </a:spcBef>
            </a:pPr>
            <a:r>
              <a:rPr lang="hu-HU" sz="3600" smtClean="0"/>
              <a:t>Digitalni svet</a:t>
            </a:r>
          </a:p>
          <a:p>
            <a:pPr>
              <a:spcBef>
                <a:spcPts val="0"/>
              </a:spcBef>
            </a:pPr>
            <a:r>
              <a:rPr lang="hu-HU" sz="3600" smtClean="0"/>
              <a:t>Oblasti primene</a:t>
            </a:r>
          </a:p>
          <a:p>
            <a:pPr>
              <a:spcBef>
                <a:spcPts val="0"/>
              </a:spcBef>
            </a:pPr>
            <a:r>
              <a:rPr lang="hu-HU" sz="3600" smtClean="0"/>
              <a:t>Razvoj komponenti - istorijat</a:t>
            </a:r>
          </a:p>
          <a:p>
            <a:pPr>
              <a:spcBef>
                <a:spcPts val="0"/>
              </a:spcBef>
            </a:pPr>
            <a:r>
              <a:rPr lang="hu-HU" sz="3600" smtClean="0"/>
              <a:t>Sadašnje stanje</a:t>
            </a:r>
          </a:p>
          <a:p>
            <a:pPr>
              <a:spcBef>
                <a:spcPts val="0"/>
              </a:spcBef>
            </a:pPr>
            <a:r>
              <a:rPr lang="hu-HU" sz="3600" smtClean="0"/>
              <a:t>Teme</a:t>
            </a:r>
            <a:r>
              <a:rPr lang="en-US" sz="3600" smtClean="0"/>
              <a:t> predmeta</a:t>
            </a:r>
            <a:endParaRPr lang="hu-HU" sz="3600" smtClean="0"/>
          </a:p>
          <a:p>
            <a:pPr>
              <a:spcBef>
                <a:spcPts val="0"/>
              </a:spcBef>
            </a:pPr>
            <a:r>
              <a:rPr lang="hu-HU" sz="3600" smtClean="0"/>
              <a:t>Zahtevi u vezi predmeta</a:t>
            </a:r>
          </a:p>
          <a:p>
            <a:pPr>
              <a:spcBef>
                <a:spcPts val="0"/>
              </a:spcBef>
            </a:pPr>
            <a:r>
              <a:rPr lang="hu-HU" sz="3600" smtClean="0"/>
              <a:t>Literatura</a:t>
            </a:r>
          </a:p>
          <a:p>
            <a:pPr>
              <a:spcBef>
                <a:spcPts val="0"/>
              </a:spcBef>
            </a:pPr>
            <a:r>
              <a:rPr lang="hu-HU" sz="3600" smtClean="0"/>
              <a:t>Korisni linkovi</a:t>
            </a:r>
            <a:endParaRPr lang="en-US"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MOTO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CS" sz="3600" smtClean="0"/>
              <a:t>Neće se svađati ni vikati, niti će čuti ko po rasputicama glas Njegov.</a:t>
            </a:r>
          </a:p>
          <a:p>
            <a:pPr marL="0" indent="0">
              <a:buNone/>
            </a:pPr>
            <a:r>
              <a:rPr lang="sr-Latn-CS" sz="3600" smtClean="0"/>
              <a:t>Trsku stučenu neće prelomiti i sveštilo zapaljeno neće ugasiti dok pravda ne održi pobedu.</a:t>
            </a:r>
          </a:p>
          <a:p>
            <a:pPr marL="0" indent="0" algn="r">
              <a:buNone/>
            </a:pPr>
            <a:r>
              <a:rPr lang="sr-Latn-CS" sz="3600" smtClean="0"/>
              <a:t>Mt 12.19-20.</a:t>
            </a:r>
            <a:endParaRPr lang="en-GB"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sr-Latn-CS" smtClean="0"/>
              <a:t>ANALOGNI SVET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6019800" cy="6019800"/>
          </a:xfrm>
        </p:spPr>
        <p:txBody>
          <a:bodyPr>
            <a:noAutofit/>
          </a:bodyPr>
          <a:lstStyle/>
          <a:p>
            <a:pPr marL="274320" indent="-274320">
              <a:spcBef>
                <a:spcPts val="0"/>
              </a:spcBef>
            </a:pPr>
            <a:r>
              <a:rPr lang="sr-Latn-CS" b="1" smtClean="0"/>
              <a:t>Signali</a:t>
            </a:r>
            <a:r>
              <a:rPr lang="sr-Latn-CS" smtClean="0"/>
              <a:t>: električni predstavnici fizičkih veličina.</a:t>
            </a:r>
          </a:p>
          <a:p>
            <a:pPr marL="274320" indent="-274320">
              <a:spcBef>
                <a:spcPts val="0"/>
              </a:spcBef>
            </a:pPr>
            <a:r>
              <a:rPr lang="sr-Latn-CS" smtClean="0"/>
              <a:t>Fizičke </a:t>
            </a:r>
            <a:r>
              <a:rPr lang="sr-Latn-CS" b="1" smtClean="0"/>
              <a:t>veličine</a:t>
            </a:r>
            <a:r>
              <a:rPr lang="sr-Latn-CS" smtClean="0"/>
              <a:t>: dužina, masa, vreme, temperatura, sila...</a:t>
            </a:r>
          </a:p>
          <a:p>
            <a:pPr marL="274320" indent="-274320">
              <a:spcBef>
                <a:spcPts val="0"/>
              </a:spcBef>
            </a:pPr>
            <a:r>
              <a:rPr lang="sr-Latn-CS" smtClean="0"/>
              <a:t>Električni predstavnici: napon, struja. </a:t>
            </a:r>
          </a:p>
          <a:p>
            <a:pPr marL="274320" indent="-274320">
              <a:spcBef>
                <a:spcPts val="0"/>
              </a:spcBef>
            </a:pPr>
            <a:r>
              <a:rPr lang="sr-Latn-CS" smtClean="0"/>
              <a:t>Analogni signali (bar u jednom opsegu) mogu da se menjaju </a:t>
            </a:r>
            <a:r>
              <a:rPr lang="sr-Latn-CS" b="1" smtClean="0"/>
              <a:t>kontinualno</a:t>
            </a:r>
            <a:r>
              <a:rPr lang="sr-Latn-CS" smtClean="0"/>
              <a:t> (mogu uzeti bilo koju brojnu vrednost), vrednost signala je definisana u svakom vremenskom trenutku.</a:t>
            </a:r>
          </a:p>
        </p:txBody>
      </p:sp>
      <p:pic>
        <p:nvPicPr>
          <p:cNvPr id="5" name="Picture 4" descr="analogni signal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1679532"/>
            <a:ext cx="2514600" cy="26638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gitalni signal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2590800"/>
            <a:ext cx="2667000" cy="2209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hu-HU" smtClean="0"/>
              <a:t>DIGITALNI SVET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839200" cy="5867400"/>
          </a:xfrm>
        </p:spPr>
        <p:txBody>
          <a:bodyPr>
            <a:noAutofit/>
          </a:bodyPr>
          <a:lstStyle/>
          <a:p>
            <a:pPr marL="347472"/>
            <a:r>
              <a:rPr lang="hu-HU" sz="3600" smtClean="0"/>
              <a:t>Digitalni uređaji ne rade sa kontinualnim veličinama već sa </a:t>
            </a:r>
            <a:r>
              <a:rPr lang="hu-HU" sz="3600" b="1" smtClean="0"/>
              <a:t>dvema diskretnim vrednostima </a:t>
            </a:r>
            <a:r>
              <a:rPr lang="hu-HU" sz="3600" smtClean="0"/>
              <a:t>(L ili 0 i H ili 1</a:t>
            </a:r>
            <a:r>
              <a:rPr lang="sr-Latn-CS" sz="3600" smtClean="0"/>
              <a:t>)</a:t>
            </a:r>
            <a:r>
              <a:rPr lang="hu-HU" sz="3600" smtClean="0"/>
              <a:t>. </a:t>
            </a:r>
          </a:p>
          <a:p>
            <a:pPr marL="347472">
              <a:buNone/>
            </a:pPr>
            <a:endParaRPr lang="hu-HU" sz="3600" smtClean="0"/>
          </a:p>
          <a:p>
            <a:pPr marL="347472">
              <a:buNone/>
            </a:pPr>
            <a:endParaRPr lang="hu-HU" sz="3600" smtClean="0"/>
          </a:p>
          <a:p>
            <a:pPr marL="347472"/>
            <a:endParaRPr lang="hu-HU" sz="3600" smtClean="0"/>
          </a:p>
          <a:p>
            <a:pPr marL="347472"/>
            <a:r>
              <a:rPr lang="hu-HU" sz="3600" smtClean="0"/>
              <a:t>Za </a:t>
            </a:r>
            <a:r>
              <a:rPr lang="hu-HU" sz="3600" b="1" smtClean="0"/>
              <a:t>brzu obradu velike količine </a:t>
            </a:r>
            <a:r>
              <a:rPr lang="hu-HU" sz="3600" smtClean="0"/>
              <a:t>informacija, navedene diskretne vrednosti se javljaju istovremeo na </a:t>
            </a:r>
            <a:r>
              <a:rPr lang="hu-HU" sz="3600" b="1" smtClean="0"/>
              <a:t>puno linija </a:t>
            </a:r>
            <a:r>
              <a:rPr lang="hu-HU" sz="3600" smtClean="0"/>
              <a:t>i </a:t>
            </a:r>
            <a:r>
              <a:rPr lang="hu-HU" sz="3600" b="1" smtClean="0"/>
              <a:t>brzo se menjaju</a:t>
            </a:r>
            <a:r>
              <a:rPr lang="hu-HU" sz="3600" smtClean="0"/>
              <a:t>.</a:t>
            </a:r>
          </a:p>
          <a:p>
            <a:pPr marL="347472"/>
            <a:endParaRPr lang="hu-HU" sz="3600" smtClean="0"/>
          </a:p>
          <a:p>
            <a:pPr marL="347472"/>
            <a:endParaRPr lang="hu-HU" sz="36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/>
          </a:bodyPr>
          <a:lstStyle/>
          <a:p>
            <a:r>
              <a:rPr lang="hu-HU" smtClean="0"/>
              <a:t>OBLASTI PRIMENE ELEKTRONIKE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347472">
              <a:spcBef>
                <a:spcPts val="0"/>
              </a:spcBef>
            </a:pPr>
            <a:r>
              <a:rPr lang="sr-Latn-CS" sz="2700" b="1" dirty="0" smtClean="0"/>
              <a:t>U početku </a:t>
            </a:r>
            <a:r>
              <a:rPr lang="sr-Latn-CS" sz="2700" dirty="0" smtClean="0"/>
              <a:t>elektronika se bavila obradom </a:t>
            </a:r>
            <a:r>
              <a:rPr lang="sr-Latn-CS" sz="2700" b="1" dirty="0" smtClean="0"/>
              <a:t>čisto analognih </a:t>
            </a:r>
            <a:r>
              <a:rPr lang="sr-Latn-CS" sz="2700" dirty="0" smtClean="0"/>
              <a:t>signala (telefon, radio, televizija). Nasuprot ovome telegraf je digitalni ure</a:t>
            </a:r>
            <a:r>
              <a:rPr lang="sr-Latn-RS" sz="2700" dirty="0" smtClean="0"/>
              <a:t>đaj</a:t>
            </a:r>
            <a:r>
              <a:rPr lang="en-GB" sz="2700" dirty="0" smtClean="0"/>
              <a:t> </a:t>
            </a:r>
            <a:r>
              <a:rPr lang="sr-Latn-RS" sz="2700" dirty="0" smtClean="0"/>
              <a:t>(prapočetak električne komunikacije).</a:t>
            </a:r>
            <a:endParaRPr lang="sr-Latn-CS" sz="2700" dirty="0" smtClean="0"/>
          </a:p>
          <a:p>
            <a:pPr marL="347472">
              <a:spcBef>
                <a:spcPts val="0"/>
              </a:spcBef>
            </a:pPr>
            <a:r>
              <a:rPr lang="sr-Latn-CS" sz="2700" dirty="0" smtClean="0"/>
              <a:t>U međuvremenu je došlo i do razvoja digitalne elektronike ali se ona prvenstveno primenjivala u </a:t>
            </a:r>
            <a:r>
              <a:rPr lang="sr-Latn-CS" sz="2700" b="1" dirty="0" smtClean="0"/>
              <a:t>računarskoj tehnici </a:t>
            </a:r>
            <a:r>
              <a:rPr lang="sr-Latn-CS" sz="2700" dirty="0" smtClean="0"/>
              <a:t>i u </a:t>
            </a:r>
            <a:r>
              <a:rPr lang="sr-Latn-CS" sz="2700" b="1" dirty="0" smtClean="0"/>
              <a:t>industrijskoj automatizaciji</a:t>
            </a:r>
            <a:r>
              <a:rPr lang="sr-Latn-CS" sz="2700" dirty="0" smtClean="0"/>
              <a:t>.</a:t>
            </a:r>
          </a:p>
          <a:p>
            <a:pPr marL="347472">
              <a:spcBef>
                <a:spcPts val="0"/>
              </a:spcBef>
            </a:pPr>
            <a:r>
              <a:rPr lang="sr-Latn-CS" sz="2700" dirty="0" smtClean="0"/>
              <a:t>Danas se već u </a:t>
            </a:r>
            <a:r>
              <a:rPr lang="sr-Latn-CS" sz="2700" b="1" dirty="0" smtClean="0"/>
              <a:t>telekomunikacijama</a:t>
            </a:r>
            <a:r>
              <a:rPr lang="sr-Latn-CS" sz="2700" dirty="0" smtClean="0"/>
              <a:t> uglavnom koriste digitalni uređaji.</a:t>
            </a:r>
          </a:p>
          <a:p>
            <a:pPr marL="347472">
              <a:spcBef>
                <a:spcPts val="0"/>
              </a:spcBef>
            </a:pPr>
            <a:r>
              <a:rPr lang="sr-Latn-CS" sz="2700" dirty="0" smtClean="0"/>
              <a:t>Na područjima koja su tradicionalno koristila analogna rešenja (</a:t>
            </a:r>
            <a:r>
              <a:rPr lang="sr-Latn-CS" sz="2700" b="1" dirty="0" smtClean="0"/>
              <a:t>audio pojačavači, jedinice za napajanje, elektromotorni pogoni</a:t>
            </a:r>
            <a:r>
              <a:rPr lang="sr-Latn-CS" sz="2700" dirty="0" smtClean="0"/>
              <a:t>), danas su sve više zastupljena digitalna rešenja.</a:t>
            </a:r>
          </a:p>
          <a:p>
            <a:pPr marL="347472">
              <a:spcBef>
                <a:spcPts val="0"/>
              </a:spcBef>
            </a:pPr>
            <a:r>
              <a:rPr lang="sr-Latn-CS" sz="2700" dirty="0" smtClean="0"/>
              <a:t>Ali većina signala prisutna u </a:t>
            </a:r>
            <a:r>
              <a:rPr lang="sr-Latn-CS" sz="2700" b="1" dirty="0" smtClean="0"/>
              <a:t>prirodi i tehnici </a:t>
            </a:r>
            <a:r>
              <a:rPr lang="sr-Latn-CS" sz="2700" dirty="0" smtClean="0"/>
              <a:t>je i dan danas analogne prirode - ili ih treba obrađivati analognim metodama, ili ih treba pretvoriti u digitalni oblik pa tako vršiti obradu. </a:t>
            </a:r>
          </a:p>
          <a:p>
            <a:pPr>
              <a:spcBef>
                <a:spcPts val="0"/>
              </a:spcBef>
            </a:pPr>
            <a:endParaRPr lang="sr-Latn-C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hu-HU" sz="3600" smtClean="0"/>
              <a:t>PREGLED RAZVOJA ELEKTRONSKIH KOMPONENTI - ISTORIJAT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915400" cy="51816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sr-Latn-CS" dirty="0" smtClean="0"/>
              <a:t>Komponente koje stoje na raspolaganju za realizaciju uređaja:</a:t>
            </a:r>
          </a:p>
          <a:p>
            <a:pPr>
              <a:spcBef>
                <a:spcPts val="0"/>
              </a:spcBef>
            </a:pPr>
            <a:r>
              <a:rPr lang="sr-Latn-CS" dirty="0" smtClean="0"/>
              <a:t>elektronske cevi (~100 godina),</a:t>
            </a:r>
          </a:p>
          <a:p>
            <a:pPr>
              <a:spcBef>
                <a:spcPts val="0"/>
              </a:spcBef>
            </a:pPr>
            <a:r>
              <a:rPr lang="sr-Latn-CS" dirty="0" smtClean="0"/>
              <a:t>tranzistori (~60 godina),</a:t>
            </a:r>
          </a:p>
          <a:p>
            <a:pPr>
              <a:spcBef>
                <a:spcPts val="0"/>
              </a:spcBef>
            </a:pPr>
            <a:r>
              <a:rPr lang="sr-Latn-CS" dirty="0" smtClean="0"/>
              <a:t>integrisana kola (analogne komponente i SSI i MSI digitalne komponente) (~50 godina),</a:t>
            </a:r>
          </a:p>
          <a:p>
            <a:pPr>
              <a:spcBef>
                <a:spcPts val="0"/>
              </a:spcBef>
            </a:pPr>
            <a:r>
              <a:rPr lang="sr-Latn-CS" dirty="0" smtClean="0"/>
              <a:t>VLSI komponente sa softverskim programiranjem (mikroprocesori, mikrokontroleri, signal procesori) (~40 godina),</a:t>
            </a:r>
          </a:p>
          <a:p>
            <a:pPr>
              <a:spcBef>
                <a:spcPts val="0"/>
              </a:spcBef>
            </a:pPr>
            <a:r>
              <a:rPr lang="sr-Latn-CS" dirty="0" smtClean="0"/>
              <a:t>LSI  i VLSI komponente sa hardverskim programiranjem (PLD, CPLD, FPGA) (~40 godina).</a:t>
            </a:r>
          </a:p>
          <a:p>
            <a:endParaRPr lang="sr-Latn-C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6400800"/>
            <a:ext cx="51816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https://en.wikipedia.org/wiki/Electronic_component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smtClean="0"/>
              <a:t>TEME</a:t>
            </a:r>
            <a:endParaRPr lang="en-US" sz="4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105400"/>
          </a:xfrm>
        </p:spPr>
        <p:txBody>
          <a:bodyPr>
            <a:normAutofit fontScale="92500" lnSpcReduction="10000"/>
          </a:bodyPr>
          <a:lstStyle/>
          <a:p>
            <a:pPr marL="640080" indent="-640080">
              <a:buFont typeface="+mj-lt"/>
              <a:buAutoNum type="romanUcPeriod"/>
            </a:pPr>
            <a:r>
              <a:rPr lang="sr-Latn-CS" sz="4000" smtClean="0"/>
              <a:t>Elektronske komponente</a:t>
            </a:r>
            <a:r>
              <a:rPr lang="hu-HU" sz="4000" smtClean="0"/>
              <a:t>:</a:t>
            </a:r>
          </a:p>
          <a:p>
            <a:pPr marL="1097280" indent="-457200">
              <a:buFont typeface="Wingdings" pitchFamily="2" charset="2"/>
              <a:buChar char="§"/>
            </a:pPr>
            <a:r>
              <a:rPr lang="hu-HU" sz="4000" smtClean="0"/>
              <a:t>pasivne komponente</a:t>
            </a:r>
          </a:p>
          <a:p>
            <a:pPr marL="1097280" indent="-457200">
              <a:buFont typeface="Wingdings" pitchFamily="2" charset="2"/>
              <a:buChar char="§"/>
            </a:pPr>
            <a:r>
              <a:rPr lang="hu-HU" sz="4000" smtClean="0"/>
              <a:t>aktivne komponente</a:t>
            </a:r>
          </a:p>
          <a:p>
            <a:pPr marL="857250" indent="-857250">
              <a:buFont typeface="+mj-lt"/>
              <a:buAutoNum type="romanUcPeriod" startAt="2"/>
            </a:pPr>
            <a:r>
              <a:rPr lang="hu-HU" sz="4000" smtClean="0"/>
              <a:t>Elektronska kola:</a:t>
            </a:r>
          </a:p>
          <a:p>
            <a:pPr marL="1097280" indent="-457200">
              <a:buFont typeface="Wingdings" pitchFamily="2" charset="2"/>
              <a:buChar char="§"/>
            </a:pPr>
            <a:r>
              <a:rPr lang="hu-HU" sz="4000" smtClean="0"/>
              <a:t>pasivna kola,</a:t>
            </a:r>
          </a:p>
          <a:p>
            <a:pPr marL="1097280" indent="-457200">
              <a:buFont typeface="Wingdings" pitchFamily="2" charset="2"/>
              <a:buChar char="§"/>
            </a:pPr>
            <a:r>
              <a:rPr lang="hu-HU" sz="4000" smtClean="0"/>
              <a:t>logička kola,</a:t>
            </a:r>
          </a:p>
          <a:p>
            <a:pPr marL="1097280" indent="-457200">
              <a:buFont typeface="Wingdings" pitchFamily="2" charset="2"/>
              <a:buChar char="§"/>
            </a:pPr>
            <a:r>
              <a:rPr lang="hu-HU" sz="4000" smtClean="0"/>
              <a:t>pojačavačka kola,</a:t>
            </a:r>
          </a:p>
          <a:p>
            <a:pPr marL="1097280" indent="-457200">
              <a:buFont typeface="Wingdings" pitchFamily="2" charset="2"/>
              <a:buChar char="§"/>
            </a:pPr>
            <a:r>
              <a:rPr lang="hu-HU" sz="4000" smtClean="0"/>
              <a:t>nelinearna analogna kola.</a:t>
            </a:r>
          </a:p>
          <a:p>
            <a:pPr marL="1097280" indent="-457200">
              <a:buFont typeface="Wingdings" pitchFamily="2" charset="2"/>
              <a:buChar char="§"/>
            </a:pPr>
            <a:endParaRPr lang="hu-HU" sz="4000" b="1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Autofit/>
          </a:bodyPr>
          <a:lstStyle/>
          <a:p>
            <a:r>
              <a:rPr lang="hu-HU" sz="3600" dirty="0" smtClean="0"/>
              <a:t>ZAHTEVI U VEZI PREDMETA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274320" indent="-274320">
              <a:spcBef>
                <a:spcPts val="0"/>
              </a:spcBef>
            </a:pPr>
            <a:r>
              <a:rPr lang="sr-Latn-CS" sz="2500" dirty="0" smtClean="0"/>
              <a:t>Pohađanje</a:t>
            </a:r>
            <a:r>
              <a:rPr lang="sr-Latn-CS" sz="2500" b="1" dirty="0" smtClean="0"/>
              <a:t> predavanja i vežbi (</a:t>
            </a:r>
            <a:r>
              <a:rPr lang="sr-Latn-CS" sz="2500" b="1" dirty="0" err="1" smtClean="0"/>
              <a:t>auditorne</a:t>
            </a:r>
            <a:r>
              <a:rPr lang="sr-Latn-CS" sz="2500" b="1" dirty="0" smtClean="0"/>
              <a:t> i laboratorijske)</a:t>
            </a:r>
            <a:r>
              <a:rPr lang="sr-Latn-CS" sz="2500" dirty="0" smtClean="0"/>
              <a:t>, pisanje beležaka. Na predavanjima se mogu koristiti odštampane prezentacije dopunjene ručnim beleškama. </a:t>
            </a:r>
          </a:p>
          <a:p>
            <a:pPr marL="274320" indent="-274320">
              <a:spcBef>
                <a:spcPts val="0"/>
              </a:spcBef>
            </a:pPr>
            <a:r>
              <a:rPr lang="sr-Latn-CS" sz="2500" dirty="0" smtClean="0"/>
              <a:t>Nabavka</a:t>
            </a:r>
            <a:r>
              <a:rPr lang="sr-Latn-CS" sz="2500" b="1" dirty="0" smtClean="0"/>
              <a:t> literature </a:t>
            </a:r>
            <a:r>
              <a:rPr lang="sr-Latn-CS" sz="2500" dirty="0" smtClean="0"/>
              <a:t>(štampane i elektronske). </a:t>
            </a:r>
          </a:p>
          <a:p>
            <a:pPr marL="274320" indent="-274320">
              <a:spcBef>
                <a:spcPts val="0"/>
              </a:spcBef>
            </a:pPr>
            <a:r>
              <a:rPr lang="sr-Latn-CS" sz="2500" dirty="0" smtClean="0"/>
              <a:t>Nabavka, instaliranje i upoznavanje sa </a:t>
            </a:r>
            <a:r>
              <a:rPr lang="sr-Latn-CS" sz="2500" b="1" dirty="0" smtClean="0"/>
              <a:t>softverom</a:t>
            </a:r>
            <a:r>
              <a:rPr lang="sr-Latn-CS" sz="2500" dirty="0" smtClean="0"/>
              <a:t> </a:t>
            </a:r>
            <a:r>
              <a:rPr lang="sr-Latn-CS" sz="2500" dirty="0" smtClean="0"/>
              <a:t>za simulaciju elektronskih kola - </a:t>
            </a:r>
            <a:r>
              <a:rPr lang="sr-Latn-CS" sz="2500" dirty="0" err="1" smtClean="0"/>
              <a:t>LTSpiceXVII</a:t>
            </a:r>
            <a:r>
              <a:rPr lang="sr-Latn-CS" sz="2500" dirty="0" smtClean="0"/>
              <a:t>. </a:t>
            </a:r>
            <a:endParaRPr lang="sr-Latn-CS" sz="2500" dirty="0" smtClean="0"/>
          </a:p>
          <a:p>
            <a:pPr marL="274320" indent="-274320">
              <a:spcBef>
                <a:spcPts val="0"/>
              </a:spcBef>
            </a:pPr>
            <a:r>
              <a:rPr lang="sr-Latn-CS" sz="2500" dirty="0" smtClean="0"/>
              <a:t>Iz materijala predavanja se pišu </a:t>
            </a:r>
            <a:r>
              <a:rPr lang="sr-Latn-CS" sz="2500" b="1" dirty="0" smtClean="0"/>
              <a:t>dva testa </a:t>
            </a:r>
            <a:r>
              <a:rPr lang="sr-Latn-CS" sz="2500" dirty="0" smtClean="0"/>
              <a:t>(na zaokruživanje), jedan na sredini semestra, drugi na kraju (</a:t>
            </a:r>
            <a:r>
              <a:rPr lang="sr-Latn-CS" sz="2500" dirty="0" err="1" smtClean="0"/>
              <a:t>maks</a:t>
            </a:r>
            <a:r>
              <a:rPr lang="sr-Latn-CS" sz="2500" dirty="0" smtClean="0"/>
              <a:t>. </a:t>
            </a:r>
            <a:r>
              <a:rPr lang="sr-Latn-CS" sz="2500" b="1" dirty="0" smtClean="0"/>
              <a:t>25 poena </a:t>
            </a:r>
            <a:r>
              <a:rPr lang="sr-Latn-CS" sz="2500" dirty="0" smtClean="0"/>
              <a:t>po testu). </a:t>
            </a:r>
          </a:p>
          <a:p>
            <a:pPr marL="274320" indent="-274320">
              <a:spcBef>
                <a:spcPts val="0"/>
              </a:spcBef>
            </a:pPr>
            <a:r>
              <a:rPr lang="sr-Latn-CS" sz="2500" b="1" dirty="0" smtClean="0"/>
              <a:t>Uslov</a:t>
            </a:r>
            <a:r>
              <a:rPr lang="sr-Latn-CS" sz="2500" dirty="0" smtClean="0"/>
              <a:t> za polaganje pismenog ispita je minimalno </a:t>
            </a:r>
            <a:r>
              <a:rPr lang="sr-Latn-CS" sz="2500" b="1" dirty="0" smtClean="0"/>
              <a:t>trideset poena </a:t>
            </a:r>
            <a:r>
              <a:rPr lang="sr-Latn-CS" sz="2500" dirty="0" smtClean="0"/>
              <a:t>stečenih na testovima zajedno. Pre svakog ispitnog roka se organizuju popravni testovi.</a:t>
            </a:r>
          </a:p>
          <a:p>
            <a:pPr marL="274320" indent="-274320">
              <a:spcBef>
                <a:spcPts val="0"/>
              </a:spcBef>
            </a:pPr>
            <a:r>
              <a:rPr lang="sr-Latn-CS" sz="2500" b="1" dirty="0" smtClean="0"/>
              <a:t>Laboratorijske vežbe </a:t>
            </a:r>
            <a:r>
              <a:rPr lang="sr-Latn-CS" sz="2500" dirty="0" smtClean="0"/>
              <a:t>se ne ocenjuju ali  se slični zadaci </a:t>
            </a:r>
            <a:r>
              <a:rPr lang="sr-Latn-CS" sz="2500" dirty="0" smtClean="0"/>
              <a:t>postavljaju na </a:t>
            </a:r>
            <a:r>
              <a:rPr lang="sr-Latn-CS" sz="2500" dirty="0" smtClean="0"/>
              <a:t>pismenom ispitu.</a:t>
            </a:r>
          </a:p>
          <a:p>
            <a:pPr marL="274320" indent="-274320">
              <a:spcBef>
                <a:spcPts val="0"/>
              </a:spcBef>
            </a:pPr>
            <a:r>
              <a:rPr lang="sr-Latn-CS" sz="2500" b="1" dirty="0" smtClean="0"/>
              <a:t>Pismeni ispit</a:t>
            </a:r>
            <a:r>
              <a:rPr lang="sr-Latn-CS" sz="2500" dirty="0" smtClean="0"/>
              <a:t> se održava u zvaničnom terminu u toku ispitnog </a:t>
            </a:r>
            <a:r>
              <a:rPr lang="sr-Latn-CS" sz="2500" dirty="0" err="1" smtClean="0"/>
              <a:t>roka</a:t>
            </a:r>
            <a:r>
              <a:rPr lang="sr-Latn-CS" sz="2500" dirty="0" smtClean="0"/>
              <a:t> (sreda, 9h), tu se može zaraditi do </a:t>
            </a:r>
            <a:r>
              <a:rPr lang="sr-Latn-CS" sz="2500" b="1" dirty="0" smtClean="0"/>
              <a:t>50 poena</a:t>
            </a:r>
            <a:r>
              <a:rPr lang="sr-Latn-CS" sz="2500" dirty="0" smtClean="0"/>
              <a:t>. Pismeni se sastoji od proračuna, simulacije, realizacije i testiranja elektronskih kola.</a:t>
            </a:r>
            <a:endParaRPr lang="sr-Latn-CS" sz="25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5E122-CA3A-4C97-A5B5-28AA6DA579A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smtClean="0"/>
              <a:t>LITERATURA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991600" cy="5715000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sr-Latn-CS" sz="2800" dirty="0" smtClean="0"/>
              <a:t>Nándor Burány : Osnovi elektronike, Viša tehnička škola, Subotica, 2001.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CS" sz="2800" dirty="0" smtClean="0"/>
              <a:t>Vojin  </a:t>
            </a:r>
            <a:r>
              <a:rPr lang="sr-Latn-CS" sz="2800" dirty="0" err="1" smtClean="0"/>
              <a:t>Cvekić</a:t>
            </a:r>
            <a:r>
              <a:rPr lang="sr-Latn-CS" sz="2800" dirty="0" smtClean="0"/>
              <a:t>: Elektronika I, poluprovodnički elementi. Beograd : Naučna knjiga, 1978,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CS" sz="2800" dirty="0" smtClean="0"/>
              <a:t>Vojin </a:t>
            </a:r>
            <a:r>
              <a:rPr lang="sr-Latn-CS" sz="2800" dirty="0" err="1" smtClean="0"/>
              <a:t>Cvekić</a:t>
            </a:r>
            <a:r>
              <a:rPr lang="sr-Latn-CS" sz="2800" dirty="0" smtClean="0"/>
              <a:t>: Elektronika II, linearna elektronika, Naučna knjiga, Beograd, 1984.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CS" sz="2800" dirty="0" smtClean="0"/>
              <a:t>Branko Raković: Elektronika, linearna integrisana kola, Građevinska Knjiga, Beograd, 1983.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Water </a:t>
            </a:r>
            <a:r>
              <a:rPr lang="en-GB" sz="2800" dirty="0" err="1" smtClean="0"/>
              <a:t>G.:Op</a:t>
            </a:r>
            <a:r>
              <a:rPr lang="en-GB" sz="2800" dirty="0" smtClean="0"/>
              <a:t> Amp applications handbook, </a:t>
            </a:r>
            <a:r>
              <a:rPr lang="en-GB" sz="2800" dirty="0" err="1" smtClean="0"/>
              <a:t>Newnes</a:t>
            </a:r>
            <a:r>
              <a:rPr lang="en-GB" sz="2800" dirty="0" smtClean="0"/>
              <a:t>, 2005.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Ian Hickman: </a:t>
            </a:r>
            <a:r>
              <a:rPr lang="en-GB" sz="2800" dirty="0" err="1" smtClean="0"/>
              <a:t>Analog</a:t>
            </a:r>
            <a:r>
              <a:rPr lang="en-GB" sz="2800" dirty="0" smtClean="0"/>
              <a:t> Circuits Cookbook, </a:t>
            </a:r>
            <a:r>
              <a:rPr lang="en-GB" sz="2800" dirty="0" err="1" smtClean="0"/>
              <a:t>Newnes</a:t>
            </a:r>
            <a:r>
              <a:rPr lang="en-GB" sz="2800" dirty="0" smtClean="0"/>
              <a:t>, 1999.</a:t>
            </a:r>
            <a:endParaRPr lang="sr-Latn-R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hu-HU" sz="2800" dirty="0" smtClean="0"/>
              <a:t>Ron </a:t>
            </a:r>
            <a:r>
              <a:rPr lang="hu-HU" sz="2800" dirty="0" err="1" smtClean="0"/>
              <a:t>Mancini</a:t>
            </a:r>
            <a:r>
              <a:rPr lang="hu-HU" sz="2800" dirty="0" smtClean="0"/>
              <a:t>: </a:t>
            </a:r>
            <a:r>
              <a:rPr lang="hu-HU" sz="2800" dirty="0" err="1" smtClean="0"/>
              <a:t>Op</a:t>
            </a:r>
            <a:r>
              <a:rPr lang="hu-HU" sz="2800" dirty="0" smtClean="0"/>
              <a:t> </a:t>
            </a:r>
            <a:r>
              <a:rPr lang="hu-HU" sz="2800" dirty="0" err="1" smtClean="0"/>
              <a:t>Amps</a:t>
            </a:r>
            <a:r>
              <a:rPr lang="hu-HU" sz="2800" dirty="0" smtClean="0"/>
              <a:t> </a:t>
            </a:r>
            <a:r>
              <a:rPr lang="hu-HU" sz="2800" dirty="0" err="1" smtClean="0"/>
              <a:t>for</a:t>
            </a:r>
            <a:r>
              <a:rPr lang="hu-HU" sz="2800" dirty="0" smtClean="0"/>
              <a:t> </a:t>
            </a:r>
            <a:r>
              <a:rPr lang="hu-HU" sz="2800" dirty="0" err="1" smtClean="0"/>
              <a:t>Everyone</a:t>
            </a:r>
            <a:r>
              <a:rPr lang="hu-HU" sz="2800" dirty="0" smtClean="0"/>
              <a:t>, Texas Instruments, 2002.</a:t>
            </a:r>
            <a:endParaRPr lang="en-GB" sz="28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KORISNI LINKOVI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58200" cy="59436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hu-HU" u="sng" dirty="0" smtClean="0">
                <a:solidFill>
                  <a:srgbClr val="080808"/>
                </a:solidFill>
              </a:rPr>
              <a:t>http://people.vts.su.ac.rs/~bnandor/</a:t>
            </a:r>
          </a:p>
          <a:p>
            <a:pPr lvl="0"/>
            <a:r>
              <a:rPr lang="hu-HU" u="sng" dirty="0" err="1" smtClean="0">
                <a:solidFill>
                  <a:srgbClr val="080808"/>
                </a:solidFill>
              </a:rPr>
              <a:t>www.ti.com</a:t>
            </a:r>
            <a:endParaRPr lang="hu-HU" dirty="0" smtClean="0">
              <a:solidFill>
                <a:srgbClr val="080808"/>
              </a:solidFill>
            </a:endParaRPr>
          </a:p>
          <a:p>
            <a:pPr lvl="0"/>
            <a:r>
              <a:rPr lang="hu-HU" dirty="0" err="1" smtClean="0">
                <a:solidFill>
                  <a:srgbClr val="080808"/>
                </a:solidFill>
              </a:rPr>
              <a:t>www.st.com</a:t>
            </a:r>
            <a:endParaRPr lang="hu-HU" dirty="0" smtClean="0">
              <a:solidFill>
                <a:srgbClr val="080808"/>
              </a:solidFill>
            </a:endParaRPr>
          </a:p>
          <a:p>
            <a:pPr lvl="0"/>
            <a:r>
              <a:rPr lang="hu-HU" u="sng" dirty="0" err="1" smtClean="0">
                <a:solidFill>
                  <a:srgbClr val="080808"/>
                </a:solidFill>
              </a:rPr>
              <a:t>www.fairchildsemi.com</a:t>
            </a:r>
            <a:endParaRPr lang="hu-HU" u="sng" dirty="0" smtClean="0">
              <a:solidFill>
                <a:srgbClr val="080808"/>
              </a:solidFill>
            </a:endParaRPr>
          </a:p>
          <a:p>
            <a:pPr lvl="0"/>
            <a:r>
              <a:rPr lang="hu-HU" u="sng" dirty="0" err="1" smtClean="0">
                <a:solidFill>
                  <a:srgbClr val="080808"/>
                </a:solidFill>
              </a:rPr>
              <a:t>www.analog.com</a:t>
            </a:r>
            <a:endParaRPr lang="hu-HU" u="sng" dirty="0" smtClean="0">
              <a:solidFill>
                <a:srgbClr val="080808"/>
              </a:solidFill>
            </a:endParaRPr>
          </a:p>
          <a:p>
            <a:pPr lvl="0"/>
            <a:r>
              <a:rPr lang="hu-HU" u="sng" dirty="0" err="1" smtClean="0">
                <a:solidFill>
                  <a:srgbClr val="080808"/>
                </a:solidFill>
                <a:hlinkClick r:id="rId2"/>
              </a:rPr>
              <a:t>www.linear.com</a:t>
            </a:r>
            <a:endParaRPr lang="hu-HU" u="sng" dirty="0" smtClean="0">
              <a:solidFill>
                <a:srgbClr val="080808"/>
              </a:solidFill>
            </a:endParaRPr>
          </a:p>
          <a:p>
            <a:pPr lvl="0"/>
            <a:r>
              <a:rPr lang="hu-HU" u="sng" dirty="0" err="1" smtClean="0">
                <a:solidFill>
                  <a:srgbClr val="080808"/>
                </a:solidFill>
              </a:rPr>
              <a:t>www.vishay.com</a:t>
            </a:r>
            <a:endParaRPr lang="hu-HU" u="sng" dirty="0" smtClean="0">
              <a:solidFill>
                <a:srgbClr val="080808"/>
              </a:solidFill>
            </a:endParaRPr>
          </a:p>
          <a:p>
            <a:pPr lvl="0"/>
            <a:r>
              <a:rPr lang="hu-HU" u="sng" dirty="0" err="1" smtClean="0">
                <a:solidFill>
                  <a:srgbClr val="080808"/>
                </a:solidFill>
                <a:hlinkClick r:id="rId3"/>
              </a:rPr>
              <a:t>www.altium.com</a:t>
            </a:r>
            <a:endParaRPr lang="hu-HU" u="sng" dirty="0" smtClean="0">
              <a:solidFill>
                <a:srgbClr val="080808"/>
              </a:solidFill>
            </a:endParaRPr>
          </a:p>
          <a:p>
            <a:pPr lvl="0"/>
            <a:r>
              <a:rPr lang="hu-HU" u="sng" dirty="0" err="1" smtClean="0">
                <a:solidFill>
                  <a:srgbClr val="080808"/>
                </a:solidFill>
                <a:hlinkClick r:id="rId4"/>
              </a:rPr>
              <a:t>www.digikey.com</a:t>
            </a:r>
            <a:endParaRPr lang="hu-HU" u="sng" dirty="0" smtClean="0">
              <a:solidFill>
                <a:srgbClr val="080808"/>
              </a:solidFill>
            </a:endParaRPr>
          </a:p>
          <a:p>
            <a:pPr lvl="0"/>
            <a:r>
              <a:rPr lang="hu-HU" u="sng" dirty="0" err="1" smtClean="0">
                <a:solidFill>
                  <a:srgbClr val="080808"/>
                </a:solidFill>
                <a:hlinkClick r:id="rId5"/>
              </a:rPr>
              <a:t>www.farnell.com</a:t>
            </a:r>
            <a:endParaRPr lang="hu-HU" u="sng" dirty="0" smtClean="0">
              <a:solidFill>
                <a:srgbClr val="080808"/>
              </a:solidFill>
            </a:endParaRPr>
          </a:p>
          <a:p>
            <a:pPr lvl="0"/>
            <a:r>
              <a:rPr lang="hu-HU" u="sng" dirty="0" err="1" smtClean="0">
                <a:solidFill>
                  <a:srgbClr val="080808"/>
                </a:solidFill>
                <a:hlinkClick r:id="rId6"/>
              </a:rPr>
              <a:t>www.schukat</a:t>
            </a:r>
            <a:r>
              <a:rPr lang="hu-HU" u="sng" dirty="0" smtClean="0">
                <a:solidFill>
                  <a:srgbClr val="080808"/>
                </a:solidFill>
              </a:rPr>
              <a:t> .</a:t>
            </a:r>
            <a:r>
              <a:rPr lang="hu-HU" u="sng" dirty="0" err="1" smtClean="0">
                <a:solidFill>
                  <a:srgbClr val="080808"/>
                </a:solidFill>
              </a:rPr>
              <a:t>com</a:t>
            </a:r>
            <a:endParaRPr lang="hu-HU" u="sng" dirty="0" smtClean="0">
              <a:solidFill>
                <a:srgbClr val="080808"/>
              </a:solidFill>
            </a:endParaRPr>
          </a:p>
          <a:p>
            <a:pPr lvl="0"/>
            <a:r>
              <a:rPr lang="hu-HU" u="sng" dirty="0" err="1" smtClean="0">
                <a:solidFill>
                  <a:srgbClr val="080808"/>
                </a:solidFill>
                <a:hlinkClick r:id="rId7"/>
              </a:rPr>
              <a:t>www.buerklin.com</a:t>
            </a:r>
            <a:endParaRPr lang="hu-HU" u="sng" dirty="0" smtClean="0">
              <a:solidFill>
                <a:srgbClr val="080808"/>
              </a:solidFill>
            </a:endParaRPr>
          </a:p>
          <a:p>
            <a:pPr lvl="0"/>
            <a:r>
              <a:rPr lang="hu-HU" u="sng" dirty="0" err="1" smtClean="0">
                <a:solidFill>
                  <a:srgbClr val="080808"/>
                </a:solidFill>
              </a:rPr>
              <a:t>www.mouser.com</a:t>
            </a:r>
            <a:endParaRPr lang="hu-HU" u="sng" dirty="0" smtClean="0">
              <a:solidFill>
                <a:srgbClr val="080808"/>
              </a:solidFill>
            </a:endParaRPr>
          </a:p>
          <a:p>
            <a:pPr lvl="0"/>
            <a:r>
              <a:rPr lang="en-US" dirty="0" smtClean="0"/>
              <a:t>101science.com/Radio</a:t>
            </a:r>
            <a:r>
              <a:rPr lang="en-US" b="1" dirty="0" smtClean="0"/>
              <a:t>tutorials</a:t>
            </a:r>
            <a:r>
              <a:rPr lang="en-US" dirty="0" smtClean="0"/>
              <a:t>links.htm</a:t>
            </a:r>
            <a:endParaRPr lang="hu-HU" dirty="0" smtClean="0"/>
          </a:p>
          <a:p>
            <a:pPr lvl="0"/>
            <a:r>
              <a:rPr lang="en-US" dirty="0" smtClean="0">
                <a:solidFill>
                  <a:srgbClr val="080808"/>
                </a:solidFill>
              </a:rPr>
              <a:t>http://www.educypedia.be/electronics/analog.htm</a:t>
            </a:r>
            <a:endParaRPr lang="hu-HU" dirty="0" smtClean="0">
              <a:solidFill>
                <a:srgbClr val="080808"/>
              </a:solidFill>
            </a:endParaRPr>
          </a:p>
          <a:p>
            <a:pPr lvl="0"/>
            <a:r>
              <a:rPr lang="en-US" dirty="0" smtClean="0">
                <a:solidFill>
                  <a:srgbClr val="080808"/>
                </a:solidFill>
              </a:rPr>
              <a:t>http://www.hobbyprojects.com/</a:t>
            </a:r>
            <a:endParaRPr lang="hu-HU" dirty="0" smtClean="0">
              <a:solidFill>
                <a:srgbClr val="080808"/>
              </a:solidFill>
            </a:endParaRPr>
          </a:p>
          <a:p>
            <a:pPr lvl="0"/>
            <a:r>
              <a:rPr lang="en-US" dirty="0" smtClean="0">
                <a:solidFill>
                  <a:srgbClr val="080808"/>
                </a:solidFill>
                <a:hlinkClick r:id="rId8"/>
              </a:rPr>
              <a:t>http://www.electronicstag.com/Analog-electronics.htm</a:t>
            </a:r>
            <a:endParaRPr lang="hu-HU" dirty="0" smtClean="0">
              <a:solidFill>
                <a:srgbClr val="080808"/>
              </a:solidFill>
            </a:endParaRPr>
          </a:p>
          <a:p>
            <a:pPr lvl="0"/>
            <a:r>
              <a:rPr lang="en-US" dirty="0" smtClean="0">
                <a:solidFill>
                  <a:srgbClr val="080808"/>
                </a:solidFill>
              </a:rPr>
              <a:t>http://www.elmac.co.uk/papers01.htm#design</a:t>
            </a:r>
          </a:p>
          <a:p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3352800" y="1295400"/>
            <a:ext cx="457200" cy="1600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4038600" y="1600200"/>
            <a:ext cx="15240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r-Latn-CS" dirty="0" smtClean="0"/>
              <a:t>Proizvođači elektronskih komponenti</a:t>
            </a:r>
            <a:endParaRPr lang="sr-Latn-C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2971800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r-Latn-RS" dirty="0" smtClean="0"/>
              <a:t>Softver za projektovanje </a:t>
            </a:r>
            <a:endParaRPr lang="en-GB" dirty="0"/>
          </a:p>
        </p:txBody>
      </p:sp>
      <p:sp>
        <p:nvSpPr>
          <p:cNvPr id="7" name="Right Brace 6"/>
          <p:cNvSpPr/>
          <p:nvPr/>
        </p:nvSpPr>
        <p:spPr>
          <a:xfrm>
            <a:off x="3048000" y="3429000"/>
            <a:ext cx="381000" cy="1371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3733800" y="3581400"/>
            <a:ext cx="16764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r-Latn-CS" dirty="0" smtClean="0"/>
              <a:t>Trgovci elektronskim komponentama</a:t>
            </a:r>
            <a:endParaRPr lang="sr-Latn-C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mtClean="0"/>
              <a:t>Kraj 0. dela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  <a:latin typeface="Algerian" pitchFamily="82" charset="0"/>
              </a:rPr>
              <a:t>(</a:t>
            </a:r>
            <a:r>
              <a:rPr lang="hu-HU" smtClean="0">
                <a:solidFill>
                  <a:schemeClr val="tx1"/>
                </a:solidFill>
                <a:latin typeface="Algerian" pitchFamily="82" charset="0"/>
              </a:rPr>
              <a:t>UVOD</a:t>
            </a:r>
            <a:r>
              <a:rPr lang="en-US" smtClean="0">
                <a:solidFill>
                  <a:schemeClr val="tx1"/>
                </a:solidFill>
                <a:latin typeface="Algerian" pitchFamily="82" charset="0"/>
              </a:rPr>
              <a:t>)</a:t>
            </a:r>
            <a:endParaRPr lang="en-US">
              <a:solidFill>
                <a:schemeClr val="tx1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</TotalTime>
  <Words>715</Words>
  <Application>Microsoft Office PowerPoint</Application>
  <PresentationFormat>On-screen Show (4:3)</PresentationFormat>
  <Paragraphs>98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Predmet: ANALOGNA ELEKTRONIKA Predmetni nastavnik: Dr Nándor Burány </vt:lpstr>
      <vt:lpstr>0. DEO UVOD</vt:lpstr>
      <vt:lpstr>MOTO</vt:lpstr>
      <vt:lpstr>ANALOGNI SVET</vt:lpstr>
      <vt:lpstr>DIGITALNI SVET</vt:lpstr>
      <vt:lpstr>OBLASTI PRIMENE ELEKTRONIKE</vt:lpstr>
      <vt:lpstr>PREGLED RAZVOJA ELEKTRONSKIH KOMPONENTI - ISTORIJAT</vt:lpstr>
      <vt:lpstr>TEME</vt:lpstr>
      <vt:lpstr>ZAHTEVI U VEZI PREDMETA</vt:lpstr>
      <vt:lpstr>LITERATURA</vt:lpstr>
      <vt:lpstr>KORISNI LINKOVI</vt:lpstr>
      <vt:lpstr>Kraj 0. dela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Digitalis elektronika 0</dc:title>
  <dc:creator>Burány Nándor</dc:creator>
  <cp:lastModifiedBy>Nandor Burany</cp:lastModifiedBy>
  <cp:revision>146</cp:revision>
  <dcterms:created xsi:type="dcterms:W3CDTF">2006-08-16T00:00:00Z</dcterms:created>
  <dcterms:modified xsi:type="dcterms:W3CDTF">2017-09-25T09:32:25Z</dcterms:modified>
</cp:coreProperties>
</file>